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notesSlides/notesSlide10.xml" ContentType="application/vnd.openxmlformats-officedocument.presentationml.notesSlide+xml"/>
  <Override PartName="/ppt/theme/themeOverride2.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71" r:id="rId1"/>
    <p:sldMasterId id="2147483673" r:id="rId2"/>
  </p:sldMasterIdLst>
  <p:notesMasterIdLst>
    <p:notesMasterId r:id="rId131"/>
  </p:notesMasterIdLst>
  <p:sldIdLst>
    <p:sldId id="256" r:id="rId3"/>
    <p:sldId id="286" r:id="rId4"/>
    <p:sldId id="523" r:id="rId5"/>
    <p:sldId id="429" r:id="rId6"/>
    <p:sldId id="430" r:id="rId7"/>
    <p:sldId id="287" r:id="rId8"/>
    <p:sldId id="258" r:id="rId9"/>
    <p:sldId id="299" r:id="rId10"/>
    <p:sldId id="294" r:id="rId11"/>
    <p:sldId id="317" r:id="rId12"/>
    <p:sldId id="447" r:id="rId13"/>
    <p:sldId id="414" r:id="rId14"/>
    <p:sldId id="415" r:id="rId15"/>
    <p:sldId id="426" r:id="rId16"/>
    <p:sldId id="416" r:id="rId17"/>
    <p:sldId id="427" r:id="rId18"/>
    <p:sldId id="417" r:id="rId19"/>
    <p:sldId id="419" r:id="rId20"/>
    <p:sldId id="428" r:id="rId21"/>
    <p:sldId id="423" r:id="rId22"/>
    <p:sldId id="424" r:id="rId23"/>
    <p:sldId id="425" r:id="rId24"/>
    <p:sldId id="445" r:id="rId25"/>
    <p:sldId id="446" r:id="rId26"/>
    <p:sldId id="431" r:id="rId27"/>
    <p:sldId id="433" r:id="rId28"/>
    <p:sldId id="432" r:id="rId29"/>
    <p:sldId id="470" r:id="rId30"/>
    <p:sldId id="449" r:id="rId31"/>
    <p:sldId id="450" r:id="rId32"/>
    <p:sldId id="452" r:id="rId33"/>
    <p:sldId id="453" r:id="rId34"/>
    <p:sldId id="454" r:id="rId35"/>
    <p:sldId id="455" r:id="rId36"/>
    <p:sldId id="456" r:id="rId37"/>
    <p:sldId id="457" r:id="rId38"/>
    <p:sldId id="472" r:id="rId39"/>
    <p:sldId id="458" r:id="rId40"/>
    <p:sldId id="473" r:id="rId41"/>
    <p:sldId id="474" r:id="rId42"/>
    <p:sldId id="460" r:id="rId43"/>
    <p:sldId id="461" r:id="rId44"/>
    <p:sldId id="462" r:id="rId45"/>
    <p:sldId id="463" r:id="rId46"/>
    <p:sldId id="471" r:id="rId47"/>
    <p:sldId id="324" r:id="rId48"/>
    <p:sldId id="271" r:id="rId49"/>
    <p:sldId id="272" r:id="rId50"/>
    <p:sldId id="526" r:id="rId51"/>
    <p:sldId id="378" r:id="rId52"/>
    <p:sldId id="475" r:id="rId53"/>
    <p:sldId id="476" r:id="rId54"/>
    <p:sldId id="380" r:id="rId55"/>
    <p:sldId id="381" r:id="rId56"/>
    <p:sldId id="301" r:id="rId57"/>
    <p:sldId id="302" r:id="rId58"/>
    <p:sldId id="303" r:id="rId59"/>
    <p:sldId id="527" r:id="rId60"/>
    <p:sldId id="305" r:id="rId61"/>
    <p:sldId id="306" r:id="rId62"/>
    <p:sldId id="307" r:id="rId63"/>
    <p:sldId id="308" r:id="rId64"/>
    <p:sldId id="484" r:id="rId65"/>
    <p:sldId id="309" r:id="rId66"/>
    <p:sldId id="310" r:id="rId67"/>
    <p:sldId id="311" r:id="rId68"/>
    <p:sldId id="312" r:id="rId69"/>
    <p:sldId id="313" r:id="rId70"/>
    <p:sldId id="314" r:id="rId71"/>
    <p:sldId id="486" r:id="rId72"/>
    <p:sldId id="487" r:id="rId73"/>
    <p:sldId id="488" r:id="rId74"/>
    <p:sldId id="489" r:id="rId75"/>
    <p:sldId id="315" r:id="rId76"/>
    <p:sldId id="316" r:id="rId77"/>
    <p:sldId id="528" r:id="rId78"/>
    <p:sldId id="318" r:id="rId79"/>
    <p:sldId id="319" r:id="rId80"/>
    <p:sldId id="320" r:id="rId81"/>
    <p:sldId id="495" r:id="rId82"/>
    <p:sldId id="496" r:id="rId83"/>
    <p:sldId id="321" r:id="rId84"/>
    <p:sldId id="322" r:id="rId85"/>
    <p:sldId id="498" r:id="rId86"/>
    <p:sldId id="499" r:id="rId87"/>
    <p:sldId id="500" r:id="rId88"/>
    <p:sldId id="501" r:id="rId89"/>
    <p:sldId id="502" r:id="rId90"/>
    <p:sldId id="503" r:id="rId91"/>
    <p:sldId id="504" r:id="rId92"/>
    <p:sldId id="505" r:id="rId93"/>
    <p:sldId id="506" r:id="rId94"/>
    <p:sldId id="507" r:id="rId95"/>
    <p:sldId id="508" r:id="rId96"/>
    <p:sldId id="509" r:id="rId97"/>
    <p:sldId id="334" r:id="rId98"/>
    <p:sldId id="510" r:id="rId99"/>
    <p:sldId id="511" r:id="rId100"/>
    <p:sldId id="512" r:id="rId101"/>
    <p:sldId id="513" r:id="rId102"/>
    <p:sldId id="514" r:id="rId103"/>
    <p:sldId id="515" r:id="rId104"/>
    <p:sldId id="516" r:id="rId105"/>
    <p:sldId id="517" r:id="rId106"/>
    <p:sldId id="518" r:id="rId107"/>
    <p:sldId id="519" r:id="rId108"/>
    <p:sldId id="300" r:id="rId109"/>
    <p:sldId id="405" r:id="rId110"/>
    <p:sldId id="406" r:id="rId111"/>
    <p:sldId id="407" r:id="rId112"/>
    <p:sldId id="409" r:id="rId113"/>
    <p:sldId id="362" r:id="rId114"/>
    <p:sldId id="363" r:id="rId115"/>
    <p:sldId id="364" r:id="rId116"/>
    <p:sldId id="520" r:id="rId117"/>
    <p:sldId id="304" r:id="rId118"/>
    <p:sldId id="542" r:id="rId119"/>
    <p:sldId id="521" r:id="rId120"/>
    <p:sldId id="544" r:id="rId121"/>
    <p:sldId id="357" r:id="rId122"/>
    <p:sldId id="411" r:id="rId123"/>
    <p:sldId id="359" r:id="rId124"/>
    <p:sldId id="522" r:id="rId125"/>
    <p:sldId id="545" r:id="rId126"/>
    <p:sldId id="546" r:id="rId127"/>
    <p:sldId id="355" r:id="rId128"/>
    <p:sldId id="264" r:id="rId129"/>
    <p:sldId id="265" r:id="rId13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FFE6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9509230-F0C3-48DD-A159-C2E272794097}">
  <a:tblStyle styleId="{A9509230-F0C3-48DD-A159-C2E27279409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5" autoAdjust="0"/>
    <p:restoredTop sz="94660"/>
  </p:normalViewPr>
  <p:slideViewPr>
    <p:cSldViewPr snapToGrid="0">
      <p:cViewPr varScale="1">
        <p:scale>
          <a:sx n="103" d="100"/>
          <a:sy n="103" d="100"/>
        </p:scale>
        <p:origin x="811"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theme" Target="theme/theme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tableStyles" Target="tableStyle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presProps" Target="pres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60675729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172a06022c_2_9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g1172a06022c_2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73156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42324936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101</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87047211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102</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44996060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103</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78507945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104</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87938302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105</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02212038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106</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34969520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107</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422516109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108</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175738420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109</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179387023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110</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649503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9748294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111</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00733998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112</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21129002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113</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89353483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114</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25642767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115</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1004086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116</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26469546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118</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150880813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a:extLst>
            <a:ext uri="{FF2B5EF4-FFF2-40B4-BE49-F238E27FC236}">
              <a16:creationId xmlns:a16="http://schemas.microsoft.com/office/drawing/2014/main" id="{13F4FCCC-F20C-337B-32D3-F8B7F0BD2379}"/>
            </a:ext>
          </a:extLst>
        </p:cNvPr>
        <p:cNvGrpSpPr/>
        <p:nvPr/>
      </p:nvGrpSpPr>
      <p:grpSpPr>
        <a:xfrm>
          <a:off x="0" y="0"/>
          <a:ext cx="0" cy="0"/>
          <a:chOff x="0" y="0"/>
          <a:chExt cx="0" cy="0"/>
        </a:xfrm>
      </p:grpSpPr>
      <p:sp>
        <p:nvSpPr>
          <p:cNvPr id="214" name="Google Shape;214;g1172a06022c_0_26:notes">
            <a:extLst>
              <a:ext uri="{FF2B5EF4-FFF2-40B4-BE49-F238E27FC236}">
                <a16:creationId xmlns:a16="http://schemas.microsoft.com/office/drawing/2014/main" id="{CCB8A286-E315-4EF7-E760-1381B282560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a:extLst>
              <a:ext uri="{FF2B5EF4-FFF2-40B4-BE49-F238E27FC236}">
                <a16:creationId xmlns:a16="http://schemas.microsoft.com/office/drawing/2014/main" id="{3B91BF9D-9FEB-F318-288D-216EBA423466}"/>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a:extLst>
              <a:ext uri="{FF2B5EF4-FFF2-40B4-BE49-F238E27FC236}">
                <a16:creationId xmlns:a16="http://schemas.microsoft.com/office/drawing/2014/main" id="{58589138-7F02-4BF4-22B0-714454F0FD72}"/>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119</a:t>
            </a:fld>
            <a:endParaRPr/>
          </a:p>
        </p:txBody>
      </p:sp>
      <p:sp>
        <p:nvSpPr>
          <p:cNvPr id="217" name="Google Shape;217;g1172a06022c_0_26:notes">
            <a:extLst>
              <a:ext uri="{FF2B5EF4-FFF2-40B4-BE49-F238E27FC236}">
                <a16:creationId xmlns:a16="http://schemas.microsoft.com/office/drawing/2014/main" id="{45315197-2D5C-3FA7-9D14-AA3F495320EF}"/>
              </a:ext>
            </a:extLst>
          </p:cNvPr>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76091627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a:extLst>
            <a:ext uri="{FF2B5EF4-FFF2-40B4-BE49-F238E27FC236}">
              <a16:creationId xmlns:a16="http://schemas.microsoft.com/office/drawing/2014/main" id="{4E7607E7-44CD-36B4-4D98-39C662F82DB6}"/>
            </a:ext>
          </a:extLst>
        </p:cNvPr>
        <p:cNvGrpSpPr/>
        <p:nvPr/>
      </p:nvGrpSpPr>
      <p:grpSpPr>
        <a:xfrm>
          <a:off x="0" y="0"/>
          <a:ext cx="0" cy="0"/>
          <a:chOff x="0" y="0"/>
          <a:chExt cx="0" cy="0"/>
        </a:xfrm>
      </p:grpSpPr>
      <p:sp>
        <p:nvSpPr>
          <p:cNvPr id="1381" name="Google Shape;1381;p102:notes">
            <a:extLst>
              <a:ext uri="{FF2B5EF4-FFF2-40B4-BE49-F238E27FC236}">
                <a16:creationId xmlns:a16="http://schemas.microsoft.com/office/drawing/2014/main" id="{9B3C11D7-9307-F48D-7E2C-F0824C01793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2" name="Google Shape;1382;p102:notes">
            <a:extLst>
              <a:ext uri="{FF2B5EF4-FFF2-40B4-BE49-F238E27FC236}">
                <a16:creationId xmlns:a16="http://schemas.microsoft.com/office/drawing/2014/main" id="{302F552F-E83C-E8C7-A089-63DF04EE43E4}"/>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383" name="Google Shape;1383;p102:notes">
            <a:extLst>
              <a:ext uri="{FF2B5EF4-FFF2-40B4-BE49-F238E27FC236}">
                <a16:creationId xmlns:a16="http://schemas.microsoft.com/office/drawing/2014/main" id="{DB1896FA-64EF-B534-4BAE-6EE05F371703}"/>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120</a:t>
            </a:fld>
            <a:endParaRPr sz="1400" b="0" i="0" u="none" strike="noStrike" cap="none">
              <a:solidFill>
                <a:srgbClr val="000000"/>
              </a:solidFill>
              <a:latin typeface="Arial"/>
              <a:ea typeface="Arial"/>
              <a:cs typeface="Arial"/>
              <a:sym typeface="Arial"/>
            </a:endParaRPr>
          </a:p>
        </p:txBody>
      </p:sp>
      <p:sp>
        <p:nvSpPr>
          <p:cNvPr id="1384" name="Google Shape;1384;p102:notes">
            <a:extLst>
              <a:ext uri="{FF2B5EF4-FFF2-40B4-BE49-F238E27FC236}">
                <a16:creationId xmlns:a16="http://schemas.microsoft.com/office/drawing/2014/main" id="{79CEFFF3-E5CC-7146-AF65-954BD484DFE2}"/>
              </a:ext>
            </a:extLst>
          </p:cNvPr>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MIT-WPU</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95338724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121</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4069451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30806141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Google Shape;1406;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7" name="Google Shape;1407;p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408" name="Google Shape;1408;p10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122</a:t>
            </a:fld>
            <a:endParaRPr sz="1400" b="0" i="0" u="none" strike="noStrike" cap="none">
              <a:solidFill>
                <a:srgbClr val="000000"/>
              </a:solidFill>
              <a:latin typeface="Arial"/>
              <a:ea typeface="Arial"/>
              <a:cs typeface="Arial"/>
              <a:sym typeface="Arial"/>
            </a:endParaRPr>
          </a:p>
        </p:txBody>
      </p:sp>
      <p:sp>
        <p:nvSpPr>
          <p:cNvPr id="1409" name="Google Shape;1409;p104: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MIT-WPU</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123</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4470573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a:extLst>
            <a:ext uri="{FF2B5EF4-FFF2-40B4-BE49-F238E27FC236}">
              <a16:creationId xmlns:a16="http://schemas.microsoft.com/office/drawing/2014/main" id="{E56C77E2-85C7-44C0-46A5-5BEB59862850}"/>
            </a:ext>
          </a:extLst>
        </p:cNvPr>
        <p:cNvGrpSpPr/>
        <p:nvPr/>
      </p:nvGrpSpPr>
      <p:grpSpPr>
        <a:xfrm>
          <a:off x="0" y="0"/>
          <a:ext cx="0" cy="0"/>
          <a:chOff x="0" y="0"/>
          <a:chExt cx="0" cy="0"/>
        </a:xfrm>
      </p:grpSpPr>
      <p:sp>
        <p:nvSpPr>
          <p:cNvPr id="214" name="Google Shape;214;g1172a06022c_0_26:notes">
            <a:extLst>
              <a:ext uri="{FF2B5EF4-FFF2-40B4-BE49-F238E27FC236}">
                <a16:creationId xmlns:a16="http://schemas.microsoft.com/office/drawing/2014/main" id="{1FE4C8F6-8000-514E-0767-103F82865D9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a:extLst>
              <a:ext uri="{FF2B5EF4-FFF2-40B4-BE49-F238E27FC236}">
                <a16:creationId xmlns:a16="http://schemas.microsoft.com/office/drawing/2014/main" id="{E4836A71-10CF-A8F0-7225-E12936DBC10C}"/>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a:extLst>
              <a:ext uri="{FF2B5EF4-FFF2-40B4-BE49-F238E27FC236}">
                <a16:creationId xmlns:a16="http://schemas.microsoft.com/office/drawing/2014/main" id="{746CE6C3-B5CE-294D-31E6-C864B66780E2}"/>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124</a:t>
            </a:fld>
            <a:endParaRPr/>
          </a:p>
        </p:txBody>
      </p:sp>
      <p:sp>
        <p:nvSpPr>
          <p:cNvPr id="217" name="Google Shape;217;g1172a06022c_0_26:notes">
            <a:extLst>
              <a:ext uri="{FF2B5EF4-FFF2-40B4-BE49-F238E27FC236}">
                <a16:creationId xmlns:a16="http://schemas.microsoft.com/office/drawing/2014/main" id="{3C9D3DDE-9B7C-14B5-E0C9-E622BD0E087F}"/>
              </a:ext>
            </a:extLst>
          </p:cNvPr>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43727575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a:extLst>
            <a:ext uri="{FF2B5EF4-FFF2-40B4-BE49-F238E27FC236}">
              <a16:creationId xmlns:a16="http://schemas.microsoft.com/office/drawing/2014/main" id="{03A70A23-AAE0-B80C-5D6B-5C4232E73846}"/>
            </a:ext>
          </a:extLst>
        </p:cNvPr>
        <p:cNvGrpSpPr/>
        <p:nvPr/>
      </p:nvGrpSpPr>
      <p:grpSpPr>
        <a:xfrm>
          <a:off x="0" y="0"/>
          <a:ext cx="0" cy="0"/>
          <a:chOff x="0" y="0"/>
          <a:chExt cx="0" cy="0"/>
        </a:xfrm>
      </p:grpSpPr>
      <p:sp>
        <p:nvSpPr>
          <p:cNvPr id="214" name="Google Shape;214;g1172a06022c_0_26:notes">
            <a:extLst>
              <a:ext uri="{FF2B5EF4-FFF2-40B4-BE49-F238E27FC236}">
                <a16:creationId xmlns:a16="http://schemas.microsoft.com/office/drawing/2014/main" id="{F540DFC5-6672-8FF0-174D-1F0E2F2CAEB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a:extLst>
              <a:ext uri="{FF2B5EF4-FFF2-40B4-BE49-F238E27FC236}">
                <a16:creationId xmlns:a16="http://schemas.microsoft.com/office/drawing/2014/main" id="{50E8886C-286C-0B99-EFDE-AB72699CF6B4}"/>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a:extLst>
              <a:ext uri="{FF2B5EF4-FFF2-40B4-BE49-F238E27FC236}">
                <a16:creationId xmlns:a16="http://schemas.microsoft.com/office/drawing/2014/main" id="{488101D5-EACC-B96D-49AF-0D2734E91260}"/>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125</a:t>
            </a:fld>
            <a:endParaRPr/>
          </a:p>
        </p:txBody>
      </p:sp>
      <p:sp>
        <p:nvSpPr>
          <p:cNvPr id="217" name="Google Shape;217;g1172a06022c_0_26:notes">
            <a:extLst>
              <a:ext uri="{FF2B5EF4-FFF2-40B4-BE49-F238E27FC236}">
                <a16:creationId xmlns:a16="http://schemas.microsoft.com/office/drawing/2014/main" id="{798D12FC-0607-B958-4255-7807DD548639}"/>
              </a:ext>
            </a:extLst>
          </p:cNvPr>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78505390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a:extLst>
            <a:ext uri="{FF2B5EF4-FFF2-40B4-BE49-F238E27FC236}">
              <a16:creationId xmlns:a16="http://schemas.microsoft.com/office/drawing/2014/main" id="{7AA0A5CD-3DFF-F7BB-F5A5-1FDECDE7FF12}"/>
            </a:ext>
          </a:extLst>
        </p:cNvPr>
        <p:cNvGrpSpPr/>
        <p:nvPr/>
      </p:nvGrpSpPr>
      <p:grpSpPr>
        <a:xfrm>
          <a:off x="0" y="0"/>
          <a:ext cx="0" cy="0"/>
          <a:chOff x="0" y="0"/>
          <a:chExt cx="0" cy="0"/>
        </a:xfrm>
      </p:grpSpPr>
      <p:sp>
        <p:nvSpPr>
          <p:cNvPr id="1356" name="Google Shape;1356;p100:notes">
            <a:extLst>
              <a:ext uri="{FF2B5EF4-FFF2-40B4-BE49-F238E27FC236}">
                <a16:creationId xmlns:a16="http://schemas.microsoft.com/office/drawing/2014/main" id="{F50B2092-ED7E-2C77-544A-33311E0D448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7" name="Google Shape;1357;p100:notes">
            <a:extLst>
              <a:ext uri="{FF2B5EF4-FFF2-40B4-BE49-F238E27FC236}">
                <a16:creationId xmlns:a16="http://schemas.microsoft.com/office/drawing/2014/main" id="{094611AD-525C-7B3A-341D-D7A3D3A1434B}"/>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358" name="Google Shape;1358;p100:notes">
            <a:extLst>
              <a:ext uri="{FF2B5EF4-FFF2-40B4-BE49-F238E27FC236}">
                <a16:creationId xmlns:a16="http://schemas.microsoft.com/office/drawing/2014/main" id="{47714B71-6885-E0AF-9772-8CC818BC6774}"/>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126</a:t>
            </a:fld>
            <a:endParaRPr sz="1400" b="0" i="0" u="none" strike="noStrike" cap="none">
              <a:solidFill>
                <a:srgbClr val="000000"/>
              </a:solidFill>
              <a:latin typeface="Arial"/>
              <a:ea typeface="Arial"/>
              <a:cs typeface="Arial"/>
              <a:sym typeface="Arial"/>
            </a:endParaRPr>
          </a:p>
        </p:txBody>
      </p:sp>
      <p:sp>
        <p:nvSpPr>
          <p:cNvPr id="1359" name="Google Shape;1359;p100:notes">
            <a:extLst>
              <a:ext uri="{FF2B5EF4-FFF2-40B4-BE49-F238E27FC236}">
                <a16:creationId xmlns:a16="http://schemas.microsoft.com/office/drawing/2014/main" id="{0C785E70-8771-DF57-A01D-4BFF59CAB635}"/>
              </a:ext>
            </a:extLst>
          </p:cNvPr>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MIT-WPU</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92121929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172a06022c_2_6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g1172a06022c_2_6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g1172a06022c_2_6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solidFill>
                  <a:srgbClr val="000000"/>
                </a:solidFill>
              </a:rPr>
              <a:t>127</a:t>
            </a:fld>
            <a:endParaRPr>
              <a:solidFill>
                <a:srgbClr val="000000"/>
              </a:solidFill>
            </a:endParaRPr>
          </a:p>
        </p:txBody>
      </p:sp>
      <p:sp>
        <p:nvSpPr>
          <p:cNvPr id="241" name="Google Shape;241;g1172a06022c_2_631: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solidFill>
                  <a:srgbClr val="000000"/>
                </a:solidFill>
              </a:rPr>
              <a:t>MIT-WPU</a:t>
            </a:r>
            <a:endParaRPr>
              <a:solidFill>
                <a:srgbClr val="000000"/>
              </a:solidFill>
            </a:endParaRPr>
          </a:p>
        </p:txBody>
      </p:sp>
    </p:spTree>
    <p:extLst>
      <p:ext uri="{BB962C8B-B14F-4D97-AF65-F5344CB8AC3E}">
        <p14:creationId xmlns:p14="http://schemas.microsoft.com/office/powerpoint/2010/main" val="77513510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172a06022c_2_6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g1172a06022c_2_6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g1172a06022c_2_6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solidFill>
                  <a:srgbClr val="000000"/>
                </a:solidFill>
              </a:rPr>
              <a:t>128</a:t>
            </a:fld>
            <a:endParaRPr>
              <a:solidFill>
                <a:srgbClr val="000000"/>
              </a:solidFill>
            </a:endParaRPr>
          </a:p>
        </p:txBody>
      </p:sp>
      <p:sp>
        <p:nvSpPr>
          <p:cNvPr id="254" name="Google Shape;254;g1172a06022c_2_643: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solidFill>
                  <a:srgbClr val="000000"/>
                </a:solidFill>
              </a:rPr>
              <a:t>MIT-WPU</a:t>
            </a:r>
            <a:endParaRPr>
              <a:solidFill>
                <a:srgbClr val="000000"/>
              </a:solidFill>
            </a:endParaRPr>
          </a:p>
        </p:txBody>
      </p:sp>
    </p:spTree>
    <p:extLst>
      <p:ext uri="{BB962C8B-B14F-4D97-AF65-F5344CB8AC3E}">
        <p14:creationId xmlns:p14="http://schemas.microsoft.com/office/powerpoint/2010/main" val="2498471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4992876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15238067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15</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51640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16</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16028755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17</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16112796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18</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8053262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19</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030144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6976871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20</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6052716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21</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10761623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22</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16184795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23</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0728562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24</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5549026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25</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42710507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26</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8603901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27</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11691181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28</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11148915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29</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729099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8076628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30</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1888658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31</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4994626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32</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5514479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33</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4609924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34</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0433874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35</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4246335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36</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7094327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37</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9902294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38</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40036969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39</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590634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a:extLst>
            <a:ext uri="{FF2B5EF4-FFF2-40B4-BE49-F238E27FC236}">
              <a16:creationId xmlns:a16="http://schemas.microsoft.com/office/drawing/2014/main" id="{313D9D78-8532-2285-5DCF-39992430BAD2}"/>
            </a:ext>
          </a:extLst>
        </p:cNvPr>
        <p:cNvGrpSpPr/>
        <p:nvPr/>
      </p:nvGrpSpPr>
      <p:grpSpPr>
        <a:xfrm>
          <a:off x="0" y="0"/>
          <a:ext cx="0" cy="0"/>
          <a:chOff x="0" y="0"/>
          <a:chExt cx="0" cy="0"/>
        </a:xfrm>
      </p:grpSpPr>
      <p:sp>
        <p:nvSpPr>
          <p:cNvPr id="214" name="Google Shape;214;g1172a06022c_0_26:notes">
            <a:extLst>
              <a:ext uri="{FF2B5EF4-FFF2-40B4-BE49-F238E27FC236}">
                <a16:creationId xmlns:a16="http://schemas.microsoft.com/office/drawing/2014/main" id="{2BBACBE5-F7BE-3E27-DE71-693BA32E26A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a:extLst>
              <a:ext uri="{FF2B5EF4-FFF2-40B4-BE49-F238E27FC236}">
                <a16:creationId xmlns:a16="http://schemas.microsoft.com/office/drawing/2014/main" id="{5E4ECC97-30A6-52F1-AA6F-9D2EDD7BB6BE}"/>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a:extLst>
              <a:ext uri="{FF2B5EF4-FFF2-40B4-BE49-F238E27FC236}">
                <a16:creationId xmlns:a16="http://schemas.microsoft.com/office/drawing/2014/main" id="{95E27582-E9CD-F5CF-74CB-FF15EA2FC882}"/>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a:t>
            </a:fld>
            <a:endParaRPr/>
          </a:p>
        </p:txBody>
      </p:sp>
      <p:sp>
        <p:nvSpPr>
          <p:cNvPr id="217" name="Google Shape;217;g1172a06022c_0_26:notes">
            <a:extLst>
              <a:ext uri="{FF2B5EF4-FFF2-40B4-BE49-F238E27FC236}">
                <a16:creationId xmlns:a16="http://schemas.microsoft.com/office/drawing/2014/main" id="{E4492A85-3EDF-E290-4336-89B3B864E74B}"/>
              </a:ext>
            </a:extLst>
          </p:cNvPr>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4499573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40</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15763574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41</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0044811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42</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12113978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43</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4823693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44</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8638349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45</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9719365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46</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42459967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321" name="Google Shape;321;p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47</a:t>
            </a:fld>
            <a:endParaRPr sz="1400" b="0" i="0" u="none" strike="noStrike" cap="none">
              <a:solidFill>
                <a:srgbClr val="000000"/>
              </a:solidFill>
              <a:latin typeface="Arial"/>
              <a:ea typeface="Arial"/>
              <a:cs typeface="Arial"/>
              <a:sym typeface="Arial"/>
            </a:endParaRPr>
          </a:p>
        </p:txBody>
      </p:sp>
      <p:sp>
        <p:nvSpPr>
          <p:cNvPr id="322" name="Google Shape;322;p1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MIT-WPU</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2" name="Google Shape;332;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333" name="Google Shape;333;p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48</a:t>
            </a:fld>
            <a:endParaRPr sz="1400" b="0" i="0" u="none" strike="noStrike" cap="none">
              <a:solidFill>
                <a:srgbClr val="000000"/>
              </a:solidFill>
              <a:latin typeface="Arial"/>
              <a:ea typeface="Arial"/>
              <a:cs typeface="Arial"/>
              <a:sym typeface="Arial"/>
            </a:endParaRPr>
          </a:p>
        </p:txBody>
      </p:sp>
      <p:sp>
        <p:nvSpPr>
          <p:cNvPr id="334" name="Google Shape;334;p17: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MIT-WPU</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50</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1170448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18457421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51</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5761671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52</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9583516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53</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14612385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54</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157767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9" name="Google Shape;689;p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690" name="Google Shape;690;p4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55</a:t>
            </a:fld>
            <a:endParaRPr sz="1400" b="0" i="0" u="none" strike="noStrike" cap="none">
              <a:solidFill>
                <a:srgbClr val="000000"/>
              </a:solidFill>
              <a:latin typeface="Arial"/>
              <a:ea typeface="Arial"/>
              <a:cs typeface="Arial"/>
              <a:sym typeface="Arial"/>
            </a:endParaRPr>
          </a:p>
        </p:txBody>
      </p:sp>
      <p:sp>
        <p:nvSpPr>
          <p:cNvPr id="691" name="Google Shape;691;p4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MIT-WPU</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1" name="Google Shape;701;p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702" name="Google Shape;702;p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56</a:t>
            </a:fld>
            <a:endParaRPr sz="1400" b="0" i="0" u="none" strike="noStrike" cap="none">
              <a:solidFill>
                <a:srgbClr val="000000"/>
              </a:solidFill>
              <a:latin typeface="Arial"/>
              <a:ea typeface="Arial"/>
              <a:cs typeface="Arial"/>
              <a:sym typeface="Arial"/>
            </a:endParaRPr>
          </a:p>
        </p:txBody>
      </p:sp>
      <p:sp>
        <p:nvSpPr>
          <p:cNvPr id="703" name="Google Shape;703;p47: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MIT-WPU</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3" name="Google Shape;713;p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714" name="Google Shape;714;p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57</a:t>
            </a:fld>
            <a:endParaRPr sz="1400" b="0" i="0" u="none" strike="noStrike" cap="none">
              <a:solidFill>
                <a:srgbClr val="000000"/>
              </a:solidFill>
              <a:latin typeface="Arial"/>
              <a:ea typeface="Arial"/>
              <a:cs typeface="Arial"/>
              <a:sym typeface="Arial"/>
            </a:endParaRPr>
          </a:p>
        </p:txBody>
      </p:sp>
      <p:sp>
        <p:nvSpPr>
          <p:cNvPr id="715" name="Google Shape;715;p48: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MIT-WPU</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6" name="Google Shape;726;p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727" name="Google Shape;727;p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58</a:t>
            </a:fld>
            <a:endParaRPr sz="1400" b="0" i="0" u="none" strike="noStrike" cap="none">
              <a:solidFill>
                <a:srgbClr val="000000"/>
              </a:solidFill>
              <a:latin typeface="Arial"/>
              <a:ea typeface="Arial"/>
              <a:cs typeface="Arial"/>
              <a:sym typeface="Arial"/>
            </a:endParaRPr>
          </a:p>
        </p:txBody>
      </p:sp>
      <p:sp>
        <p:nvSpPr>
          <p:cNvPr id="728" name="Google Shape;728;p49: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MIT-WPU</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9" name="Google Shape;739;p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740" name="Google Shape;740;p5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59</a:t>
            </a:fld>
            <a:endParaRPr sz="1400" b="0" i="0" u="none" strike="noStrike" cap="none">
              <a:solidFill>
                <a:srgbClr val="000000"/>
              </a:solidFill>
              <a:latin typeface="Arial"/>
              <a:ea typeface="Arial"/>
              <a:cs typeface="Arial"/>
              <a:sym typeface="Arial"/>
            </a:endParaRPr>
          </a:p>
        </p:txBody>
      </p:sp>
      <p:sp>
        <p:nvSpPr>
          <p:cNvPr id="741" name="Google Shape;741;p50: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MIT-WPU</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2" name="Google Shape;752;p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753" name="Google Shape;753;p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60</a:t>
            </a:fld>
            <a:endParaRPr sz="1400" b="0" i="0" u="none" strike="noStrike" cap="none">
              <a:solidFill>
                <a:srgbClr val="000000"/>
              </a:solidFill>
              <a:latin typeface="Arial"/>
              <a:ea typeface="Arial"/>
              <a:cs typeface="Arial"/>
              <a:sym typeface="Arial"/>
            </a:endParaRPr>
          </a:p>
        </p:txBody>
      </p:sp>
      <p:sp>
        <p:nvSpPr>
          <p:cNvPr id="754" name="Google Shape;754;p51: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MIT-WPU</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6851576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5" name="Google Shape;765;p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766" name="Google Shape;766;p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61</a:t>
            </a:fld>
            <a:endParaRPr sz="1400" b="0" i="0" u="none" strike="noStrike" cap="none">
              <a:solidFill>
                <a:srgbClr val="000000"/>
              </a:solidFill>
              <a:latin typeface="Arial"/>
              <a:ea typeface="Arial"/>
              <a:cs typeface="Arial"/>
              <a:sym typeface="Arial"/>
            </a:endParaRPr>
          </a:p>
        </p:txBody>
      </p:sp>
      <p:sp>
        <p:nvSpPr>
          <p:cNvPr id="767" name="Google Shape;767;p52: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MIT-WPU</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8" name="Google Shape;778;p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779" name="Google Shape;779;p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62</a:t>
            </a:fld>
            <a:endParaRPr sz="1400" b="0" i="0" u="none" strike="noStrike" cap="none">
              <a:solidFill>
                <a:srgbClr val="000000"/>
              </a:solidFill>
              <a:latin typeface="Arial"/>
              <a:ea typeface="Arial"/>
              <a:cs typeface="Arial"/>
              <a:sym typeface="Arial"/>
            </a:endParaRPr>
          </a:p>
        </p:txBody>
      </p:sp>
      <p:sp>
        <p:nvSpPr>
          <p:cNvPr id="780" name="Google Shape;780;p53: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MIT-WPU</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a:extLst>
            <a:ext uri="{FF2B5EF4-FFF2-40B4-BE49-F238E27FC236}">
              <a16:creationId xmlns:a16="http://schemas.microsoft.com/office/drawing/2014/main" id="{0DD817D0-2099-AB3C-F463-11FFD2513FB8}"/>
            </a:ext>
          </a:extLst>
        </p:cNvPr>
        <p:cNvGrpSpPr/>
        <p:nvPr/>
      </p:nvGrpSpPr>
      <p:grpSpPr>
        <a:xfrm>
          <a:off x="0" y="0"/>
          <a:ext cx="0" cy="0"/>
          <a:chOff x="0" y="0"/>
          <a:chExt cx="0" cy="0"/>
        </a:xfrm>
      </p:grpSpPr>
      <p:sp>
        <p:nvSpPr>
          <p:cNvPr id="214" name="Google Shape;214;g1172a06022c_0_26:notes">
            <a:extLst>
              <a:ext uri="{FF2B5EF4-FFF2-40B4-BE49-F238E27FC236}">
                <a16:creationId xmlns:a16="http://schemas.microsoft.com/office/drawing/2014/main" id="{B9019D06-0E0F-C185-AAAF-E3100F41307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a:extLst>
              <a:ext uri="{FF2B5EF4-FFF2-40B4-BE49-F238E27FC236}">
                <a16:creationId xmlns:a16="http://schemas.microsoft.com/office/drawing/2014/main" id="{400DACE0-36D2-2722-9525-CC732A704672}"/>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6" name="Google Shape;216;g1172a06022c_0_26:notes">
            <a:extLst>
              <a:ext uri="{FF2B5EF4-FFF2-40B4-BE49-F238E27FC236}">
                <a16:creationId xmlns:a16="http://schemas.microsoft.com/office/drawing/2014/main" id="{222363FB-9242-2E8A-824A-8833CC18E4C4}"/>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63</a:t>
            </a:fld>
            <a:endParaRPr/>
          </a:p>
        </p:txBody>
      </p:sp>
      <p:sp>
        <p:nvSpPr>
          <p:cNvPr id="217" name="Google Shape;217;g1172a06022c_0_26:notes">
            <a:extLst>
              <a:ext uri="{FF2B5EF4-FFF2-40B4-BE49-F238E27FC236}">
                <a16:creationId xmlns:a16="http://schemas.microsoft.com/office/drawing/2014/main" id="{B030D14A-6316-FD37-82DA-B014E11605B2}"/>
              </a:ext>
            </a:extLst>
          </p:cNvPr>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24085061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0" name="Google Shape;790;p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791" name="Google Shape;791;p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64</a:t>
            </a:fld>
            <a:endParaRPr sz="1400" b="0" i="0" u="none" strike="noStrike" cap="none">
              <a:solidFill>
                <a:srgbClr val="000000"/>
              </a:solidFill>
              <a:latin typeface="Arial"/>
              <a:ea typeface="Arial"/>
              <a:cs typeface="Arial"/>
              <a:sym typeface="Arial"/>
            </a:endParaRPr>
          </a:p>
        </p:txBody>
      </p:sp>
      <p:sp>
        <p:nvSpPr>
          <p:cNvPr id="792" name="Google Shape;792;p54: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MIT-WPU</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2" name="Google Shape;802;p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803" name="Google Shape;803;p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65</a:t>
            </a:fld>
            <a:endParaRPr sz="1400" b="0" i="0" u="none" strike="noStrike" cap="none">
              <a:solidFill>
                <a:srgbClr val="000000"/>
              </a:solidFill>
              <a:latin typeface="Arial"/>
              <a:ea typeface="Arial"/>
              <a:cs typeface="Arial"/>
              <a:sym typeface="Arial"/>
            </a:endParaRPr>
          </a:p>
        </p:txBody>
      </p:sp>
      <p:sp>
        <p:nvSpPr>
          <p:cNvPr id="804" name="Google Shape;804;p55: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MIT-WPU</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4" name="Google Shape;814;p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815" name="Google Shape;815;p5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66</a:t>
            </a:fld>
            <a:endParaRPr sz="1400" b="0" i="0" u="none" strike="noStrike" cap="none">
              <a:solidFill>
                <a:srgbClr val="000000"/>
              </a:solidFill>
              <a:latin typeface="Arial"/>
              <a:ea typeface="Arial"/>
              <a:cs typeface="Arial"/>
              <a:sym typeface="Arial"/>
            </a:endParaRPr>
          </a:p>
        </p:txBody>
      </p:sp>
      <p:sp>
        <p:nvSpPr>
          <p:cNvPr id="816" name="Google Shape;816;p5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MIT-WPU</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6" name="Google Shape;826;p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827" name="Google Shape;827;p5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67</a:t>
            </a:fld>
            <a:endParaRPr sz="1400" b="0" i="0" u="none" strike="noStrike" cap="none">
              <a:solidFill>
                <a:srgbClr val="000000"/>
              </a:solidFill>
              <a:latin typeface="Arial"/>
              <a:ea typeface="Arial"/>
              <a:cs typeface="Arial"/>
              <a:sym typeface="Arial"/>
            </a:endParaRPr>
          </a:p>
        </p:txBody>
      </p:sp>
      <p:sp>
        <p:nvSpPr>
          <p:cNvPr id="828" name="Google Shape;828;p57: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MIT-WPU</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8" name="Google Shape;838;p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839" name="Google Shape;839;p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68</a:t>
            </a:fld>
            <a:endParaRPr sz="1400" b="0" i="0" u="none" strike="noStrike" cap="none">
              <a:solidFill>
                <a:srgbClr val="000000"/>
              </a:solidFill>
              <a:latin typeface="Arial"/>
              <a:ea typeface="Arial"/>
              <a:cs typeface="Arial"/>
              <a:sym typeface="Arial"/>
            </a:endParaRPr>
          </a:p>
        </p:txBody>
      </p:sp>
      <p:sp>
        <p:nvSpPr>
          <p:cNvPr id="840" name="Google Shape;840;p58: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MIT-WPU</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1" name="Google Shape;851;p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852" name="Google Shape;852;p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69</a:t>
            </a:fld>
            <a:endParaRPr sz="1400" b="0" i="0" u="none" strike="noStrike" cap="none">
              <a:solidFill>
                <a:srgbClr val="000000"/>
              </a:solidFill>
              <a:latin typeface="Arial"/>
              <a:ea typeface="Arial"/>
              <a:cs typeface="Arial"/>
              <a:sym typeface="Arial"/>
            </a:endParaRPr>
          </a:p>
        </p:txBody>
      </p:sp>
      <p:sp>
        <p:nvSpPr>
          <p:cNvPr id="853" name="Google Shape;853;p59: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MIT-WPU</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a:extLst>
            <a:ext uri="{FF2B5EF4-FFF2-40B4-BE49-F238E27FC236}">
              <a16:creationId xmlns:a16="http://schemas.microsoft.com/office/drawing/2014/main" id="{524F69B1-5E80-AA3E-2899-A748017109B3}"/>
            </a:ext>
          </a:extLst>
        </p:cNvPr>
        <p:cNvGrpSpPr/>
        <p:nvPr/>
      </p:nvGrpSpPr>
      <p:grpSpPr>
        <a:xfrm>
          <a:off x="0" y="0"/>
          <a:ext cx="0" cy="0"/>
          <a:chOff x="0" y="0"/>
          <a:chExt cx="0" cy="0"/>
        </a:xfrm>
      </p:grpSpPr>
      <p:sp>
        <p:nvSpPr>
          <p:cNvPr id="214" name="Google Shape;214;g1172a06022c_0_26:notes">
            <a:extLst>
              <a:ext uri="{FF2B5EF4-FFF2-40B4-BE49-F238E27FC236}">
                <a16:creationId xmlns:a16="http://schemas.microsoft.com/office/drawing/2014/main" id="{7B7EB3B8-118A-46A0-44C8-E978448C28D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a:extLst>
              <a:ext uri="{FF2B5EF4-FFF2-40B4-BE49-F238E27FC236}">
                <a16:creationId xmlns:a16="http://schemas.microsoft.com/office/drawing/2014/main" id="{EEF58F36-11F6-B925-6D5D-73CD68D0E0A3}"/>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6" name="Google Shape;216;g1172a06022c_0_26:notes">
            <a:extLst>
              <a:ext uri="{FF2B5EF4-FFF2-40B4-BE49-F238E27FC236}">
                <a16:creationId xmlns:a16="http://schemas.microsoft.com/office/drawing/2014/main" id="{110E2935-221F-0B8E-C8C8-09724D1EF61D}"/>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70</a:t>
            </a:fld>
            <a:endParaRPr/>
          </a:p>
        </p:txBody>
      </p:sp>
      <p:sp>
        <p:nvSpPr>
          <p:cNvPr id="217" name="Google Shape;217;g1172a06022c_0_26:notes">
            <a:extLst>
              <a:ext uri="{FF2B5EF4-FFF2-40B4-BE49-F238E27FC236}">
                <a16:creationId xmlns:a16="http://schemas.microsoft.com/office/drawing/2014/main" id="{7250C5FE-EEEE-394B-CAB9-865B797B3061}"/>
              </a:ext>
            </a:extLst>
          </p:cNvPr>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831875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 name="Google Shape;128;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29" name="Google Shape;129;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7</a:t>
            </a:fld>
            <a:endParaRPr sz="1400" b="0" i="0" u="none" strike="noStrike" cap="none">
              <a:solidFill>
                <a:srgbClr val="000000"/>
              </a:solidFill>
              <a:latin typeface="Arial"/>
              <a:ea typeface="Arial"/>
              <a:cs typeface="Arial"/>
              <a:sym typeface="Arial"/>
            </a:endParaRPr>
          </a:p>
        </p:txBody>
      </p:sp>
      <p:sp>
        <p:nvSpPr>
          <p:cNvPr id="130" name="Google Shape;130;p3: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MIT-WPU</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a:extLst>
            <a:ext uri="{FF2B5EF4-FFF2-40B4-BE49-F238E27FC236}">
              <a16:creationId xmlns:a16="http://schemas.microsoft.com/office/drawing/2014/main" id="{B1F07978-5C3D-65D7-46B3-DD5CB6179A0E}"/>
            </a:ext>
          </a:extLst>
        </p:cNvPr>
        <p:cNvGrpSpPr/>
        <p:nvPr/>
      </p:nvGrpSpPr>
      <p:grpSpPr>
        <a:xfrm>
          <a:off x="0" y="0"/>
          <a:ext cx="0" cy="0"/>
          <a:chOff x="0" y="0"/>
          <a:chExt cx="0" cy="0"/>
        </a:xfrm>
      </p:grpSpPr>
      <p:sp>
        <p:nvSpPr>
          <p:cNvPr id="214" name="Google Shape;214;g1172a06022c_0_26:notes">
            <a:extLst>
              <a:ext uri="{FF2B5EF4-FFF2-40B4-BE49-F238E27FC236}">
                <a16:creationId xmlns:a16="http://schemas.microsoft.com/office/drawing/2014/main" id="{5DDE9B02-CFBB-7202-56A0-8F999A17098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a:extLst>
              <a:ext uri="{FF2B5EF4-FFF2-40B4-BE49-F238E27FC236}">
                <a16:creationId xmlns:a16="http://schemas.microsoft.com/office/drawing/2014/main" id="{4E97C16F-8A8A-E63E-4820-E9C9928F6871}"/>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6" name="Google Shape;216;g1172a06022c_0_26:notes">
            <a:extLst>
              <a:ext uri="{FF2B5EF4-FFF2-40B4-BE49-F238E27FC236}">
                <a16:creationId xmlns:a16="http://schemas.microsoft.com/office/drawing/2014/main" id="{FA5BCEA8-F6E0-ECDA-CECA-2E789407930E}"/>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71</a:t>
            </a:fld>
            <a:endParaRPr/>
          </a:p>
        </p:txBody>
      </p:sp>
      <p:sp>
        <p:nvSpPr>
          <p:cNvPr id="217" name="Google Shape;217;g1172a06022c_0_26:notes">
            <a:extLst>
              <a:ext uri="{FF2B5EF4-FFF2-40B4-BE49-F238E27FC236}">
                <a16:creationId xmlns:a16="http://schemas.microsoft.com/office/drawing/2014/main" id="{17378344-604B-099D-F9DA-2698CB6E0E42}"/>
              </a:ext>
            </a:extLst>
          </p:cNvPr>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82358932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a:extLst>
            <a:ext uri="{FF2B5EF4-FFF2-40B4-BE49-F238E27FC236}">
              <a16:creationId xmlns:a16="http://schemas.microsoft.com/office/drawing/2014/main" id="{A54CF1B9-0AF7-EC2E-0C98-BB68B65CEB78}"/>
            </a:ext>
          </a:extLst>
        </p:cNvPr>
        <p:cNvGrpSpPr/>
        <p:nvPr/>
      </p:nvGrpSpPr>
      <p:grpSpPr>
        <a:xfrm>
          <a:off x="0" y="0"/>
          <a:ext cx="0" cy="0"/>
          <a:chOff x="0" y="0"/>
          <a:chExt cx="0" cy="0"/>
        </a:xfrm>
      </p:grpSpPr>
      <p:sp>
        <p:nvSpPr>
          <p:cNvPr id="214" name="Google Shape;214;g1172a06022c_0_26:notes">
            <a:extLst>
              <a:ext uri="{FF2B5EF4-FFF2-40B4-BE49-F238E27FC236}">
                <a16:creationId xmlns:a16="http://schemas.microsoft.com/office/drawing/2014/main" id="{9B8CF925-3249-C481-362B-778BBE4C311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a:extLst>
              <a:ext uri="{FF2B5EF4-FFF2-40B4-BE49-F238E27FC236}">
                <a16:creationId xmlns:a16="http://schemas.microsoft.com/office/drawing/2014/main" id="{B8D1DC0E-3DA6-B9A5-E286-ACA2D7B3AC4E}"/>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6" name="Google Shape;216;g1172a06022c_0_26:notes">
            <a:extLst>
              <a:ext uri="{FF2B5EF4-FFF2-40B4-BE49-F238E27FC236}">
                <a16:creationId xmlns:a16="http://schemas.microsoft.com/office/drawing/2014/main" id="{6F65D035-8F1F-C6A6-2ED6-7381FA054E45}"/>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72</a:t>
            </a:fld>
            <a:endParaRPr/>
          </a:p>
        </p:txBody>
      </p:sp>
      <p:sp>
        <p:nvSpPr>
          <p:cNvPr id="217" name="Google Shape;217;g1172a06022c_0_26:notes">
            <a:extLst>
              <a:ext uri="{FF2B5EF4-FFF2-40B4-BE49-F238E27FC236}">
                <a16:creationId xmlns:a16="http://schemas.microsoft.com/office/drawing/2014/main" id="{949B7CF8-7BD6-71FA-06DE-22DC84FA37BD}"/>
              </a:ext>
            </a:extLst>
          </p:cNvPr>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50150039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a:extLst>
            <a:ext uri="{FF2B5EF4-FFF2-40B4-BE49-F238E27FC236}">
              <a16:creationId xmlns:a16="http://schemas.microsoft.com/office/drawing/2014/main" id="{3FCC2A5D-A94A-7140-DC5B-B2626BE2627B}"/>
            </a:ext>
          </a:extLst>
        </p:cNvPr>
        <p:cNvGrpSpPr/>
        <p:nvPr/>
      </p:nvGrpSpPr>
      <p:grpSpPr>
        <a:xfrm>
          <a:off x="0" y="0"/>
          <a:ext cx="0" cy="0"/>
          <a:chOff x="0" y="0"/>
          <a:chExt cx="0" cy="0"/>
        </a:xfrm>
      </p:grpSpPr>
      <p:sp>
        <p:nvSpPr>
          <p:cNvPr id="214" name="Google Shape;214;g1172a06022c_0_26:notes">
            <a:extLst>
              <a:ext uri="{FF2B5EF4-FFF2-40B4-BE49-F238E27FC236}">
                <a16:creationId xmlns:a16="http://schemas.microsoft.com/office/drawing/2014/main" id="{A1CB52D4-DD0D-51CA-9867-619ACDCAE07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a:extLst>
              <a:ext uri="{FF2B5EF4-FFF2-40B4-BE49-F238E27FC236}">
                <a16:creationId xmlns:a16="http://schemas.microsoft.com/office/drawing/2014/main" id="{426B256F-ABFB-1EE1-8085-2695A45EE04C}"/>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6" name="Google Shape;216;g1172a06022c_0_26:notes">
            <a:extLst>
              <a:ext uri="{FF2B5EF4-FFF2-40B4-BE49-F238E27FC236}">
                <a16:creationId xmlns:a16="http://schemas.microsoft.com/office/drawing/2014/main" id="{1B4BE14F-7F3A-E382-FF03-E127F7F9FEB7}"/>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73</a:t>
            </a:fld>
            <a:endParaRPr/>
          </a:p>
        </p:txBody>
      </p:sp>
      <p:sp>
        <p:nvSpPr>
          <p:cNvPr id="217" name="Google Shape;217;g1172a06022c_0_26:notes">
            <a:extLst>
              <a:ext uri="{FF2B5EF4-FFF2-40B4-BE49-F238E27FC236}">
                <a16:creationId xmlns:a16="http://schemas.microsoft.com/office/drawing/2014/main" id="{F91B7EA0-9558-8A37-6802-EBCD4A45E814}"/>
              </a:ext>
            </a:extLst>
          </p:cNvPr>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1442098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4" name="Google Shape;864;p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865" name="Google Shape;865;p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74</a:t>
            </a:fld>
            <a:endParaRPr sz="1400" b="0" i="0" u="none" strike="noStrike" cap="none">
              <a:solidFill>
                <a:srgbClr val="000000"/>
              </a:solidFill>
              <a:latin typeface="Arial"/>
              <a:ea typeface="Arial"/>
              <a:cs typeface="Arial"/>
              <a:sym typeface="Arial"/>
            </a:endParaRPr>
          </a:p>
        </p:txBody>
      </p:sp>
      <p:sp>
        <p:nvSpPr>
          <p:cNvPr id="866" name="Google Shape;866;p60: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MIT-WPU</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6" name="Google Shape;876;p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877" name="Google Shape;877;p6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75</a:t>
            </a:fld>
            <a:endParaRPr sz="1400" b="0" i="0" u="none" strike="noStrike" cap="none">
              <a:solidFill>
                <a:srgbClr val="000000"/>
              </a:solidFill>
              <a:latin typeface="Arial"/>
              <a:ea typeface="Arial"/>
              <a:cs typeface="Arial"/>
              <a:sym typeface="Arial"/>
            </a:endParaRPr>
          </a:p>
        </p:txBody>
      </p:sp>
      <p:sp>
        <p:nvSpPr>
          <p:cNvPr id="878" name="Google Shape;878;p61: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MIT-WPU</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9" name="Google Shape;889;p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890" name="Google Shape;890;p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76</a:t>
            </a:fld>
            <a:endParaRPr sz="1400" b="0" i="0" u="none" strike="noStrike" cap="none">
              <a:solidFill>
                <a:srgbClr val="000000"/>
              </a:solidFill>
              <a:latin typeface="Arial"/>
              <a:ea typeface="Arial"/>
              <a:cs typeface="Arial"/>
              <a:sym typeface="Arial"/>
            </a:endParaRPr>
          </a:p>
        </p:txBody>
      </p:sp>
      <p:sp>
        <p:nvSpPr>
          <p:cNvPr id="891" name="Google Shape;891;p62: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MIT-WPU</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1" name="Google Shape;901;p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902" name="Google Shape;902;p6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77</a:t>
            </a:fld>
            <a:endParaRPr sz="1400" b="0" i="0" u="none" strike="noStrike" cap="none">
              <a:solidFill>
                <a:srgbClr val="000000"/>
              </a:solidFill>
              <a:latin typeface="Arial"/>
              <a:ea typeface="Arial"/>
              <a:cs typeface="Arial"/>
              <a:sym typeface="Arial"/>
            </a:endParaRPr>
          </a:p>
        </p:txBody>
      </p:sp>
      <p:sp>
        <p:nvSpPr>
          <p:cNvPr id="903" name="Google Shape;903;p63: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MIT-WPU</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3" name="Google Shape;913;p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914" name="Google Shape;914;p6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78</a:t>
            </a:fld>
            <a:endParaRPr sz="1400" b="0" i="0" u="none" strike="noStrike" cap="none">
              <a:solidFill>
                <a:srgbClr val="000000"/>
              </a:solidFill>
              <a:latin typeface="Arial"/>
              <a:ea typeface="Arial"/>
              <a:cs typeface="Arial"/>
              <a:sym typeface="Arial"/>
            </a:endParaRPr>
          </a:p>
        </p:txBody>
      </p:sp>
      <p:sp>
        <p:nvSpPr>
          <p:cNvPr id="915" name="Google Shape;915;p64: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MIT-WPU</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5" name="Google Shape;925;p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926" name="Google Shape;926;p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79</a:t>
            </a:fld>
            <a:endParaRPr sz="1400" b="0" i="0" u="none" strike="noStrike" cap="none">
              <a:solidFill>
                <a:srgbClr val="000000"/>
              </a:solidFill>
              <a:latin typeface="Arial"/>
              <a:ea typeface="Arial"/>
              <a:cs typeface="Arial"/>
              <a:sym typeface="Arial"/>
            </a:endParaRPr>
          </a:p>
        </p:txBody>
      </p:sp>
      <p:sp>
        <p:nvSpPr>
          <p:cNvPr id="927" name="Google Shape;927;p65: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MIT-WPU</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a:extLst>
            <a:ext uri="{FF2B5EF4-FFF2-40B4-BE49-F238E27FC236}">
              <a16:creationId xmlns:a16="http://schemas.microsoft.com/office/drawing/2014/main" id="{598755C1-63DF-ECED-2F37-0812B8B6026B}"/>
            </a:ext>
          </a:extLst>
        </p:cNvPr>
        <p:cNvGrpSpPr/>
        <p:nvPr/>
      </p:nvGrpSpPr>
      <p:grpSpPr>
        <a:xfrm>
          <a:off x="0" y="0"/>
          <a:ext cx="0" cy="0"/>
          <a:chOff x="0" y="0"/>
          <a:chExt cx="0" cy="0"/>
        </a:xfrm>
      </p:grpSpPr>
      <p:sp>
        <p:nvSpPr>
          <p:cNvPr id="214" name="Google Shape;214;g1172a06022c_0_26:notes">
            <a:extLst>
              <a:ext uri="{FF2B5EF4-FFF2-40B4-BE49-F238E27FC236}">
                <a16:creationId xmlns:a16="http://schemas.microsoft.com/office/drawing/2014/main" id="{F2B17C02-5286-3A86-94B2-0BF04443EFA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a:extLst>
              <a:ext uri="{FF2B5EF4-FFF2-40B4-BE49-F238E27FC236}">
                <a16:creationId xmlns:a16="http://schemas.microsoft.com/office/drawing/2014/main" id="{1B4BB00C-B196-5D2D-4DE2-FB65EA3BBF91}"/>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6" name="Google Shape;216;g1172a06022c_0_26:notes">
            <a:extLst>
              <a:ext uri="{FF2B5EF4-FFF2-40B4-BE49-F238E27FC236}">
                <a16:creationId xmlns:a16="http://schemas.microsoft.com/office/drawing/2014/main" id="{BE3CD5EC-EF3B-4CAD-550B-CC65955F0C62}"/>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80</a:t>
            </a:fld>
            <a:endParaRPr/>
          </a:p>
        </p:txBody>
      </p:sp>
      <p:sp>
        <p:nvSpPr>
          <p:cNvPr id="217" name="Google Shape;217;g1172a06022c_0_26:notes">
            <a:extLst>
              <a:ext uri="{FF2B5EF4-FFF2-40B4-BE49-F238E27FC236}">
                <a16:creationId xmlns:a16="http://schemas.microsoft.com/office/drawing/2014/main" id="{B35EDC01-7D5B-380B-29BF-49545990F69F}"/>
              </a:ext>
            </a:extLst>
          </p:cNvPr>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232932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18151420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a:extLst>
            <a:ext uri="{FF2B5EF4-FFF2-40B4-BE49-F238E27FC236}">
              <a16:creationId xmlns:a16="http://schemas.microsoft.com/office/drawing/2014/main" id="{03AAE46A-3798-666B-A1F5-3A56086C0F0C}"/>
            </a:ext>
          </a:extLst>
        </p:cNvPr>
        <p:cNvGrpSpPr/>
        <p:nvPr/>
      </p:nvGrpSpPr>
      <p:grpSpPr>
        <a:xfrm>
          <a:off x="0" y="0"/>
          <a:ext cx="0" cy="0"/>
          <a:chOff x="0" y="0"/>
          <a:chExt cx="0" cy="0"/>
        </a:xfrm>
      </p:grpSpPr>
      <p:sp>
        <p:nvSpPr>
          <p:cNvPr id="214" name="Google Shape;214;g1172a06022c_0_26:notes">
            <a:extLst>
              <a:ext uri="{FF2B5EF4-FFF2-40B4-BE49-F238E27FC236}">
                <a16:creationId xmlns:a16="http://schemas.microsoft.com/office/drawing/2014/main" id="{E4C50320-99E3-32FF-80C4-B5EC96AAF4D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a:extLst>
              <a:ext uri="{FF2B5EF4-FFF2-40B4-BE49-F238E27FC236}">
                <a16:creationId xmlns:a16="http://schemas.microsoft.com/office/drawing/2014/main" id="{BC056B16-F74D-5AF2-F969-DA0DDC19481F}"/>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6" name="Google Shape;216;g1172a06022c_0_26:notes">
            <a:extLst>
              <a:ext uri="{FF2B5EF4-FFF2-40B4-BE49-F238E27FC236}">
                <a16:creationId xmlns:a16="http://schemas.microsoft.com/office/drawing/2014/main" id="{46D4E04D-C63F-4E30-3A3B-FDA1345EF510}"/>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81</a:t>
            </a:fld>
            <a:endParaRPr/>
          </a:p>
        </p:txBody>
      </p:sp>
      <p:sp>
        <p:nvSpPr>
          <p:cNvPr id="217" name="Google Shape;217;g1172a06022c_0_26:notes">
            <a:extLst>
              <a:ext uri="{FF2B5EF4-FFF2-40B4-BE49-F238E27FC236}">
                <a16:creationId xmlns:a16="http://schemas.microsoft.com/office/drawing/2014/main" id="{4709D409-EA3A-33A8-BE6C-E4A1081F39EF}"/>
              </a:ext>
            </a:extLst>
          </p:cNvPr>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10043008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7" name="Google Shape;937;p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938" name="Google Shape;938;p6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82</a:t>
            </a:fld>
            <a:endParaRPr sz="1400" b="0" i="0" u="none" strike="noStrike" cap="none">
              <a:solidFill>
                <a:srgbClr val="000000"/>
              </a:solidFill>
              <a:latin typeface="Arial"/>
              <a:ea typeface="Arial"/>
              <a:cs typeface="Arial"/>
              <a:sym typeface="Arial"/>
            </a:endParaRPr>
          </a:p>
        </p:txBody>
      </p:sp>
      <p:sp>
        <p:nvSpPr>
          <p:cNvPr id="939" name="Google Shape;939;p6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MIT-WPU</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9" name="Google Shape;949;p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950" name="Google Shape;950;p6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83</a:t>
            </a:fld>
            <a:endParaRPr sz="1400" b="0" i="0" u="none" strike="noStrike" cap="none">
              <a:solidFill>
                <a:srgbClr val="000000"/>
              </a:solidFill>
              <a:latin typeface="Arial"/>
              <a:ea typeface="Arial"/>
              <a:cs typeface="Arial"/>
              <a:sym typeface="Arial"/>
            </a:endParaRPr>
          </a:p>
        </p:txBody>
      </p:sp>
      <p:sp>
        <p:nvSpPr>
          <p:cNvPr id="951" name="Google Shape;951;p67: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MIT-WPU</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a:extLst>
            <a:ext uri="{FF2B5EF4-FFF2-40B4-BE49-F238E27FC236}">
              <a16:creationId xmlns:a16="http://schemas.microsoft.com/office/drawing/2014/main" id="{F7E07B88-8AB8-A66B-F4F4-275B4CE29DD6}"/>
            </a:ext>
          </a:extLst>
        </p:cNvPr>
        <p:cNvGrpSpPr/>
        <p:nvPr/>
      </p:nvGrpSpPr>
      <p:grpSpPr>
        <a:xfrm>
          <a:off x="0" y="0"/>
          <a:ext cx="0" cy="0"/>
          <a:chOff x="0" y="0"/>
          <a:chExt cx="0" cy="0"/>
        </a:xfrm>
      </p:grpSpPr>
      <p:sp>
        <p:nvSpPr>
          <p:cNvPr id="214" name="Google Shape;214;g1172a06022c_0_26:notes">
            <a:extLst>
              <a:ext uri="{FF2B5EF4-FFF2-40B4-BE49-F238E27FC236}">
                <a16:creationId xmlns:a16="http://schemas.microsoft.com/office/drawing/2014/main" id="{8C8ABE20-D785-CA22-76EB-3DD47B1A547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a:extLst>
              <a:ext uri="{FF2B5EF4-FFF2-40B4-BE49-F238E27FC236}">
                <a16:creationId xmlns:a16="http://schemas.microsoft.com/office/drawing/2014/main" id="{97667599-62A2-FCB9-84B7-488F5DA6C8C5}"/>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6" name="Google Shape;216;g1172a06022c_0_26:notes">
            <a:extLst>
              <a:ext uri="{FF2B5EF4-FFF2-40B4-BE49-F238E27FC236}">
                <a16:creationId xmlns:a16="http://schemas.microsoft.com/office/drawing/2014/main" id="{33132DBE-F4D1-F11F-6655-579A773E7787}"/>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84</a:t>
            </a:fld>
            <a:endParaRPr/>
          </a:p>
        </p:txBody>
      </p:sp>
      <p:sp>
        <p:nvSpPr>
          <p:cNvPr id="217" name="Google Shape;217;g1172a06022c_0_26:notes">
            <a:extLst>
              <a:ext uri="{FF2B5EF4-FFF2-40B4-BE49-F238E27FC236}">
                <a16:creationId xmlns:a16="http://schemas.microsoft.com/office/drawing/2014/main" id="{C80AD045-B62E-3DEF-F769-8F0DE97AB38A}"/>
              </a:ext>
            </a:extLst>
          </p:cNvPr>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0372837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a:extLst>
            <a:ext uri="{FF2B5EF4-FFF2-40B4-BE49-F238E27FC236}">
              <a16:creationId xmlns:a16="http://schemas.microsoft.com/office/drawing/2014/main" id="{AAA0F53D-C75E-25AC-8589-128F872A4C0F}"/>
            </a:ext>
          </a:extLst>
        </p:cNvPr>
        <p:cNvGrpSpPr/>
        <p:nvPr/>
      </p:nvGrpSpPr>
      <p:grpSpPr>
        <a:xfrm>
          <a:off x="0" y="0"/>
          <a:ext cx="0" cy="0"/>
          <a:chOff x="0" y="0"/>
          <a:chExt cx="0" cy="0"/>
        </a:xfrm>
      </p:grpSpPr>
      <p:sp>
        <p:nvSpPr>
          <p:cNvPr id="214" name="Google Shape;214;g1172a06022c_0_26:notes">
            <a:extLst>
              <a:ext uri="{FF2B5EF4-FFF2-40B4-BE49-F238E27FC236}">
                <a16:creationId xmlns:a16="http://schemas.microsoft.com/office/drawing/2014/main" id="{E353EA8A-C5B8-F5BB-4C9F-31A569DE210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a:extLst>
              <a:ext uri="{FF2B5EF4-FFF2-40B4-BE49-F238E27FC236}">
                <a16:creationId xmlns:a16="http://schemas.microsoft.com/office/drawing/2014/main" id="{8C87149D-6E6C-91EA-C6CA-B3A44F050AC4}"/>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6" name="Google Shape;216;g1172a06022c_0_26:notes">
            <a:extLst>
              <a:ext uri="{FF2B5EF4-FFF2-40B4-BE49-F238E27FC236}">
                <a16:creationId xmlns:a16="http://schemas.microsoft.com/office/drawing/2014/main" id="{8333296A-7369-6BC9-5993-9239C0C3D1A8}"/>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85</a:t>
            </a:fld>
            <a:endParaRPr/>
          </a:p>
        </p:txBody>
      </p:sp>
      <p:sp>
        <p:nvSpPr>
          <p:cNvPr id="217" name="Google Shape;217;g1172a06022c_0_26:notes">
            <a:extLst>
              <a:ext uri="{FF2B5EF4-FFF2-40B4-BE49-F238E27FC236}">
                <a16:creationId xmlns:a16="http://schemas.microsoft.com/office/drawing/2014/main" id="{C1E19305-A14B-2247-7A91-0A1F0AC5701A}"/>
              </a:ext>
            </a:extLst>
          </p:cNvPr>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166389340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a:extLst>
            <a:ext uri="{FF2B5EF4-FFF2-40B4-BE49-F238E27FC236}">
              <a16:creationId xmlns:a16="http://schemas.microsoft.com/office/drawing/2014/main" id="{412EDB6E-98CA-7FB0-30D5-72A8C41B4561}"/>
            </a:ext>
          </a:extLst>
        </p:cNvPr>
        <p:cNvGrpSpPr/>
        <p:nvPr/>
      </p:nvGrpSpPr>
      <p:grpSpPr>
        <a:xfrm>
          <a:off x="0" y="0"/>
          <a:ext cx="0" cy="0"/>
          <a:chOff x="0" y="0"/>
          <a:chExt cx="0" cy="0"/>
        </a:xfrm>
      </p:grpSpPr>
      <p:sp>
        <p:nvSpPr>
          <p:cNvPr id="214" name="Google Shape;214;g1172a06022c_0_26:notes">
            <a:extLst>
              <a:ext uri="{FF2B5EF4-FFF2-40B4-BE49-F238E27FC236}">
                <a16:creationId xmlns:a16="http://schemas.microsoft.com/office/drawing/2014/main" id="{3FC6BD37-C909-7AB7-8982-12058BEAC9A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a:extLst>
              <a:ext uri="{FF2B5EF4-FFF2-40B4-BE49-F238E27FC236}">
                <a16:creationId xmlns:a16="http://schemas.microsoft.com/office/drawing/2014/main" id="{7428A1D2-F36B-6D7F-B1C3-056B4CC96867}"/>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6" name="Google Shape;216;g1172a06022c_0_26:notes">
            <a:extLst>
              <a:ext uri="{FF2B5EF4-FFF2-40B4-BE49-F238E27FC236}">
                <a16:creationId xmlns:a16="http://schemas.microsoft.com/office/drawing/2014/main" id="{60E4A4C5-A267-189D-324E-0E6BEDC339CA}"/>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86</a:t>
            </a:fld>
            <a:endParaRPr/>
          </a:p>
        </p:txBody>
      </p:sp>
      <p:sp>
        <p:nvSpPr>
          <p:cNvPr id="217" name="Google Shape;217;g1172a06022c_0_26:notes">
            <a:extLst>
              <a:ext uri="{FF2B5EF4-FFF2-40B4-BE49-F238E27FC236}">
                <a16:creationId xmlns:a16="http://schemas.microsoft.com/office/drawing/2014/main" id="{302BF49C-901F-BFD1-F542-4861AFD0B453}"/>
              </a:ext>
            </a:extLst>
          </p:cNvPr>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16244104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a:extLst>
            <a:ext uri="{FF2B5EF4-FFF2-40B4-BE49-F238E27FC236}">
              <a16:creationId xmlns:a16="http://schemas.microsoft.com/office/drawing/2014/main" id="{DD218632-0617-3B17-7184-C02EEB24B064}"/>
            </a:ext>
          </a:extLst>
        </p:cNvPr>
        <p:cNvGrpSpPr/>
        <p:nvPr/>
      </p:nvGrpSpPr>
      <p:grpSpPr>
        <a:xfrm>
          <a:off x="0" y="0"/>
          <a:ext cx="0" cy="0"/>
          <a:chOff x="0" y="0"/>
          <a:chExt cx="0" cy="0"/>
        </a:xfrm>
      </p:grpSpPr>
      <p:sp>
        <p:nvSpPr>
          <p:cNvPr id="214" name="Google Shape;214;g1172a06022c_0_26:notes">
            <a:extLst>
              <a:ext uri="{FF2B5EF4-FFF2-40B4-BE49-F238E27FC236}">
                <a16:creationId xmlns:a16="http://schemas.microsoft.com/office/drawing/2014/main" id="{CB37DD7C-E449-7B41-7E0A-13D13C10D21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a:extLst>
              <a:ext uri="{FF2B5EF4-FFF2-40B4-BE49-F238E27FC236}">
                <a16:creationId xmlns:a16="http://schemas.microsoft.com/office/drawing/2014/main" id="{89D7C7DF-3542-0700-9CD7-A18B8ED01B01}"/>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6" name="Google Shape;216;g1172a06022c_0_26:notes">
            <a:extLst>
              <a:ext uri="{FF2B5EF4-FFF2-40B4-BE49-F238E27FC236}">
                <a16:creationId xmlns:a16="http://schemas.microsoft.com/office/drawing/2014/main" id="{6DD6920E-2146-4DEA-88AA-D303B54D81EA}"/>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87</a:t>
            </a:fld>
            <a:endParaRPr/>
          </a:p>
        </p:txBody>
      </p:sp>
      <p:sp>
        <p:nvSpPr>
          <p:cNvPr id="217" name="Google Shape;217;g1172a06022c_0_26:notes">
            <a:extLst>
              <a:ext uri="{FF2B5EF4-FFF2-40B4-BE49-F238E27FC236}">
                <a16:creationId xmlns:a16="http://schemas.microsoft.com/office/drawing/2014/main" id="{B615DDB5-1EDC-88B7-6EC8-920A4C9778CE}"/>
              </a:ext>
            </a:extLst>
          </p:cNvPr>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14394518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88</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126920571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89</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34452195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90</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7653043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12674424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91</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92083426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92</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387099391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93</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183314038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94</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59786700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95</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36472931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2" name="Google Shape;1092;p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093" name="Google Shape;1093;p7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96</a:t>
            </a:fld>
            <a:endParaRPr sz="1400" b="0" i="0" u="none" strike="noStrike" cap="none">
              <a:solidFill>
                <a:srgbClr val="000000"/>
              </a:solidFill>
              <a:latin typeface="Arial"/>
              <a:ea typeface="Arial"/>
              <a:cs typeface="Arial"/>
              <a:sym typeface="Arial"/>
            </a:endParaRPr>
          </a:p>
        </p:txBody>
      </p:sp>
      <p:sp>
        <p:nvSpPr>
          <p:cNvPr id="1094" name="Google Shape;1094;p79: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MIT-WPU</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97</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75085043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98</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58792435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99</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243483882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2a06022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172a06022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72a06022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100</a:t>
            </a:fld>
            <a:endParaRPr/>
          </a:p>
        </p:txBody>
      </p:sp>
      <p:sp>
        <p:nvSpPr>
          <p:cNvPr id="217" name="Google Shape;217;g1172a06022c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MIT-WPU</a:t>
            </a:r>
            <a:endParaRPr/>
          </a:p>
        </p:txBody>
      </p:sp>
    </p:spTree>
    <p:extLst>
      <p:ext uri="{BB962C8B-B14F-4D97-AF65-F5344CB8AC3E}">
        <p14:creationId xmlns:p14="http://schemas.microsoft.com/office/powerpoint/2010/main" val="114539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2DADB3B7-32B7-4A58-89A6-5C6EC65C0FCA}" type="datetime1">
              <a:rPr lang="en-US" smtClean="0"/>
              <a:t>2/21/2024</a:t>
            </a:fld>
            <a:endParaRPr lang="en-IN"/>
          </a:p>
        </p:txBody>
      </p:sp>
      <p:sp>
        <p:nvSpPr>
          <p:cNvPr id="5" name="Footer Placeholder 4"/>
          <p:cNvSpPr>
            <a:spLocks noGrp="1"/>
          </p:cNvSpPr>
          <p:nvPr>
            <p:ph type="ftr" sz="quarter" idx="11"/>
          </p:nvPr>
        </p:nvSpPr>
        <p:spPr/>
        <p:txBody>
          <a:bodyPr/>
          <a:lstStyle/>
          <a:p>
            <a:r>
              <a:rPr lang="en-IN"/>
              <a:t>Computer Networks</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531422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BB801F1-8772-4F18-9FCA-5903DDD9FB61}" type="datetime1">
              <a:rPr lang="en-US" smtClean="0"/>
              <a:t>2/21/2024</a:t>
            </a:fld>
            <a:endParaRPr lang="en-IN"/>
          </a:p>
        </p:txBody>
      </p:sp>
      <p:sp>
        <p:nvSpPr>
          <p:cNvPr id="5" name="Footer Placeholder 4"/>
          <p:cNvSpPr>
            <a:spLocks noGrp="1"/>
          </p:cNvSpPr>
          <p:nvPr>
            <p:ph type="ftr" sz="quarter" idx="11"/>
          </p:nvPr>
        </p:nvSpPr>
        <p:spPr/>
        <p:txBody>
          <a:bodyPr/>
          <a:lstStyle/>
          <a:p>
            <a:r>
              <a:rPr lang="en-IN"/>
              <a:t>Computer Networks</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409427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N"/>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CF40EA-AE00-469D-93A0-842C26AB4AD2}" type="datetime1">
              <a:rPr lang="en-US" smtClean="0"/>
              <a:t>2/21/2024</a:t>
            </a:fld>
            <a:endParaRPr lang="en-IN"/>
          </a:p>
        </p:txBody>
      </p:sp>
      <p:sp>
        <p:nvSpPr>
          <p:cNvPr id="5" name="Footer Placeholder 4"/>
          <p:cNvSpPr>
            <a:spLocks noGrp="1"/>
          </p:cNvSpPr>
          <p:nvPr>
            <p:ph type="ftr" sz="quarter" idx="11"/>
          </p:nvPr>
        </p:nvSpPr>
        <p:spPr/>
        <p:txBody>
          <a:bodyPr/>
          <a:lstStyle/>
          <a:p>
            <a:r>
              <a:rPr lang="en-IN"/>
              <a:t>Computer Networks</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678654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1926B63F-0BD4-48F2-8969-E84712591A4B}" type="datetime1">
              <a:rPr lang="en-US" smtClean="0"/>
              <a:t>2/21/2024</a:t>
            </a:fld>
            <a:endParaRPr lang="en-IN"/>
          </a:p>
        </p:txBody>
      </p:sp>
      <p:sp>
        <p:nvSpPr>
          <p:cNvPr id="6" name="Footer Placeholder 5"/>
          <p:cNvSpPr>
            <a:spLocks noGrp="1"/>
          </p:cNvSpPr>
          <p:nvPr>
            <p:ph type="ftr" sz="quarter" idx="11"/>
          </p:nvPr>
        </p:nvSpPr>
        <p:spPr/>
        <p:txBody>
          <a:bodyPr/>
          <a:lstStyle/>
          <a:p>
            <a:r>
              <a:rPr lang="en-IN"/>
              <a:t>Computer Networks</a:t>
            </a:r>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147544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IN"/>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43C6BC82-4551-45BD-975C-672032777A60}" type="datetime1">
              <a:rPr lang="en-US" smtClean="0"/>
              <a:t>2/21/2024</a:t>
            </a:fld>
            <a:endParaRPr lang="en-IN"/>
          </a:p>
        </p:txBody>
      </p:sp>
      <p:sp>
        <p:nvSpPr>
          <p:cNvPr id="8" name="Footer Placeholder 7"/>
          <p:cNvSpPr>
            <a:spLocks noGrp="1"/>
          </p:cNvSpPr>
          <p:nvPr>
            <p:ph type="ftr" sz="quarter" idx="11"/>
          </p:nvPr>
        </p:nvSpPr>
        <p:spPr/>
        <p:txBody>
          <a:bodyPr/>
          <a:lstStyle/>
          <a:p>
            <a:r>
              <a:rPr lang="en-IN"/>
              <a:t>Computer Networks</a:t>
            </a:r>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466427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622EAB0E-087B-4AF3-A5A9-C0E8A67C1EAC}" type="datetime1">
              <a:rPr lang="en-US" smtClean="0"/>
              <a:t>2/21/2024</a:t>
            </a:fld>
            <a:endParaRPr lang="en-IN"/>
          </a:p>
        </p:txBody>
      </p:sp>
      <p:sp>
        <p:nvSpPr>
          <p:cNvPr id="4" name="Footer Placeholder 3"/>
          <p:cNvSpPr>
            <a:spLocks noGrp="1"/>
          </p:cNvSpPr>
          <p:nvPr>
            <p:ph type="ftr" sz="quarter" idx="11"/>
          </p:nvPr>
        </p:nvSpPr>
        <p:spPr/>
        <p:txBody>
          <a:bodyPr/>
          <a:lstStyle/>
          <a:p>
            <a:r>
              <a:rPr lang="en-IN"/>
              <a:t>Computer Networks</a:t>
            </a:r>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613065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6A0659-38CF-49D4-8086-640F2DF0ACA0}" type="datetime1">
              <a:rPr lang="en-US" smtClean="0"/>
              <a:t>2/21/2024</a:t>
            </a:fld>
            <a:endParaRPr lang="en-IN"/>
          </a:p>
        </p:txBody>
      </p:sp>
      <p:sp>
        <p:nvSpPr>
          <p:cNvPr id="3" name="Footer Placeholder 2"/>
          <p:cNvSpPr>
            <a:spLocks noGrp="1"/>
          </p:cNvSpPr>
          <p:nvPr>
            <p:ph type="ftr" sz="quarter" idx="11"/>
          </p:nvPr>
        </p:nvSpPr>
        <p:spPr/>
        <p:txBody>
          <a:bodyPr/>
          <a:lstStyle/>
          <a:p>
            <a:r>
              <a:rPr lang="en-IN"/>
              <a:t>Computer Networks</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678470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F15E36C-C2C2-4BED-A99A-9AE57DAC45D1}" type="datetime1">
              <a:rPr lang="en-US" smtClean="0"/>
              <a:t>2/21/2024</a:t>
            </a:fld>
            <a:endParaRPr lang="en-IN"/>
          </a:p>
        </p:txBody>
      </p:sp>
      <p:sp>
        <p:nvSpPr>
          <p:cNvPr id="6" name="Footer Placeholder 5"/>
          <p:cNvSpPr>
            <a:spLocks noGrp="1"/>
          </p:cNvSpPr>
          <p:nvPr>
            <p:ph type="ftr" sz="quarter" idx="11"/>
          </p:nvPr>
        </p:nvSpPr>
        <p:spPr/>
        <p:txBody>
          <a:bodyPr/>
          <a:lstStyle/>
          <a:p>
            <a:r>
              <a:rPr lang="en-IN"/>
              <a:t>Computer Networks</a:t>
            </a:r>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82217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6E568E6-2504-4F58-B0AA-CC1CFC93FBE5}" type="datetime1">
              <a:rPr lang="en-US" smtClean="0"/>
              <a:t>2/21/2024</a:t>
            </a:fld>
            <a:endParaRPr lang="en-IN"/>
          </a:p>
        </p:txBody>
      </p:sp>
      <p:sp>
        <p:nvSpPr>
          <p:cNvPr id="6" name="Footer Placeholder 5"/>
          <p:cNvSpPr>
            <a:spLocks noGrp="1"/>
          </p:cNvSpPr>
          <p:nvPr>
            <p:ph type="ftr" sz="quarter" idx="11"/>
          </p:nvPr>
        </p:nvSpPr>
        <p:spPr/>
        <p:txBody>
          <a:bodyPr/>
          <a:lstStyle/>
          <a:p>
            <a:r>
              <a:rPr lang="en-IN"/>
              <a:t>Computer Networks</a:t>
            </a:r>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782653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98D8566D-42D4-4FE4-BECB-E0F8055C62AF}" type="datetime1">
              <a:rPr lang="en-US" smtClean="0"/>
              <a:t>2/21/2024</a:t>
            </a:fld>
            <a:endParaRPr lang="en-IN"/>
          </a:p>
        </p:txBody>
      </p:sp>
      <p:sp>
        <p:nvSpPr>
          <p:cNvPr id="5" name="Footer Placeholder 4"/>
          <p:cNvSpPr>
            <a:spLocks noGrp="1"/>
          </p:cNvSpPr>
          <p:nvPr>
            <p:ph type="ftr" sz="quarter" idx="11"/>
          </p:nvPr>
        </p:nvSpPr>
        <p:spPr/>
        <p:txBody>
          <a:bodyPr/>
          <a:lstStyle/>
          <a:p>
            <a:r>
              <a:rPr lang="en-IN"/>
              <a:t>Computer Networks</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39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96F45065-C360-4155-987A-72A4AC7C2F50}" type="datetime1">
              <a:rPr lang="en-US" smtClean="0"/>
              <a:t>2/21/2024</a:t>
            </a:fld>
            <a:endParaRPr lang="en-IN"/>
          </a:p>
        </p:txBody>
      </p:sp>
      <p:sp>
        <p:nvSpPr>
          <p:cNvPr id="5" name="Footer Placeholder 4"/>
          <p:cNvSpPr>
            <a:spLocks noGrp="1"/>
          </p:cNvSpPr>
          <p:nvPr>
            <p:ph type="ftr" sz="quarter" idx="11"/>
          </p:nvPr>
        </p:nvSpPr>
        <p:spPr/>
        <p:txBody>
          <a:bodyPr/>
          <a:lstStyle/>
          <a:p>
            <a:r>
              <a:rPr lang="en-IN"/>
              <a:t>Computer Networks</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35000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6D8B824F-CD61-41DA-8BF2-B193AD794B75}" type="datetime1">
              <a:rPr lang="en-US" smtClean="0"/>
              <a:t>2/21/2024</a:t>
            </a:fld>
            <a:endParaRPr lang="en-IN"/>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IN"/>
              <a:t>Computer Networks</a:t>
            </a: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7127283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0.png"/><Relationship Id="rId2" Type="http://schemas.openxmlformats.org/officeDocument/2006/relationships/slideLayout" Target="../slideLayouts/slideLayout13.xml"/><Relationship Id="rId1" Type="http://schemas.openxmlformats.org/officeDocument/2006/relationships/themeOverride" Target="../theme/themeOverride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0.xml"/><Relationship Id="rId1" Type="http://schemas.openxmlformats.org/officeDocument/2006/relationships/slideLayout" Target="../slideLayouts/slideLayout13.xml"/><Relationship Id="rId4" Type="http://schemas.openxmlformats.org/officeDocument/2006/relationships/image" Target="../media/image66.jpeg"/></Relationships>
</file>

<file path=ppt/slides/_rels/slide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2.xml"/><Relationship Id="rId1" Type="http://schemas.openxmlformats.org/officeDocument/2006/relationships/slideLayout" Target="../slideLayouts/slideLayout13.xml"/><Relationship Id="rId4" Type="http://schemas.openxmlformats.org/officeDocument/2006/relationships/image" Target="../media/image67.png"/></Relationships>
</file>

<file path=ppt/slides/_rels/slide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3.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4.xml"/><Relationship Id="rId1" Type="http://schemas.openxmlformats.org/officeDocument/2006/relationships/slideLayout" Target="../slideLayouts/slideLayout13.xml"/><Relationship Id="rId4" Type="http://schemas.openxmlformats.org/officeDocument/2006/relationships/image" Target="../media/image68.png"/></Relationships>
</file>

<file path=ppt/slides/_rels/slide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5.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6.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7.xml"/><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8.xml"/><Relationship Id="rId1" Type="http://schemas.openxmlformats.org/officeDocument/2006/relationships/slideLayout" Target="../slideLayouts/slideLayout13.xml"/><Relationship Id="rId4" Type="http://schemas.openxmlformats.org/officeDocument/2006/relationships/image" Target="../media/image7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hemeOverride" Target="../theme/themeOverride2.xml"/><Relationship Id="rId4" Type="http://schemas.openxmlformats.org/officeDocument/2006/relationships/image" Target="../media/image2.png"/></Relationships>
</file>

<file path=ppt/slides/_rels/slide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9.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0.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1.xml"/><Relationship Id="rId1" Type="http://schemas.openxmlformats.org/officeDocument/2006/relationships/slideLayout" Target="../slideLayouts/slideLayout13.xml"/><Relationship Id="rId5" Type="http://schemas.openxmlformats.org/officeDocument/2006/relationships/image" Target="../media/image72.png"/><Relationship Id="rId4" Type="http://schemas.openxmlformats.org/officeDocument/2006/relationships/image" Target="../media/image71.png"/></Relationships>
</file>

<file path=ppt/slides/_rels/slide1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2.xml"/><Relationship Id="rId1" Type="http://schemas.openxmlformats.org/officeDocument/2006/relationships/slideLayout" Target="../slideLayouts/slideLayout13.xml"/><Relationship Id="rId5" Type="http://schemas.openxmlformats.org/officeDocument/2006/relationships/image" Target="../media/image74.png"/><Relationship Id="rId4" Type="http://schemas.openxmlformats.org/officeDocument/2006/relationships/image" Target="../media/image73.png"/></Relationships>
</file>

<file path=ppt/slides/_rels/slide1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3.xml"/><Relationship Id="rId1" Type="http://schemas.openxmlformats.org/officeDocument/2006/relationships/slideLayout" Target="../slideLayouts/slideLayout13.xml"/><Relationship Id="rId5" Type="http://schemas.openxmlformats.org/officeDocument/2006/relationships/image" Target="../media/image76.png"/><Relationship Id="rId4" Type="http://schemas.openxmlformats.org/officeDocument/2006/relationships/image" Target="../media/image75.png"/></Relationships>
</file>

<file path=ppt/slides/_rels/slide1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4.xml"/><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5.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6.xml"/><Relationship Id="rId1" Type="http://schemas.openxmlformats.org/officeDocument/2006/relationships/slideLayout" Target="../slideLayouts/slideLayout13.xml"/><Relationship Id="rId4" Type="http://schemas.openxmlformats.org/officeDocument/2006/relationships/image" Target="../media/image78.png"/></Relationships>
</file>

<file path=ppt/slides/_rels/slide1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7.xml"/><Relationship Id="rId1" Type="http://schemas.openxmlformats.org/officeDocument/2006/relationships/slideLayout" Target="../slideLayouts/slideLayout13.xml"/><Relationship Id="rId4" Type="http://schemas.openxmlformats.org/officeDocument/2006/relationships/image" Target="../media/image79.jpe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8.xml"/><Relationship Id="rId1" Type="http://schemas.openxmlformats.org/officeDocument/2006/relationships/slideLayout" Target="../slideLayouts/slideLayout13.xml"/><Relationship Id="rId4" Type="http://schemas.openxmlformats.org/officeDocument/2006/relationships/image" Target="../media/image80.jpg"/></Relationships>
</file>

<file path=ppt/slides/_rels/slide1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9.xml"/><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0.xml"/><Relationship Id="rId1" Type="http://schemas.openxmlformats.org/officeDocument/2006/relationships/slideLayout" Target="../slideLayouts/slideLayout13.xml"/><Relationship Id="rId4" Type="http://schemas.openxmlformats.org/officeDocument/2006/relationships/image" Target="../media/image81.png"/></Relationships>
</file>

<file path=ppt/slides/_rels/slide1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1.xml"/><Relationship Id="rId1" Type="http://schemas.openxmlformats.org/officeDocument/2006/relationships/slideLayout" Target="../slideLayouts/slideLayout13.xml"/><Relationship Id="rId4" Type="http://schemas.openxmlformats.org/officeDocument/2006/relationships/image" Target="../media/image82.png"/></Relationships>
</file>

<file path=ppt/slides/_rels/slide1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2.xml"/><Relationship Id="rId1" Type="http://schemas.openxmlformats.org/officeDocument/2006/relationships/slideLayout" Target="../slideLayouts/slideLayout13.xml"/><Relationship Id="rId4" Type="http://schemas.openxmlformats.org/officeDocument/2006/relationships/image" Target="../media/image83.png"/></Relationships>
</file>

<file path=ppt/slides/_rels/slide1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3.xml"/><Relationship Id="rId1" Type="http://schemas.openxmlformats.org/officeDocument/2006/relationships/slideLayout" Target="../slideLayouts/slideLayout13.xml"/><Relationship Id="rId4" Type="http://schemas.openxmlformats.org/officeDocument/2006/relationships/image" Target="../media/image84.jpeg"/></Relationships>
</file>

<file path=ppt/slides/_rels/slide1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4.xml"/><Relationship Id="rId1" Type="http://schemas.openxmlformats.org/officeDocument/2006/relationships/slideLayout" Target="../slideLayouts/slideLayout13.xml"/><Relationship Id="rId4" Type="http://schemas.openxmlformats.org/officeDocument/2006/relationships/image" Target="../media/image85.jpg"/></Relationships>
</file>

<file path=ppt/slides/_rels/slide127.xml.rels><?xml version="1.0" encoding="UTF-8" standalone="yes"?>
<Relationships xmlns="http://schemas.openxmlformats.org/package/2006/relationships"><Relationship Id="rId8" Type="http://schemas.openxmlformats.org/officeDocument/2006/relationships/hyperlink" Target="https://www.coursera.org/learn/computer-networking" TargetMode="External"/><Relationship Id="rId3" Type="http://schemas.openxmlformats.org/officeDocument/2006/relationships/hyperlink" Target="https://nptel.ac.in/courses/106/105/106105080/" TargetMode="External"/><Relationship Id="rId7" Type="http://schemas.openxmlformats.org/officeDocument/2006/relationships/hyperlink" Target="https://ocw.mit.edu/courses/electrical-engineering-and-computer-science/6-829-computer-networks-fall-2002/index.htm" TargetMode="External"/><Relationship Id="rId2" Type="http://schemas.openxmlformats.org/officeDocument/2006/relationships/notesSlide" Target="../notesSlides/notesSlide125.xml"/><Relationship Id="rId1" Type="http://schemas.openxmlformats.org/officeDocument/2006/relationships/slideLayout" Target="../slideLayouts/slideLayout18.xml"/><Relationship Id="rId6" Type="http://schemas.openxmlformats.org/officeDocument/2006/relationships/hyperlink" Target="https://nptel.ac.in/courses/106/105/106105183/" TargetMode="External"/><Relationship Id="rId5" Type="http://schemas.openxmlformats.org/officeDocument/2006/relationships/hyperlink" Target="https://nptel.ac.in/courses/106/105/106105081/" TargetMode="External"/><Relationship Id="rId10" Type="http://schemas.openxmlformats.org/officeDocument/2006/relationships/image" Target="../media/image2.png"/><Relationship Id="rId4" Type="http://schemas.openxmlformats.org/officeDocument/2006/relationships/hyperlink" Target="https://nptel.ac.in/courses/106/106/106106091/" TargetMode="External"/><Relationship Id="rId9" Type="http://schemas.openxmlformats.org/officeDocument/2006/relationships/hyperlink" Target="https://www.edx.org/course/introduction-to-networking?index=product&amp;queryID=0befdc538866babf2facfdc2dce06204&amp;position=1" TargetMode="External"/></Relationships>
</file>

<file path=ppt/slides/_rels/slide1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6.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18.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3.xml"/><Relationship Id="rId5" Type="http://schemas.openxmlformats.org/officeDocument/2006/relationships/image" Target="../media/image26.jpeg"/><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3.xml"/><Relationship Id="rId5" Type="http://schemas.openxmlformats.org/officeDocument/2006/relationships/image" Target="../media/image30.jpe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5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52.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13.xml"/><Relationship Id="rId4" Type="http://schemas.openxmlformats.org/officeDocument/2006/relationships/image" Target="../media/image42.jp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13.xml"/><Relationship Id="rId4" Type="http://schemas.openxmlformats.org/officeDocument/2006/relationships/image" Target="../media/image43.jp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13.xml"/><Relationship Id="rId5" Type="http://schemas.openxmlformats.org/officeDocument/2006/relationships/image" Target="../media/image46.png"/><Relationship Id="rId4" Type="http://schemas.openxmlformats.org/officeDocument/2006/relationships/image" Target="../media/image45.pn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13.xml"/><Relationship Id="rId5" Type="http://schemas.openxmlformats.org/officeDocument/2006/relationships/image" Target="../media/image48.png"/><Relationship Id="rId4" Type="http://schemas.openxmlformats.org/officeDocument/2006/relationships/image" Target="../media/image47.pn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4.xml"/><Relationship Id="rId1" Type="http://schemas.openxmlformats.org/officeDocument/2006/relationships/slideLayout" Target="../slideLayouts/slideLayout13.xml"/><Relationship Id="rId4" Type="http://schemas.openxmlformats.org/officeDocument/2006/relationships/image" Target="../media/image49.jp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5.xml"/><Relationship Id="rId1" Type="http://schemas.openxmlformats.org/officeDocument/2006/relationships/slideLayout" Target="../slideLayouts/slideLayout13.xml"/><Relationship Id="rId4" Type="http://schemas.openxmlformats.org/officeDocument/2006/relationships/image" Target="../media/image50.jp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8.xml"/><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2.png"/><Relationship Id="rId7" Type="http://schemas.openxmlformats.org/officeDocument/2006/relationships/image" Target="../media/image55.png"/><Relationship Id="rId2" Type="http://schemas.openxmlformats.org/officeDocument/2006/relationships/notesSlide" Target="../notesSlides/notesSlide79.xml"/><Relationship Id="rId1" Type="http://schemas.openxmlformats.org/officeDocument/2006/relationships/slideLayout" Target="../slideLayouts/slideLayout1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2.xml"/><Relationship Id="rId1" Type="http://schemas.openxmlformats.org/officeDocument/2006/relationships/slideLayout" Target="../slideLayouts/slideLayout13.xml"/><Relationship Id="rId4" Type="http://schemas.openxmlformats.org/officeDocument/2006/relationships/image" Target="../media/image57.png"/></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3.xml"/><Relationship Id="rId1" Type="http://schemas.openxmlformats.org/officeDocument/2006/relationships/slideLayout" Target="../slideLayouts/slideLayout13.xml"/><Relationship Id="rId4" Type="http://schemas.openxmlformats.org/officeDocument/2006/relationships/image" Target="../media/image58.jpeg"/></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4.xml"/><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7.xml"/><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8.xml"/><Relationship Id="rId1" Type="http://schemas.openxmlformats.org/officeDocument/2006/relationships/slideLayout" Target="../slideLayouts/slideLayout13.xml"/><Relationship Id="rId4" Type="http://schemas.openxmlformats.org/officeDocument/2006/relationships/image" Target="../media/image61.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2.xml"/><Relationship Id="rId1" Type="http://schemas.openxmlformats.org/officeDocument/2006/relationships/slideLayout" Target="../slideLayouts/slideLayout13.xml"/><Relationship Id="rId4" Type="http://schemas.openxmlformats.org/officeDocument/2006/relationships/image" Target="../media/image62.png"/></Relationships>
</file>

<file path=ppt/slides/_rels/slide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5.xml"/><Relationship Id="rId1" Type="http://schemas.openxmlformats.org/officeDocument/2006/relationships/slideLayout" Target="../slideLayouts/slideLayout13.xml"/><Relationship Id="rId4" Type="http://schemas.openxmlformats.org/officeDocument/2006/relationships/image" Target="../media/image63.png"/></Relationships>
</file>

<file path=ppt/slides/_rels/slide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7.xml"/><Relationship Id="rId1" Type="http://schemas.openxmlformats.org/officeDocument/2006/relationships/slideLayout" Target="../slideLayouts/slideLayout13.xml"/><Relationship Id="rId4" Type="http://schemas.openxmlformats.org/officeDocument/2006/relationships/image" Target="../media/image64.jpeg"/></Relationships>
</file>

<file path=ppt/slides/_rels/slide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8.xml"/><Relationship Id="rId1" Type="http://schemas.openxmlformats.org/officeDocument/2006/relationships/slideLayout" Target="../slideLayouts/slideLayout13.xml"/><Relationship Id="rId4"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2" name="Google Shape;152;p26"/>
          <p:cNvPicPr preferRelativeResize="0"/>
          <p:nvPr/>
        </p:nvPicPr>
        <p:blipFill rotWithShape="1">
          <a:blip r:embed="rId3">
            <a:alphaModFix/>
          </a:blip>
          <a:srcRect/>
          <a:stretch/>
        </p:blipFill>
        <p:spPr>
          <a:xfrm>
            <a:off x="2736784" y="181712"/>
            <a:ext cx="3345518" cy="867952"/>
          </a:xfrm>
          <a:prstGeom prst="rect">
            <a:avLst/>
          </a:prstGeom>
          <a:noFill/>
          <a:ln>
            <a:noFill/>
          </a:ln>
          <a:effectLst>
            <a:outerShdw blurRad="292100" dist="139700" dir="2700000" algn="tl" rotWithShape="0">
              <a:srgbClr val="333333">
                <a:alpha val="64709"/>
              </a:srgbClr>
            </a:outerShdw>
          </a:effectLst>
        </p:spPr>
      </p:pic>
      <p:sp>
        <p:nvSpPr>
          <p:cNvPr id="153" name="Google Shape;153;p26"/>
          <p:cNvSpPr/>
          <p:nvPr/>
        </p:nvSpPr>
        <p:spPr>
          <a:xfrm>
            <a:off x="486181" y="3527215"/>
            <a:ext cx="8312369" cy="530915"/>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700" b="1" dirty="0">
                <a:solidFill>
                  <a:schemeClr val="dk1"/>
                </a:solidFill>
                <a:latin typeface="Times New Roman"/>
                <a:ea typeface="Times New Roman"/>
                <a:cs typeface="Times New Roman"/>
                <a:sym typeface="Times New Roman"/>
              </a:rPr>
              <a:t>Unit 2: Data Link Layer</a:t>
            </a:r>
            <a:endParaRPr sz="3000" i="0" u="none" strike="noStrike" cap="none" dirty="0">
              <a:solidFill>
                <a:schemeClr val="dk1"/>
              </a:solidFill>
              <a:latin typeface="Times New Roman"/>
              <a:ea typeface="Times New Roman"/>
              <a:cs typeface="Times New Roman"/>
              <a:sym typeface="Times New Roman"/>
            </a:endParaRPr>
          </a:p>
        </p:txBody>
      </p:sp>
      <p:sp>
        <p:nvSpPr>
          <p:cNvPr id="2" name="Rectangle 1"/>
          <p:cNvSpPr/>
          <p:nvPr/>
        </p:nvSpPr>
        <p:spPr>
          <a:xfrm>
            <a:off x="860294" y="1415210"/>
            <a:ext cx="6827511" cy="646331"/>
          </a:xfrm>
          <a:prstGeom prst="rect">
            <a:avLst/>
          </a:prstGeom>
        </p:spPr>
        <p:txBody>
          <a:bodyPr wrap="none">
            <a:spAutoFit/>
          </a:bodyPr>
          <a:lstStyle/>
          <a:p>
            <a:pPr algn="ctr"/>
            <a:r>
              <a:rPr lang="en-US" sz="3600" b="1" dirty="0">
                <a:latin typeface="Times New Roman"/>
                <a:ea typeface="Times New Roman"/>
                <a:cs typeface="Times New Roman"/>
                <a:sym typeface="Times New Roman"/>
              </a:rPr>
              <a:t>Computer Networks (CET2005B)</a:t>
            </a:r>
            <a:endParaRPr lang="en-US" sz="4000" dirty="0">
              <a:latin typeface="Times New Roman"/>
              <a:ea typeface="Times New Roman"/>
              <a:cs typeface="Times New Roman"/>
              <a:sym typeface="Times New Roman"/>
            </a:endParaRPr>
          </a:p>
        </p:txBody>
      </p:sp>
      <p:sp>
        <p:nvSpPr>
          <p:cNvPr id="3" name="Rectangle 2"/>
          <p:cNvSpPr/>
          <p:nvPr/>
        </p:nvSpPr>
        <p:spPr>
          <a:xfrm>
            <a:off x="762137" y="2264764"/>
            <a:ext cx="7760458" cy="424732"/>
          </a:xfrm>
          <a:prstGeom prst="rect">
            <a:avLst/>
          </a:prstGeom>
        </p:spPr>
        <p:txBody>
          <a:bodyPr wrap="none">
            <a:spAutoFit/>
          </a:bodyPr>
          <a:lstStyle/>
          <a:p>
            <a:pPr marL="0" indent="0">
              <a:lnSpc>
                <a:spcPct val="90000"/>
              </a:lnSpc>
              <a:buSzPts val="1500"/>
            </a:pPr>
            <a:r>
              <a:rPr lang="en-US" sz="2400" b="1" dirty="0">
                <a:solidFill>
                  <a:srgbClr val="700EF2"/>
                </a:solidFill>
                <a:latin typeface="Times New Roman"/>
                <a:ea typeface="Times New Roman"/>
                <a:cs typeface="Times New Roman"/>
                <a:sym typeface="Times New Roman"/>
              </a:rPr>
              <a:t>School of Computer Engineering and Technology (SCET)</a:t>
            </a:r>
          </a:p>
        </p:txBody>
      </p:sp>
      <p:sp>
        <p:nvSpPr>
          <p:cNvPr id="4" name="Rectangle 3"/>
          <p:cNvSpPr/>
          <p:nvPr/>
        </p:nvSpPr>
        <p:spPr>
          <a:xfrm>
            <a:off x="762137" y="2806527"/>
            <a:ext cx="7760458" cy="341632"/>
          </a:xfrm>
          <a:prstGeom prst="rect">
            <a:avLst/>
          </a:prstGeom>
        </p:spPr>
        <p:txBody>
          <a:bodyPr wrap="square">
            <a:spAutoFit/>
          </a:bodyPr>
          <a:lstStyle/>
          <a:p>
            <a:pPr marL="0" indent="0" algn="ctr">
              <a:lnSpc>
                <a:spcPct val="90000"/>
              </a:lnSpc>
              <a:buSzPts val="1500"/>
            </a:pPr>
            <a:r>
              <a:rPr lang="en-US" sz="1800" b="1" dirty="0">
                <a:solidFill>
                  <a:srgbClr val="FF0000"/>
                </a:solidFill>
                <a:latin typeface="Times New Roman"/>
                <a:ea typeface="Times New Roman"/>
                <a:cs typeface="Times New Roman"/>
                <a:sym typeface="Times New Roman"/>
              </a:rPr>
              <a:t>B.Tech Computer Science and Engineering – Cyber security And Forensic</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667650" y="143784"/>
            <a:ext cx="7847700" cy="469800"/>
          </a:xfrm>
          <a:prstGeom prst="rect">
            <a:avLst/>
          </a:prstGeom>
          <a:noFill/>
          <a:ln>
            <a:noFill/>
          </a:ln>
        </p:spPr>
        <p:txBody>
          <a:bodyPr spcFirstLastPara="1" wrap="square" lIns="68575" tIns="34275" rIns="68575" bIns="34275" anchor="b" anchorCtr="0">
            <a:noAutofit/>
          </a:bodyPr>
          <a:lstStyle/>
          <a:p>
            <a:pPr marL="0" lvl="0" indent="0" algn="ctr">
              <a:lnSpc>
                <a:spcPct val="85000"/>
              </a:lnSpc>
              <a:spcBef>
                <a:spcPts val="0"/>
              </a:spcBef>
              <a:spcAft>
                <a:spcPts val="0"/>
              </a:spcAft>
              <a:buClr>
                <a:srgbClr val="002060"/>
              </a:buClr>
              <a:buSzPts val="3200"/>
            </a:pPr>
            <a:r>
              <a:rPr lang="en" sz="2800" dirty="0">
                <a:solidFill>
                  <a:srgbClr val="0070C0"/>
                </a:solidFill>
                <a:latin typeface="Times New Roman"/>
                <a:ea typeface="Times New Roman"/>
                <a:cs typeface="Times New Roman"/>
                <a:sym typeface="Times New Roman"/>
              </a:rPr>
              <a:t>Types of Error </a:t>
            </a:r>
            <a:endParaRPr sz="2800" dirty="0">
              <a:solidFill>
                <a:srgbClr val="0070C0"/>
              </a:solidFill>
              <a:latin typeface="Times New Roman"/>
              <a:ea typeface="Times New Roman"/>
              <a:cs typeface="Times New Roman"/>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10</a:t>
            </a:fld>
            <a:endParaRPr sz="900">
              <a:solidFill>
                <a:schemeClr val="dk1"/>
              </a:solidFill>
              <a:latin typeface="Times New Roman"/>
              <a:ea typeface="Times New Roman"/>
              <a:cs typeface="Times New Roman"/>
              <a:sym typeface="Times New Roman"/>
            </a:endParaRPr>
          </a:p>
        </p:txBody>
      </p:sp>
      <p:pic>
        <p:nvPicPr>
          <p:cNvPr id="8" name="Google Shape;221;p32"/>
          <p:cNvPicPr preferRelativeResize="0"/>
          <p:nvPr/>
        </p:nvPicPr>
        <p:blipFill rotWithShape="1">
          <a:blip r:embed="rId4">
            <a:alphaModFix/>
          </a:blip>
          <a:srcRect/>
          <a:stretch/>
        </p:blipFill>
        <p:spPr>
          <a:xfrm>
            <a:off x="27694" y="47149"/>
            <a:ext cx="543806" cy="537546"/>
          </a:xfrm>
          <a:prstGeom prst="rect">
            <a:avLst/>
          </a:prstGeom>
          <a:noFill/>
          <a:ln>
            <a:noFill/>
          </a:ln>
        </p:spPr>
      </p:pic>
      <p:sp>
        <p:nvSpPr>
          <p:cNvPr id="2" name="Rectangle 1"/>
          <p:cNvSpPr/>
          <p:nvPr/>
        </p:nvSpPr>
        <p:spPr>
          <a:xfrm>
            <a:off x="518108" y="897348"/>
            <a:ext cx="1970411" cy="400110"/>
          </a:xfrm>
          <a:prstGeom prst="rect">
            <a:avLst/>
          </a:prstGeom>
        </p:spPr>
        <p:txBody>
          <a:bodyPr wrap="none">
            <a:spAutoFit/>
          </a:bodyPr>
          <a:lstStyle/>
          <a:p>
            <a:pPr fontAlgn="base"/>
            <a:r>
              <a:rPr lang="en-US" sz="2000" b="1" dirty="0">
                <a:solidFill>
                  <a:srgbClr val="273239"/>
                </a:solidFill>
                <a:latin typeface="Times New Roman" panose="02020603050405020304" pitchFamily="18" charset="0"/>
                <a:cs typeface="Times New Roman" panose="02020603050405020304" pitchFamily="18" charset="0"/>
              </a:rPr>
              <a:t>Single-Bit Error</a:t>
            </a:r>
          </a:p>
        </p:txBody>
      </p:sp>
      <p:pic>
        <p:nvPicPr>
          <p:cNvPr id="1026" name="Picture 2" descr="https://media.geeksforgeeks.org/wp-content/uploads/20230425112041/single-bit-erro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184" y="1380600"/>
            <a:ext cx="2444261" cy="206353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314634" y="892680"/>
            <a:ext cx="2239716" cy="400110"/>
          </a:xfrm>
          <a:prstGeom prst="rect">
            <a:avLst/>
          </a:prstGeom>
        </p:spPr>
        <p:txBody>
          <a:bodyPr wrap="none">
            <a:spAutoFit/>
          </a:bodyPr>
          <a:lstStyle/>
          <a:p>
            <a:pPr fontAlgn="base"/>
            <a:r>
              <a:rPr lang="en-US" sz="2000" b="1" dirty="0">
                <a:solidFill>
                  <a:srgbClr val="273239"/>
                </a:solidFill>
                <a:latin typeface="Times New Roman" panose="02020603050405020304" pitchFamily="18" charset="0"/>
                <a:cs typeface="Times New Roman" panose="02020603050405020304" pitchFamily="18" charset="0"/>
              </a:rPr>
              <a:t>Multiple-Bit Error</a:t>
            </a:r>
          </a:p>
        </p:txBody>
      </p:sp>
      <p:pic>
        <p:nvPicPr>
          <p:cNvPr id="1028" name="Picture 4" descr="https://media.geeksforgeeks.org/wp-content/uploads/20230425112939/multiple-bit-erro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2861" y="1380600"/>
            <a:ext cx="2444261" cy="206353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533279" y="892680"/>
            <a:ext cx="1502334" cy="400110"/>
          </a:xfrm>
          <a:prstGeom prst="rect">
            <a:avLst/>
          </a:prstGeom>
        </p:spPr>
        <p:txBody>
          <a:bodyPr wrap="none">
            <a:spAutoFit/>
          </a:bodyPr>
          <a:lstStyle/>
          <a:p>
            <a:pPr fontAlgn="base"/>
            <a:r>
              <a:rPr lang="en-US" sz="2000" b="1" dirty="0">
                <a:solidFill>
                  <a:srgbClr val="273239"/>
                </a:solidFill>
                <a:latin typeface="Times New Roman" panose="02020603050405020304" pitchFamily="18" charset="0"/>
                <a:cs typeface="Times New Roman" panose="02020603050405020304" pitchFamily="18" charset="0"/>
              </a:rPr>
              <a:t>Burst Error</a:t>
            </a:r>
          </a:p>
        </p:txBody>
      </p:sp>
      <p:pic>
        <p:nvPicPr>
          <p:cNvPr id="1032" name="Picture 8" descr="Lightbox"/>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72796" y="1292790"/>
            <a:ext cx="2544558" cy="2148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601054"/>
      </p:ext>
    </p:extLst>
  </p:cSld>
  <p:clrMapOvr>
    <a:overrideClrMapping bg1="lt1" tx1="dk1" bg2="lt2" tx2="dk2" accent1="accent1" accent2="accent2" accent3="accent3" accent4="accent4" accent5="accent5" accent6="accent6" hlink="hlink" folHlink="folHlink"/>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585216" y="71525"/>
            <a:ext cx="7847700" cy="469800"/>
          </a:xfrm>
          <a:prstGeom prst="rect">
            <a:avLst/>
          </a:prstGeom>
          <a:noFill/>
          <a:ln>
            <a:noFill/>
          </a:ln>
        </p:spPr>
        <p:txBody>
          <a:bodyPr spcFirstLastPara="1" wrap="square" lIns="68575" tIns="34275" rIns="68575" bIns="34275" anchor="b" anchorCtr="0">
            <a:noAutofit/>
          </a:bodyPr>
          <a:lstStyle/>
          <a:p>
            <a:pPr algn="ctr">
              <a:buClr>
                <a:srgbClr val="002060"/>
              </a:buClr>
              <a:buSzPts val="3200"/>
            </a:pPr>
            <a:r>
              <a:rPr lang="en-US" sz="2800" dirty="0">
                <a:solidFill>
                  <a:srgbClr val="0070C0"/>
                </a:solidFill>
                <a:latin typeface="Times New Roman" panose="02020603050405020304" pitchFamily="18" charset="0"/>
                <a:cs typeface="Times New Roman" panose="02020603050405020304" pitchFamily="18" charset="0"/>
                <a:sym typeface="Times New Roman"/>
              </a:rPr>
              <a:t>Pure ALOHA </a:t>
            </a:r>
            <a:endParaRPr sz="2800" dirty="0">
              <a:solidFill>
                <a:srgbClr val="0070C0"/>
              </a:solidFill>
              <a:latin typeface="Times New Roman" panose="02020603050405020304" pitchFamily="18" charset="0"/>
              <a:cs typeface="Times New Roman" panose="02020603050405020304" pitchFamily="18" charset="0"/>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100</a:t>
            </a:fld>
            <a:endParaRPr sz="900">
              <a:solidFill>
                <a:schemeClr val="dk1"/>
              </a:solidFill>
              <a:latin typeface="Times New Roman"/>
              <a:ea typeface="Times New Roman"/>
              <a:cs typeface="Times New Roman"/>
              <a:sym typeface="Times New Roman"/>
            </a:endParaRPr>
          </a:p>
        </p:txBody>
      </p:sp>
      <p:pic>
        <p:nvPicPr>
          <p:cNvPr id="221" name="Google Shape;221;p32"/>
          <p:cNvPicPr preferRelativeResize="0"/>
          <p:nvPr/>
        </p:nvPicPr>
        <p:blipFill rotWithShape="1">
          <a:blip r:embed="rId3">
            <a:alphaModFix/>
          </a:blip>
          <a:srcRect/>
          <a:stretch/>
        </p:blipFill>
        <p:spPr>
          <a:xfrm>
            <a:off x="41821" y="17759"/>
            <a:ext cx="543395" cy="523566"/>
          </a:xfrm>
          <a:prstGeom prst="rect">
            <a:avLst/>
          </a:prstGeom>
          <a:noFill/>
          <a:ln>
            <a:noFill/>
          </a:ln>
        </p:spPr>
      </p:pic>
      <p:sp>
        <p:nvSpPr>
          <p:cNvPr id="4" name="Rectangle 3"/>
          <p:cNvSpPr/>
          <p:nvPr/>
        </p:nvSpPr>
        <p:spPr>
          <a:xfrm>
            <a:off x="921716" y="656868"/>
            <a:ext cx="7037221" cy="4247317"/>
          </a:xfrm>
          <a:prstGeom prst="rect">
            <a:avLst/>
          </a:prstGeom>
          <a:solidFill>
            <a:schemeClr val="bg2">
              <a:lumMod val="20000"/>
              <a:lumOff val="80000"/>
            </a:schemeClr>
          </a:solidFill>
        </p:spPr>
        <p:txBody>
          <a:bodyPr wrap="square">
            <a:spAutoFit/>
          </a:bodyPr>
          <a:lstStyle/>
          <a:p>
            <a:pPr fontAlgn="base"/>
            <a:r>
              <a:rPr lang="en-US" sz="1800" b="1" u="sng" dirty="0">
                <a:solidFill>
                  <a:srgbClr val="303030"/>
                </a:solidFill>
                <a:latin typeface="roboto condensed"/>
              </a:rPr>
              <a:t>Efficiency-</a:t>
            </a:r>
          </a:p>
          <a:p>
            <a:pPr fontAlgn="base"/>
            <a:r>
              <a:rPr lang="en-US" sz="1800" dirty="0">
                <a:solidFill>
                  <a:srgbClr val="303030"/>
                </a:solidFill>
                <a:latin typeface="Arimo"/>
              </a:rPr>
              <a:t>Efficiency of Pure Aloha (η) = G x e</a:t>
            </a:r>
            <a:r>
              <a:rPr lang="en-US" sz="1800" baseline="30000" dirty="0">
                <a:solidFill>
                  <a:srgbClr val="303030"/>
                </a:solidFill>
                <a:latin typeface="Arimo"/>
              </a:rPr>
              <a:t>-2G</a:t>
            </a:r>
          </a:p>
          <a:p>
            <a:pPr fontAlgn="base"/>
            <a:r>
              <a:rPr lang="en-US" sz="1800" dirty="0">
                <a:solidFill>
                  <a:srgbClr val="303030"/>
                </a:solidFill>
                <a:latin typeface="Arimo"/>
              </a:rPr>
              <a:t>where G = Number of stations willing to transmit data</a:t>
            </a:r>
          </a:p>
          <a:p>
            <a:pPr fontAlgn="base"/>
            <a:endParaRPr lang="en-US" sz="1800" b="1" u="sng" dirty="0">
              <a:solidFill>
                <a:srgbClr val="303030"/>
              </a:solidFill>
              <a:latin typeface="roboto condensed"/>
            </a:endParaRPr>
          </a:p>
          <a:p>
            <a:pPr fontAlgn="base"/>
            <a:r>
              <a:rPr lang="en-US" sz="1800" b="1" u="sng" dirty="0">
                <a:solidFill>
                  <a:srgbClr val="303030"/>
                </a:solidFill>
                <a:latin typeface="roboto condensed"/>
              </a:rPr>
              <a:t>Maximum Efficiency-</a:t>
            </a:r>
          </a:p>
          <a:p>
            <a:pPr fontAlgn="base"/>
            <a:r>
              <a:rPr lang="en-US" sz="1800" dirty="0">
                <a:solidFill>
                  <a:srgbClr val="303030"/>
                </a:solidFill>
                <a:latin typeface="Arimo"/>
              </a:rPr>
              <a:t>For maximum efficiency,</a:t>
            </a:r>
          </a:p>
          <a:p>
            <a:pPr fontAlgn="base">
              <a:buFont typeface="Arial" panose="020B0604020202020204" pitchFamily="34" charset="0"/>
              <a:buChar char="•"/>
            </a:pPr>
            <a:r>
              <a:rPr lang="en-US" sz="1800" dirty="0">
                <a:solidFill>
                  <a:srgbClr val="303030"/>
                </a:solidFill>
                <a:latin typeface="Arimo"/>
              </a:rPr>
              <a:t>We put </a:t>
            </a:r>
            <a:r>
              <a:rPr lang="en-US" sz="1800" dirty="0" err="1">
                <a:solidFill>
                  <a:srgbClr val="303030"/>
                </a:solidFill>
                <a:latin typeface="Arimo"/>
              </a:rPr>
              <a:t>dη</a:t>
            </a:r>
            <a:r>
              <a:rPr lang="en-US" sz="1800" dirty="0">
                <a:solidFill>
                  <a:srgbClr val="303030"/>
                </a:solidFill>
                <a:latin typeface="Arimo"/>
              </a:rPr>
              <a:t> / </a:t>
            </a:r>
            <a:r>
              <a:rPr lang="en-US" sz="1800" dirty="0" err="1">
                <a:solidFill>
                  <a:srgbClr val="303030"/>
                </a:solidFill>
                <a:latin typeface="Arimo"/>
              </a:rPr>
              <a:t>dG</a:t>
            </a:r>
            <a:r>
              <a:rPr lang="en-US" sz="1800" dirty="0">
                <a:solidFill>
                  <a:srgbClr val="303030"/>
                </a:solidFill>
                <a:latin typeface="Arimo"/>
              </a:rPr>
              <a:t> = 0</a:t>
            </a:r>
          </a:p>
          <a:p>
            <a:pPr fontAlgn="base">
              <a:buFont typeface="Arial" panose="020B0604020202020204" pitchFamily="34" charset="0"/>
              <a:buChar char="•"/>
            </a:pPr>
            <a:r>
              <a:rPr lang="en-US" sz="1800" dirty="0">
                <a:solidFill>
                  <a:srgbClr val="303030"/>
                </a:solidFill>
                <a:latin typeface="Arimo"/>
              </a:rPr>
              <a:t>Maximum value of η occurs at G = 1/2</a:t>
            </a:r>
          </a:p>
          <a:p>
            <a:pPr fontAlgn="base">
              <a:buFont typeface="Arial" panose="020B0604020202020204" pitchFamily="34" charset="0"/>
              <a:buChar char="•"/>
            </a:pPr>
            <a:r>
              <a:rPr lang="en-US" sz="1800" dirty="0">
                <a:solidFill>
                  <a:srgbClr val="303030"/>
                </a:solidFill>
                <a:latin typeface="Arimo"/>
              </a:rPr>
              <a:t>Substituting G = 1/2 in the above expression, we get-</a:t>
            </a:r>
          </a:p>
          <a:p>
            <a:pPr fontAlgn="base"/>
            <a:endParaRPr lang="en-US" sz="1800" b="1" dirty="0">
              <a:solidFill>
                <a:srgbClr val="303030"/>
              </a:solidFill>
              <a:latin typeface="roboto condensed"/>
            </a:endParaRPr>
          </a:p>
          <a:p>
            <a:pPr fontAlgn="base"/>
            <a:r>
              <a:rPr lang="en-US" sz="1800" dirty="0"/>
              <a:t>Maximum efficiency of Pure Aloha</a:t>
            </a:r>
          </a:p>
          <a:p>
            <a:pPr fontAlgn="base"/>
            <a:r>
              <a:rPr lang="en-US" sz="1800" dirty="0">
                <a:solidFill>
                  <a:srgbClr val="303030"/>
                </a:solidFill>
                <a:latin typeface="Arimo"/>
              </a:rPr>
              <a:t>= 1/2 x e</a:t>
            </a:r>
            <a:r>
              <a:rPr lang="en-US" sz="1800" baseline="30000" dirty="0">
                <a:solidFill>
                  <a:srgbClr val="303030"/>
                </a:solidFill>
                <a:latin typeface="Arimo"/>
              </a:rPr>
              <a:t>-2 x 1/2</a:t>
            </a:r>
            <a:endParaRPr lang="en-US" sz="1800" dirty="0">
              <a:solidFill>
                <a:srgbClr val="303030"/>
              </a:solidFill>
              <a:latin typeface="Arimo"/>
            </a:endParaRPr>
          </a:p>
          <a:p>
            <a:pPr fontAlgn="base"/>
            <a:r>
              <a:rPr lang="en-US" sz="1800" dirty="0">
                <a:solidFill>
                  <a:srgbClr val="303030"/>
                </a:solidFill>
                <a:latin typeface="Arimo"/>
              </a:rPr>
              <a:t>= 1 / 2e</a:t>
            </a:r>
          </a:p>
          <a:p>
            <a:pPr fontAlgn="base"/>
            <a:r>
              <a:rPr lang="en-US" sz="1800" dirty="0">
                <a:solidFill>
                  <a:srgbClr val="303030"/>
                </a:solidFill>
                <a:latin typeface="Arimo"/>
              </a:rPr>
              <a:t>= 0.184</a:t>
            </a:r>
          </a:p>
          <a:p>
            <a:pPr fontAlgn="base"/>
            <a:r>
              <a:rPr lang="en-US" sz="1800" dirty="0">
                <a:solidFill>
                  <a:srgbClr val="303030"/>
                </a:solidFill>
                <a:latin typeface="Arimo"/>
              </a:rPr>
              <a:t>= 18.4%</a:t>
            </a:r>
            <a:endParaRPr lang="en-US" sz="1800" b="1" dirty="0">
              <a:solidFill>
                <a:srgbClr val="303030"/>
              </a:solidFill>
              <a:latin typeface="roboto condensed"/>
            </a:endParaRPr>
          </a:p>
        </p:txBody>
      </p:sp>
    </p:spTree>
    <p:extLst>
      <p:ext uri="{BB962C8B-B14F-4D97-AF65-F5344CB8AC3E}">
        <p14:creationId xmlns:p14="http://schemas.microsoft.com/office/powerpoint/2010/main" val="20603231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738836" y="81218"/>
            <a:ext cx="7847700" cy="469800"/>
          </a:xfrm>
          <a:prstGeom prst="rect">
            <a:avLst/>
          </a:prstGeom>
          <a:noFill/>
          <a:ln>
            <a:noFill/>
          </a:ln>
        </p:spPr>
        <p:txBody>
          <a:bodyPr spcFirstLastPara="1" wrap="square" lIns="68575" tIns="34275" rIns="68575" bIns="34275" anchor="b" anchorCtr="0">
            <a:noAutofit/>
          </a:bodyPr>
          <a:lstStyle/>
          <a:p>
            <a:pPr lvl="0" algn="ctr">
              <a:buClr>
                <a:srgbClr val="002060"/>
              </a:buClr>
              <a:buSzPts val="3200"/>
            </a:pPr>
            <a:r>
              <a:rPr lang="en-US" sz="2800" dirty="0">
                <a:solidFill>
                  <a:srgbClr val="0070C0"/>
                </a:solidFill>
                <a:latin typeface="Times New Roman" panose="02020603050405020304" pitchFamily="18" charset="0"/>
                <a:cs typeface="Times New Roman" panose="02020603050405020304" pitchFamily="18" charset="0"/>
                <a:sym typeface="Times New Roman"/>
              </a:rPr>
              <a:t>Vulnerable period for Pure ALOHA</a:t>
            </a:r>
            <a:endParaRPr sz="2800" dirty="0">
              <a:solidFill>
                <a:srgbClr val="0070C0"/>
              </a:solidFill>
              <a:latin typeface="Times New Roman" panose="02020603050405020304" pitchFamily="18" charset="0"/>
              <a:cs typeface="Times New Roman" panose="02020603050405020304" pitchFamily="18" charset="0"/>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101</a:t>
            </a:fld>
            <a:endParaRPr sz="900">
              <a:solidFill>
                <a:schemeClr val="dk1"/>
              </a:solidFill>
              <a:latin typeface="Times New Roman"/>
              <a:ea typeface="Times New Roman"/>
              <a:cs typeface="Times New Roman"/>
              <a:sym typeface="Times New Roman"/>
            </a:endParaRPr>
          </a:p>
        </p:txBody>
      </p:sp>
      <p:pic>
        <p:nvPicPr>
          <p:cNvPr id="221" name="Google Shape;221;p32"/>
          <p:cNvPicPr preferRelativeResize="0"/>
          <p:nvPr/>
        </p:nvPicPr>
        <p:blipFill rotWithShape="1">
          <a:blip r:embed="rId3">
            <a:alphaModFix/>
          </a:blip>
          <a:srcRect/>
          <a:stretch/>
        </p:blipFill>
        <p:spPr>
          <a:xfrm>
            <a:off x="41822" y="17759"/>
            <a:ext cx="697014" cy="596718"/>
          </a:xfrm>
          <a:prstGeom prst="rect">
            <a:avLst/>
          </a:prstGeom>
          <a:noFill/>
          <a:ln>
            <a:noFill/>
          </a:ln>
        </p:spPr>
      </p:pic>
      <p:pic>
        <p:nvPicPr>
          <p:cNvPr id="9218" name="Picture 2" descr="aloha Protocols_Pure aloha Vulnerable ti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8690" y="789444"/>
            <a:ext cx="6311063" cy="3928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4379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738836" y="81218"/>
            <a:ext cx="7847700" cy="469800"/>
          </a:xfrm>
          <a:prstGeom prst="rect">
            <a:avLst/>
          </a:prstGeom>
          <a:noFill/>
          <a:ln>
            <a:noFill/>
          </a:ln>
        </p:spPr>
        <p:txBody>
          <a:bodyPr spcFirstLastPara="1" wrap="square" lIns="68575" tIns="34275" rIns="68575" bIns="34275" anchor="b" anchorCtr="0">
            <a:noAutofit/>
          </a:bodyPr>
          <a:lstStyle/>
          <a:p>
            <a:pPr lvl="0" algn="ctr">
              <a:buClr>
                <a:srgbClr val="002060"/>
              </a:buClr>
              <a:buSzPts val="3200"/>
            </a:pPr>
            <a:r>
              <a:rPr lang="en-US" sz="2800" dirty="0">
                <a:solidFill>
                  <a:srgbClr val="0070C0"/>
                </a:solidFill>
                <a:latin typeface="Times New Roman" panose="02020603050405020304" pitchFamily="18" charset="0"/>
                <a:cs typeface="Times New Roman" panose="02020603050405020304" pitchFamily="18" charset="0"/>
                <a:sym typeface="Times New Roman"/>
              </a:rPr>
              <a:t>Slotted ALOHA </a:t>
            </a:r>
            <a:endParaRPr sz="2800" dirty="0">
              <a:solidFill>
                <a:srgbClr val="0070C0"/>
              </a:solidFill>
              <a:latin typeface="Times New Roman" panose="02020603050405020304" pitchFamily="18" charset="0"/>
              <a:cs typeface="Times New Roman" panose="02020603050405020304" pitchFamily="18" charset="0"/>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102</a:t>
            </a:fld>
            <a:endParaRPr sz="900">
              <a:solidFill>
                <a:schemeClr val="dk1"/>
              </a:solidFill>
              <a:latin typeface="Times New Roman"/>
              <a:ea typeface="Times New Roman"/>
              <a:cs typeface="Times New Roman"/>
              <a:sym typeface="Times New Roman"/>
            </a:endParaRPr>
          </a:p>
        </p:txBody>
      </p:sp>
      <p:pic>
        <p:nvPicPr>
          <p:cNvPr id="221" name="Google Shape;221;p32"/>
          <p:cNvPicPr preferRelativeResize="0"/>
          <p:nvPr/>
        </p:nvPicPr>
        <p:blipFill rotWithShape="1">
          <a:blip r:embed="rId3">
            <a:alphaModFix/>
          </a:blip>
          <a:srcRect/>
          <a:stretch/>
        </p:blipFill>
        <p:spPr>
          <a:xfrm>
            <a:off x="41822" y="17759"/>
            <a:ext cx="697014" cy="596718"/>
          </a:xfrm>
          <a:prstGeom prst="rect">
            <a:avLst/>
          </a:prstGeom>
          <a:noFill/>
          <a:ln>
            <a:noFill/>
          </a:ln>
        </p:spPr>
      </p:pic>
      <p:sp>
        <p:nvSpPr>
          <p:cNvPr id="2" name="Rectangle 1"/>
          <p:cNvSpPr/>
          <p:nvPr/>
        </p:nvSpPr>
        <p:spPr>
          <a:xfrm>
            <a:off x="738836" y="811628"/>
            <a:ext cx="7874401" cy="3093154"/>
          </a:xfrm>
          <a:prstGeom prst="rect">
            <a:avLst/>
          </a:prstGeom>
        </p:spPr>
        <p:txBody>
          <a:bodyPr wrap="square">
            <a:spAutoFit/>
          </a:bodyPr>
          <a:lstStyle/>
          <a:p>
            <a:pPr marL="285750" indent="-285750">
              <a:spcBef>
                <a:spcPts val="600"/>
              </a:spcBef>
              <a:buFont typeface="Arial" panose="020B0604020202020204" pitchFamily="34" charset="0"/>
              <a:buChar char="•"/>
            </a:pPr>
            <a:r>
              <a:rPr lang="en-US" sz="2000" dirty="0">
                <a:solidFill>
                  <a:srgbClr val="333333"/>
                </a:solidFill>
                <a:latin typeface="Times New Roman" panose="02020603050405020304" pitchFamily="18" charset="0"/>
                <a:cs typeface="Times New Roman" panose="02020603050405020304" pitchFamily="18" charset="0"/>
              </a:rPr>
              <a:t>In slotted Aloha, the shared channel is divided into a fixed time interval called </a:t>
            </a:r>
            <a:r>
              <a:rPr lang="en-US" sz="2000" b="1" dirty="0">
                <a:solidFill>
                  <a:srgbClr val="333333"/>
                </a:solidFill>
                <a:latin typeface="Times New Roman" panose="02020603050405020304" pitchFamily="18" charset="0"/>
                <a:cs typeface="Times New Roman" panose="02020603050405020304" pitchFamily="18" charset="0"/>
              </a:rPr>
              <a:t>slots</a:t>
            </a:r>
            <a:r>
              <a:rPr lang="en-US" sz="2000" dirty="0">
                <a:solidFill>
                  <a:srgbClr val="333333"/>
                </a:solidFill>
                <a:latin typeface="Times New Roman" panose="02020603050405020304" pitchFamily="18" charset="0"/>
                <a:cs typeface="Times New Roman" panose="02020603050405020304" pitchFamily="18" charset="0"/>
              </a:rPr>
              <a:t>. </a:t>
            </a:r>
          </a:p>
          <a:p>
            <a:pPr marL="285750" indent="-285750">
              <a:spcBef>
                <a:spcPts val="600"/>
              </a:spcBef>
              <a:buFont typeface="Arial" panose="020B0604020202020204" pitchFamily="34" charset="0"/>
              <a:buChar char="•"/>
            </a:pPr>
            <a:r>
              <a:rPr lang="en-US" sz="2000" dirty="0">
                <a:solidFill>
                  <a:srgbClr val="333333"/>
                </a:solidFill>
                <a:latin typeface="Times New Roman" panose="02020603050405020304" pitchFamily="18" charset="0"/>
                <a:cs typeface="Times New Roman" panose="02020603050405020304" pitchFamily="18" charset="0"/>
              </a:rPr>
              <a:t>if a station wants to send a frame to a shared channel, the frame can only be sent at the beginning of the slot, and only one frame is allowed to be sent to each slot. </a:t>
            </a:r>
          </a:p>
          <a:p>
            <a:pPr marL="285750" indent="-285750">
              <a:spcBef>
                <a:spcPts val="600"/>
              </a:spcBef>
              <a:buFont typeface="Arial" panose="020B0604020202020204" pitchFamily="34" charset="0"/>
              <a:buChar char="•"/>
            </a:pPr>
            <a:r>
              <a:rPr lang="en-US" sz="2000" dirty="0">
                <a:solidFill>
                  <a:srgbClr val="333333"/>
                </a:solidFill>
                <a:latin typeface="Times New Roman" panose="02020603050405020304" pitchFamily="18" charset="0"/>
                <a:cs typeface="Times New Roman" panose="02020603050405020304" pitchFamily="18" charset="0"/>
              </a:rPr>
              <a:t>if the stations are unable to send data to the beginning of the slot, the station will have to wait until the beginning of the slot for the next time. </a:t>
            </a:r>
          </a:p>
          <a:p>
            <a:pPr marL="285750" indent="-285750">
              <a:spcBef>
                <a:spcPts val="600"/>
              </a:spcBef>
              <a:buFont typeface="Arial" panose="020B0604020202020204" pitchFamily="34" charset="0"/>
              <a:buChar char="•"/>
            </a:pPr>
            <a:r>
              <a:rPr lang="en-US" sz="2000" dirty="0">
                <a:solidFill>
                  <a:srgbClr val="333333"/>
                </a:solidFill>
                <a:latin typeface="Times New Roman" panose="02020603050405020304" pitchFamily="18" charset="0"/>
                <a:cs typeface="Times New Roman" panose="02020603050405020304" pitchFamily="18" charset="0"/>
              </a:rPr>
              <a:t>However, the possibility of a collision remains when trying to send a frame at the beginning of two or more station time slot.</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73171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738836" y="81218"/>
            <a:ext cx="7847700" cy="469800"/>
          </a:xfrm>
          <a:prstGeom prst="rect">
            <a:avLst/>
          </a:prstGeom>
          <a:noFill/>
          <a:ln>
            <a:noFill/>
          </a:ln>
        </p:spPr>
        <p:txBody>
          <a:bodyPr spcFirstLastPara="1" wrap="square" lIns="68575" tIns="34275" rIns="68575" bIns="34275" anchor="b" anchorCtr="0">
            <a:noAutofit/>
          </a:bodyPr>
          <a:lstStyle/>
          <a:p>
            <a:pPr lvl="0" algn="ctr">
              <a:buClr>
                <a:srgbClr val="002060"/>
              </a:buClr>
              <a:buSzPts val="3200"/>
            </a:pPr>
            <a:r>
              <a:rPr lang="en-US" sz="2800" dirty="0">
                <a:solidFill>
                  <a:srgbClr val="0070C0"/>
                </a:solidFill>
                <a:latin typeface="Times New Roman" panose="02020603050405020304" pitchFamily="18" charset="0"/>
                <a:cs typeface="Times New Roman" panose="02020603050405020304" pitchFamily="18" charset="0"/>
                <a:sym typeface="Times New Roman"/>
              </a:rPr>
              <a:t>Slotted ALOHA </a:t>
            </a:r>
            <a:endParaRPr sz="2800" dirty="0">
              <a:solidFill>
                <a:srgbClr val="0070C0"/>
              </a:solidFill>
              <a:latin typeface="Times New Roman" panose="02020603050405020304" pitchFamily="18" charset="0"/>
              <a:cs typeface="Times New Roman" panose="02020603050405020304" pitchFamily="18" charset="0"/>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103</a:t>
            </a:fld>
            <a:endParaRPr sz="900">
              <a:solidFill>
                <a:schemeClr val="dk1"/>
              </a:solidFill>
              <a:latin typeface="Times New Roman"/>
              <a:ea typeface="Times New Roman"/>
              <a:cs typeface="Times New Roman"/>
              <a:sym typeface="Times New Roman"/>
            </a:endParaRPr>
          </a:p>
        </p:txBody>
      </p:sp>
      <p:pic>
        <p:nvPicPr>
          <p:cNvPr id="221" name="Google Shape;221;p32"/>
          <p:cNvPicPr preferRelativeResize="0"/>
          <p:nvPr/>
        </p:nvPicPr>
        <p:blipFill rotWithShape="1">
          <a:blip r:embed="rId3">
            <a:alphaModFix/>
          </a:blip>
          <a:srcRect/>
          <a:stretch/>
        </p:blipFill>
        <p:spPr>
          <a:xfrm>
            <a:off x="41822" y="17759"/>
            <a:ext cx="697014" cy="596718"/>
          </a:xfrm>
          <a:prstGeom prst="rect">
            <a:avLst/>
          </a:prstGeom>
          <a:noFill/>
          <a:ln>
            <a:noFill/>
          </a:ln>
        </p:spPr>
      </p:pic>
      <p:pic>
        <p:nvPicPr>
          <p:cNvPr id="6" name="Picture 2" descr="Multiple access protocol- ALOHA, CSMA, CSMA/CA and CSMA/CD"/>
          <p:cNvPicPr>
            <a:picLocks noChangeAspect="1" noChangeArrowheads="1"/>
          </p:cNvPicPr>
          <p:nvPr/>
        </p:nvPicPr>
        <p:blipFill rotWithShape="1">
          <a:blip r:embed="rId4">
            <a:extLst>
              <a:ext uri="{28A0092B-C50C-407E-A947-70E740481C1C}">
                <a14:useLocalDpi xmlns:a14="http://schemas.microsoft.com/office/drawing/2010/main" val="0"/>
              </a:ext>
            </a:extLst>
          </a:blip>
          <a:srcRect l="4404" r="2180"/>
          <a:stretch/>
        </p:blipFill>
        <p:spPr bwMode="auto">
          <a:xfrm>
            <a:off x="1419150" y="702650"/>
            <a:ext cx="6738374" cy="433845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p:cNvSpPr>
            <a:spLocks noChangeArrowheads="1"/>
          </p:cNvSpPr>
          <p:nvPr/>
        </p:nvSpPr>
        <p:spPr bwMode="auto">
          <a:xfrm>
            <a:off x="4662686" y="4720803"/>
            <a:ext cx="2860243" cy="325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4761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016517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738836" y="81218"/>
            <a:ext cx="7847700" cy="469800"/>
          </a:xfrm>
          <a:prstGeom prst="rect">
            <a:avLst/>
          </a:prstGeom>
          <a:noFill/>
          <a:ln>
            <a:noFill/>
          </a:ln>
        </p:spPr>
        <p:txBody>
          <a:bodyPr spcFirstLastPara="1" wrap="square" lIns="68575" tIns="34275" rIns="68575" bIns="34275" anchor="b" anchorCtr="0">
            <a:noAutofit/>
          </a:bodyPr>
          <a:lstStyle/>
          <a:p>
            <a:pPr lvl="0" algn="ctr">
              <a:buClr>
                <a:srgbClr val="002060"/>
              </a:buClr>
              <a:buSzPts val="3200"/>
            </a:pPr>
            <a:r>
              <a:rPr lang="en-US" sz="2800" dirty="0">
                <a:solidFill>
                  <a:srgbClr val="0070C0"/>
                </a:solidFill>
                <a:latin typeface="Times New Roman" panose="02020603050405020304" pitchFamily="18" charset="0"/>
                <a:cs typeface="Times New Roman" panose="02020603050405020304" pitchFamily="18" charset="0"/>
                <a:sym typeface="Times New Roman"/>
              </a:rPr>
              <a:t>Slotted ALOHA </a:t>
            </a:r>
            <a:endParaRPr sz="2800" dirty="0">
              <a:solidFill>
                <a:srgbClr val="0070C0"/>
              </a:solidFill>
              <a:latin typeface="Times New Roman" panose="02020603050405020304" pitchFamily="18" charset="0"/>
              <a:cs typeface="Times New Roman" panose="02020603050405020304" pitchFamily="18" charset="0"/>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104</a:t>
            </a:fld>
            <a:endParaRPr sz="900">
              <a:solidFill>
                <a:schemeClr val="dk1"/>
              </a:solidFill>
              <a:latin typeface="Times New Roman"/>
              <a:ea typeface="Times New Roman"/>
              <a:cs typeface="Times New Roman"/>
              <a:sym typeface="Times New Roman"/>
            </a:endParaRPr>
          </a:p>
        </p:txBody>
      </p:sp>
      <p:pic>
        <p:nvPicPr>
          <p:cNvPr id="221" name="Google Shape;221;p32"/>
          <p:cNvPicPr preferRelativeResize="0"/>
          <p:nvPr/>
        </p:nvPicPr>
        <p:blipFill rotWithShape="1">
          <a:blip r:embed="rId3">
            <a:alphaModFix/>
          </a:blip>
          <a:srcRect/>
          <a:stretch/>
        </p:blipFill>
        <p:spPr>
          <a:xfrm>
            <a:off x="41822" y="17759"/>
            <a:ext cx="697014" cy="596718"/>
          </a:xfrm>
          <a:prstGeom prst="rect">
            <a:avLst/>
          </a:prstGeom>
          <a:noFill/>
          <a:ln>
            <a:noFill/>
          </a:ln>
        </p:spPr>
      </p:pic>
      <p:sp>
        <p:nvSpPr>
          <p:cNvPr id="8" name="Rectangle 7"/>
          <p:cNvSpPr/>
          <p:nvPr/>
        </p:nvSpPr>
        <p:spPr>
          <a:xfrm>
            <a:off x="738837" y="731520"/>
            <a:ext cx="7556878" cy="4031873"/>
          </a:xfrm>
          <a:prstGeom prst="rect">
            <a:avLst/>
          </a:prstGeom>
          <a:solidFill>
            <a:schemeClr val="accent2">
              <a:lumMod val="20000"/>
              <a:lumOff val="80000"/>
            </a:schemeClr>
          </a:solidFill>
        </p:spPr>
        <p:txBody>
          <a:bodyPr wrap="square">
            <a:spAutoFit/>
          </a:bodyPr>
          <a:lstStyle/>
          <a:p>
            <a:pPr fontAlgn="base"/>
            <a:r>
              <a:rPr lang="en-US" sz="1600" b="1" u="sng" dirty="0">
                <a:solidFill>
                  <a:srgbClr val="303030"/>
                </a:solidFill>
                <a:latin typeface="roboto condensed"/>
              </a:rPr>
              <a:t>Efficiency-</a:t>
            </a:r>
          </a:p>
          <a:p>
            <a:pPr fontAlgn="base"/>
            <a:r>
              <a:rPr lang="en-US" sz="1600" dirty="0"/>
              <a:t>Efficiency of Slotted Aloha (η) = G x e</a:t>
            </a:r>
            <a:r>
              <a:rPr lang="en-US" sz="1600" baseline="30000" dirty="0"/>
              <a:t>-G</a:t>
            </a:r>
          </a:p>
          <a:p>
            <a:pPr fontAlgn="base"/>
            <a:r>
              <a:rPr lang="en-US" sz="1600" dirty="0"/>
              <a:t>where G = Number of stations willing to transmit data at the beginning of the same time slot</a:t>
            </a:r>
          </a:p>
          <a:p>
            <a:pPr fontAlgn="base"/>
            <a:endParaRPr lang="en-US" sz="1600" b="1" dirty="0">
              <a:solidFill>
                <a:srgbClr val="303030"/>
              </a:solidFill>
              <a:latin typeface="roboto condensed"/>
            </a:endParaRPr>
          </a:p>
          <a:p>
            <a:pPr fontAlgn="base"/>
            <a:r>
              <a:rPr lang="en-US" sz="1600" b="1" u="sng" dirty="0"/>
              <a:t>Maximum Efficiency-</a:t>
            </a:r>
            <a:endParaRPr lang="en-US" sz="1600" b="1" dirty="0"/>
          </a:p>
          <a:p>
            <a:pPr fontAlgn="base"/>
            <a:r>
              <a:rPr lang="en-US" sz="1600" dirty="0"/>
              <a:t>For maximum efficiency,</a:t>
            </a:r>
          </a:p>
          <a:p>
            <a:pPr fontAlgn="base"/>
            <a:r>
              <a:rPr lang="en-US" sz="1600" dirty="0"/>
              <a:t>We put </a:t>
            </a:r>
            <a:r>
              <a:rPr lang="en-US" sz="1600" dirty="0" err="1"/>
              <a:t>dη</a:t>
            </a:r>
            <a:r>
              <a:rPr lang="en-US" sz="1600" dirty="0"/>
              <a:t> / </a:t>
            </a:r>
            <a:r>
              <a:rPr lang="en-US" sz="1600" dirty="0" err="1"/>
              <a:t>dG</a:t>
            </a:r>
            <a:r>
              <a:rPr lang="en-US" sz="1600" dirty="0"/>
              <a:t> = 0</a:t>
            </a:r>
          </a:p>
          <a:p>
            <a:pPr fontAlgn="base"/>
            <a:r>
              <a:rPr lang="en-US" sz="1600" dirty="0"/>
              <a:t>Maximum value of η occurs at G = 1</a:t>
            </a:r>
          </a:p>
          <a:p>
            <a:pPr fontAlgn="base"/>
            <a:r>
              <a:rPr lang="en-US" sz="1600" dirty="0"/>
              <a:t>Substituting G = 1 in the above expression, we get-</a:t>
            </a:r>
          </a:p>
          <a:p>
            <a:pPr fontAlgn="base"/>
            <a:endParaRPr lang="en-US" sz="1600" b="1" dirty="0">
              <a:solidFill>
                <a:srgbClr val="303030"/>
              </a:solidFill>
              <a:latin typeface="roboto condensed"/>
            </a:endParaRPr>
          </a:p>
          <a:p>
            <a:pPr fontAlgn="base"/>
            <a:r>
              <a:rPr lang="en-US" sz="1600" dirty="0"/>
              <a:t>Maximum efficiency of Slotted Aloha</a:t>
            </a:r>
          </a:p>
          <a:p>
            <a:pPr fontAlgn="base"/>
            <a:r>
              <a:rPr lang="en-US" sz="1600" dirty="0"/>
              <a:t>= 1 x e</a:t>
            </a:r>
            <a:r>
              <a:rPr lang="en-US" sz="1600" baseline="30000" dirty="0"/>
              <a:t>-1</a:t>
            </a:r>
            <a:endParaRPr lang="en-US" sz="1600" dirty="0"/>
          </a:p>
          <a:p>
            <a:pPr fontAlgn="base"/>
            <a:r>
              <a:rPr lang="en-US" sz="1600" dirty="0"/>
              <a:t>= 1 / e</a:t>
            </a:r>
          </a:p>
          <a:p>
            <a:pPr fontAlgn="base"/>
            <a:r>
              <a:rPr lang="en-US" sz="1600" dirty="0"/>
              <a:t>= 0.368</a:t>
            </a:r>
          </a:p>
          <a:p>
            <a:pPr fontAlgn="base"/>
            <a:r>
              <a:rPr lang="en-US" sz="1600" dirty="0"/>
              <a:t>= 36.8%</a:t>
            </a:r>
            <a:endParaRPr lang="en-US" sz="1600" b="1" dirty="0">
              <a:solidFill>
                <a:srgbClr val="303030"/>
              </a:solidFill>
              <a:latin typeface="roboto condensed"/>
            </a:endParaRPr>
          </a:p>
        </p:txBody>
      </p:sp>
    </p:spTree>
    <p:extLst>
      <p:ext uri="{BB962C8B-B14F-4D97-AF65-F5344CB8AC3E}">
        <p14:creationId xmlns:p14="http://schemas.microsoft.com/office/powerpoint/2010/main" val="37170145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667650" y="99506"/>
            <a:ext cx="7847700" cy="469800"/>
          </a:xfrm>
          <a:prstGeom prst="rect">
            <a:avLst/>
          </a:prstGeom>
          <a:noFill/>
          <a:ln>
            <a:noFill/>
          </a:ln>
        </p:spPr>
        <p:txBody>
          <a:bodyPr spcFirstLastPara="1" wrap="square" lIns="68575" tIns="34275" rIns="68575" bIns="34275" anchor="b" anchorCtr="0">
            <a:noAutofit/>
          </a:bodyPr>
          <a:lstStyle/>
          <a:p>
            <a:pPr algn="ctr">
              <a:buClr>
                <a:srgbClr val="002060"/>
              </a:buClr>
              <a:buSzPts val="3200"/>
            </a:pPr>
            <a:r>
              <a:rPr lang="en-US" sz="2800" dirty="0">
                <a:solidFill>
                  <a:srgbClr val="0070C0"/>
                </a:solidFill>
                <a:latin typeface="Times New Roman" panose="02020603050405020304" pitchFamily="18" charset="0"/>
                <a:cs typeface="Times New Roman" panose="02020603050405020304" pitchFamily="18" charset="0"/>
                <a:sym typeface="Times New Roman"/>
              </a:rPr>
              <a:t>Vulnerable period for Slotted ALOHA</a:t>
            </a:r>
            <a:endParaRPr sz="2800" dirty="0">
              <a:solidFill>
                <a:srgbClr val="0070C0"/>
              </a:solidFill>
              <a:latin typeface="Times New Roman" panose="02020603050405020304" pitchFamily="18" charset="0"/>
              <a:cs typeface="Times New Roman" panose="02020603050405020304" pitchFamily="18" charset="0"/>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105</a:t>
            </a:fld>
            <a:endParaRPr sz="900">
              <a:solidFill>
                <a:schemeClr val="dk1"/>
              </a:solidFill>
              <a:latin typeface="Times New Roman"/>
              <a:ea typeface="Times New Roman"/>
              <a:cs typeface="Times New Roman"/>
              <a:sym typeface="Times New Roman"/>
            </a:endParaRPr>
          </a:p>
        </p:txBody>
      </p:sp>
      <p:pic>
        <p:nvPicPr>
          <p:cNvPr id="221" name="Google Shape;221;p32"/>
          <p:cNvPicPr preferRelativeResize="0"/>
          <p:nvPr/>
        </p:nvPicPr>
        <p:blipFill rotWithShape="1">
          <a:blip r:embed="rId3">
            <a:alphaModFix/>
          </a:blip>
          <a:srcRect/>
          <a:stretch/>
        </p:blipFill>
        <p:spPr>
          <a:xfrm>
            <a:off x="41821" y="17759"/>
            <a:ext cx="631177" cy="633294"/>
          </a:xfrm>
          <a:prstGeom prst="rect">
            <a:avLst/>
          </a:prstGeom>
          <a:noFill/>
          <a:ln>
            <a:noFill/>
          </a:ln>
        </p:spPr>
      </p:pic>
      <p:pic>
        <p:nvPicPr>
          <p:cNvPr id="3" name="Picture 2"/>
          <p:cNvPicPr>
            <a:picLocks noChangeAspect="1"/>
          </p:cNvPicPr>
          <p:nvPr/>
        </p:nvPicPr>
        <p:blipFill>
          <a:blip r:embed="rId4"/>
          <a:stretch>
            <a:fillRect/>
          </a:stretch>
        </p:blipFill>
        <p:spPr>
          <a:xfrm>
            <a:off x="872437" y="950099"/>
            <a:ext cx="7401053" cy="3708143"/>
          </a:xfrm>
          <a:prstGeom prst="rect">
            <a:avLst/>
          </a:prstGeom>
        </p:spPr>
      </p:pic>
    </p:spTree>
    <p:extLst>
      <p:ext uri="{BB962C8B-B14F-4D97-AF65-F5344CB8AC3E}">
        <p14:creationId xmlns:p14="http://schemas.microsoft.com/office/powerpoint/2010/main" val="21418156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106</a:t>
            </a:fld>
            <a:endParaRPr sz="900">
              <a:solidFill>
                <a:schemeClr val="dk1"/>
              </a:solidFill>
              <a:latin typeface="Times New Roman"/>
              <a:ea typeface="Times New Roman"/>
              <a:cs typeface="Times New Roman"/>
              <a:sym typeface="Times New Roman"/>
            </a:endParaRPr>
          </a:p>
        </p:txBody>
      </p:sp>
      <p:pic>
        <p:nvPicPr>
          <p:cNvPr id="221" name="Google Shape;221;p32"/>
          <p:cNvPicPr preferRelativeResize="0"/>
          <p:nvPr/>
        </p:nvPicPr>
        <p:blipFill rotWithShape="1">
          <a:blip r:embed="rId3">
            <a:alphaModFix/>
          </a:blip>
          <a:srcRect/>
          <a:stretch/>
        </p:blipFill>
        <p:spPr>
          <a:xfrm>
            <a:off x="41821" y="47020"/>
            <a:ext cx="726275" cy="604033"/>
          </a:xfrm>
          <a:prstGeom prst="rect">
            <a:avLst/>
          </a:prstGeom>
          <a:noFill/>
          <a:ln>
            <a:noFill/>
          </a:ln>
        </p:spPr>
      </p:pic>
      <p:graphicFrame>
        <p:nvGraphicFramePr>
          <p:cNvPr id="11" name="Table 10"/>
          <p:cNvGraphicFramePr>
            <a:graphicFrameLocks noGrp="1"/>
          </p:cNvGraphicFramePr>
          <p:nvPr/>
        </p:nvGraphicFramePr>
        <p:xfrm>
          <a:off x="768096" y="146839"/>
          <a:ext cx="7980884" cy="4725525"/>
        </p:xfrm>
        <a:graphic>
          <a:graphicData uri="http://schemas.openxmlformats.org/drawingml/2006/table">
            <a:tbl>
              <a:tblPr>
                <a:tableStyleId>{5940675A-B579-460E-94D1-54222C63F5DA}</a:tableStyleId>
              </a:tblPr>
              <a:tblGrid>
                <a:gridCol w="1416804">
                  <a:extLst>
                    <a:ext uri="{9D8B030D-6E8A-4147-A177-3AD203B41FA5}">
                      <a16:colId xmlns:a16="http://schemas.microsoft.com/office/drawing/2014/main" val="20000"/>
                    </a:ext>
                  </a:extLst>
                </a:gridCol>
                <a:gridCol w="3133250">
                  <a:extLst>
                    <a:ext uri="{9D8B030D-6E8A-4147-A177-3AD203B41FA5}">
                      <a16:colId xmlns:a16="http://schemas.microsoft.com/office/drawing/2014/main" val="20001"/>
                    </a:ext>
                  </a:extLst>
                </a:gridCol>
                <a:gridCol w="3430830">
                  <a:extLst>
                    <a:ext uri="{9D8B030D-6E8A-4147-A177-3AD203B41FA5}">
                      <a16:colId xmlns:a16="http://schemas.microsoft.com/office/drawing/2014/main" val="20002"/>
                    </a:ext>
                  </a:extLst>
                </a:gridCol>
              </a:tblGrid>
              <a:tr h="416431">
                <a:tc>
                  <a:txBody>
                    <a:bodyPr/>
                    <a:lstStyle/>
                    <a:p>
                      <a:pPr algn="ctr" fontAlgn="t"/>
                      <a:r>
                        <a:rPr lang="en-US" sz="1800" dirty="0">
                          <a:effectLst/>
                        </a:rPr>
                        <a:t>Key</a:t>
                      </a:r>
                      <a:endParaRPr lang="en-US" sz="1800" b="1" dirty="0">
                        <a:effectLst/>
                        <a:latin typeface="Times New Roman" panose="02020603050405020304" pitchFamily="18" charset="0"/>
                        <a:cs typeface="Times New Roman" panose="02020603050405020304" pitchFamily="18" charset="0"/>
                      </a:endParaRPr>
                    </a:p>
                  </a:txBody>
                  <a:tcPr marL="26883" marR="26883" marT="26883" marB="26883">
                    <a:solidFill>
                      <a:schemeClr val="accent2">
                        <a:lumMod val="60000"/>
                        <a:lumOff val="40000"/>
                      </a:schemeClr>
                    </a:solidFill>
                  </a:tcPr>
                </a:tc>
                <a:tc>
                  <a:txBody>
                    <a:bodyPr/>
                    <a:lstStyle/>
                    <a:p>
                      <a:pPr algn="ctr" fontAlgn="t"/>
                      <a:r>
                        <a:rPr lang="en-US" sz="1800" dirty="0">
                          <a:effectLst/>
                        </a:rPr>
                        <a:t>Pure Aloha</a:t>
                      </a:r>
                      <a:endParaRPr lang="en-US" sz="1800" b="1" dirty="0">
                        <a:effectLst/>
                        <a:latin typeface="Times New Roman" panose="02020603050405020304" pitchFamily="18" charset="0"/>
                        <a:cs typeface="Times New Roman" panose="02020603050405020304" pitchFamily="18" charset="0"/>
                      </a:endParaRPr>
                    </a:p>
                  </a:txBody>
                  <a:tcPr marL="26883" marR="26883" marT="26883" marB="26883">
                    <a:solidFill>
                      <a:schemeClr val="accent2">
                        <a:lumMod val="60000"/>
                        <a:lumOff val="40000"/>
                      </a:schemeClr>
                    </a:solidFill>
                  </a:tcPr>
                </a:tc>
                <a:tc>
                  <a:txBody>
                    <a:bodyPr/>
                    <a:lstStyle/>
                    <a:p>
                      <a:pPr algn="ctr" fontAlgn="t"/>
                      <a:r>
                        <a:rPr lang="en-US" sz="1800" dirty="0">
                          <a:effectLst/>
                        </a:rPr>
                        <a:t>Slotted Aloha</a:t>
                      </a:r>
                      <a:endParaRPr lang="en-US" sz="1800" b="1" dirty="0">
                        <a:effectLst/>
                        <a:latin typeface="Times New Roman" panose="02020603050405020304" pitchFamily="18" charset="0"/>
                        <a:cs typeface="Times New Roman" panose="02020603050405020304" pitchFamily="18" charset="0"/>
                      </a:endParaRPr>
                    </a:p>
                  </a:txBody>
                  <a:tcPr marL="26883" marR="26883" marT="26883" marB="26883">
                    <a:solidFill>
                      <a:schemeClr val="accent2">
                        <a:lumMod val="60000"/>
                        <a:lumOff val="40000"/>
                      </a:schemeClr>
                    </a:solidFill>
                  </a:tcPr>
                </a:tc>
                <a:extLst>
                  <a:ext uri="{0D108BD9-81ED-4DB2-BD59-A6C34878D82A}">
                    <a16:rowId xmlns:a16="http://schemas.microsoft.com/office/drawing/2014/main" val="10000"/>
                  </a:ext>
                </a:extLst>
              </a:tr>
              <a:tr h="707036">
                <a:tc>
                  <a:txBody>
                    <a:bodyPr/>
                    <a:lstStyle/>
                    <a:p>
                      <a:pPr fontAlgn="t"/>
                      <a:r>
                        <a:rPr lang="en-US" sz="1600" dirty="0">
                          <a:effectLst/>
                          <a:latin typeface="Times New Roman" panose="02020603050405020304" pitchFamily="18" charset="0"/>
                          <a:cs typeface="Times New Roman" panose="02020603050405020304" pitchFamily="18" charset="0"/>
                        </a:rPr>
                        <a:t>Time Slot</a:t>
                      </a:r>
                    </a:p>
                  </a:txBody>
                  <a:tcPr marL="26883" marR="26883" marT="26883" marB="26883"/>
                </a:tc>
                <a:tc>
                  <a:txBody>
                    <a:bodyPr/>
                    <a:lstStyle/>
                    <a:p>
                      <a:pPr fontAlgn="t"/>
                      <a:r>
                        <a:rPr lang="en-US" sz="1600" dirty="0">
                          <a:effectLst/>
                          <a:latin typeface="Times New Roman" panose="02020603050405020304" pitchFamily="18" charset="0"/>
                          <a:cs typeface="Times New Roman" panose="02020603050405020304" pitchFamily="18" charset="0"/>
                        </a:rPr>
                        <a:t>In Pure Aloha, any station can transmit data at any time.</a:t>
                      </a:r>
                    </a:p>
                  </a:txBody>
                  <a:tcPr marL="26883" marR="26883" marT="26883" marB="26883"/>
                </a:tc>
                <a:tc>
                  <a:txBody>
                    <a:bodyPr/>
                    <a:lstStyle/>
                    <a:p>
                      <a:pPr fontAlgn="t"/>
                      <a:r>
                        <a:rPr lang="en-US" sz="1600" dirty="0">
                          <a:effectLst/>
                          <a:latin typeface="Times New Roman" panose="02020603050405020304" pitchFamily="18" charset="0"/>
                          <a:cs typeface="Times New Roman" panose="02020603050405020304" pitchFamily="18" charset="0"/>
                        </a:rPr>
                        <a:t>In Slotted Aloha, any station can transmit data only at the beginning of a time slot.</a:t>
                      </a:r>
                    </a:p>
                  </a:txBody>
                  <a:tcPr marL="26883" marR="26883" marT="26883" marB="26883"/>
                </a:tc>
                <a:extLst>
                  <a:ext uri="{0D108BD9-81ED-4DB2-BD59-A6C34878D82A}">
                    <a16:rowId xmlns:a16="http://schemas.microsoft.com/office/drawing/2014/main" val="10001"/>
                  </a:ext>
                </a:extLst>
              </a:tr>
              <a:tr h="598158">
                <a:tc>
                  <a:txBody>
                    <a:bodyPr/>
                    <a:lstStyle/>
                    <a:p>
                      <a:pPr fontAlgn="t"/>
                      <a:r>
                        <a:rPr lang="en-US" sz="1600">
                          <a:effectLst/>
                          <a:latin typeface="Times New Roman" panose="02020603050405020304" pitchFamily="18" charset="0"/>
                          <a:cs typeface="Times New Roman" panose="02020603050405020304" pitchFamily="18" charset="0"/>
                        </a:rPr>
                        <a:t>Time</a:t>
                      </a:r>
                    </a:p>
                  </a:txBody>
                  <a:tcPr marL="26883" marR="26883" marT="26883" marB="26883"/>
                </a:tc>
                <a:tc>
                  <a:txBody>
                    <a:bodyPr/>
                    <a:lstStyle/>
                    <a:p>
                      <a:pPr fontAlgn="t"/>
                      <a:r>
                        <a:rPr lang="en-US" sz="1600" dirty="0">
                          <a:effectLst/>
                          <a:latin typeface="Times New Roman" panose="02020603050405020304" pitchFamily="18" charset="0"/>
                          <a:cs typeface="Times New Roman" panose="02020603050405020304" pitchFamily="18" charset="0"/>
                        </a:rPr>
                        <a:t>In Pure Aloha, time is continuous and is not globally synchronized.</a:t>
                      </a:r>
                    </a:p>
                  </a:txBody>
                  <a:tcPr marL="26883" marR="26883" marT="26883" marB="26883"/>
                </a:tc>
                <a:tc>
                  <a:txBody>
                    <a:bodyPr/>
                    <a:lstStyle/>
                    <a:p>
                      <a:pPr fontAlgn="t"/>
                      <a:r>
                        <a:rPr lang="en-US" sz="1600" dirty="0">
                          <a:effectLst/>
                          <a:latin typeface="Times New Roman" panose="02020603050405020304" pitchFamily="18" charset="0"/>
                          <a:cs typeface="Times New Roman" panose="02020603050405020304" pitchFamily="18" charset="0"/>
                        </a:rPr>
                        <a:t>In Slotted Aloha, time is discrete and is globally synchronized.</a:t>
                      </a:r>
                    </a:p>
                  </a:txBody>
                  <a:tcPr marL="26883" marR="26883" marT="26883" marB="26883"/>
                </a:tc>
                <a:extLst>
                  <a:ext uri="{0D108BD9-81ED-4DB2-BD59-A6C34878D82A}">
                    <a16:rowId xmlns:a16="http://schemas.microsoft.com/office/drawing/2014/main" val="10002"/>
                  </a:ext>
                </a:extLst>
              </a:tr>
              <a:tr h="598158">
                <a:tc>
                  <a:txBody>
                    <a:bodyPr/>
                    <a:lstStyle/>
                    <a:p>
                      <a:pPr fontAlgn="t"/>
                      <a:r>
                        <a:rPr lang="en-US" sz="1600">
                          <a:effectLst/>
                          <a:latin typeface="Times New Roman" panose="02020603050405020304" pitchFamily="18" charset="0"/>
                          <a:cs typeface="Times New Roman" panose="02020603050405020304" pitchFamily="18" charset="0"/>
                        </a:rPr>
                        <a:t>Vulnerable time</a:t>
                      </a:r>
                    </a:p>
                  </a:txBody>
                  <a:tcPr marL="26883" marR="26883" marT="26883" marB="26883"/>
                </a:tc>
                <a:tc>
                  <a:txBody>
                    <a:bodyPr/>
                    <a:lstStyle/>
                    <a:p>
                      <a:pPr fontAlgn="t"/>
                      <a:r>
                        <a:rPr lang="en-US" sz="1600" dirty="0">
                          <a:effectLst/>
                          <a:latin typeface="Times New Roman" panose="02020603050405020304" pitchFamily="18" charset="0"/>
                          <a:cs typeface="Times New Roman" panose="02020603050405020304" pitchFamily="18" charset="0"/>
                        </a:rPr>
                        <a:t>The vulnerable time or susceptible time in Pure Aloha is equal to (2×Tt).</a:t>
                      </a:r>
                    </a:p>
                  </a:txBody>
                  <a:tcPr marL="26883" marR="26883" marT="26883" marB="26883"/>
                </a:tc>
                <a:tc>
                  <a:txBody>
                    <a:bodyPr/>
                    <a:lstStyle/>
                    <a:p>
                      <a:pPr fontAlgn="t"/>
                      <a:r>
                        <a:rPr lang="en-US" sz="1600" dirty="0">
                          <a:effectLst/>
                          <a:latin typeface="Times New Roman" panose="02020603050405020304" pitchFamily="18" charset="0"/>
                          <a:cs typeface="Times New Roman" panose="02020603050405020304" pitchFamily="18" charset="0"/>
                        </a:rPr>
                        <a:t>In Slotted Aloha, the vulnerable time is equal to (Tt).</a:t>
                      </a:r>
                    </a:p>
                  </a:txBody>
                  <a:tcPr marL="26883" marR="26883" marT="26883" marB="26883"/>
                </a:tc>
                <a:extLst>
                  <a:ext uri="{0D108BD9-81ED-4DB2-BD59-A6C34878D82A}">
                    <a16:rowId xmlns:a16="http://schemas.microsoft.com/office/drawing/2014/main" val="10003"/>
                  </a:ext>
                </a:extLst>
              </a:tr>
              <a:tr h="815914">
                <a:tc>
                  <a:txBody>
                    <a:bodyPr/>
                    <a:lstStyle/>
                    <a:p>
                      <a:pPr fontAlgn="t"/>
                      <a:r>
                        <a:rPr lang="en-US" sz="1600" dirty="0">
                          <a:effectLst/>
                          <a:latin typeface="Times New Roman" panose="02020603050405020304" pitchFamily="18" charset="0"/>
                          <a:cs typeface="Times New Roman" panose="02020603050405020304" pitchFamily="18" charset="0"/>
                        </a:rPr>
                        <a:t>Probability</a:t>
                      </a:r>
                    </a:p>
                  </a:txBody>
                  <a:tcPr marL="26883" marR="26883" marT="26883" marB="26883"/>
                </a:tc>
                <a:tc>
                  <a:txBody>
                    <a:bodyPr/>
                    <a:lstStyle/>
                    <a:p>
                      <a:pPr fontAlgn="t"/>
                      <a:r>
                        <a:rPr lang="en-US" sz="1350" kern="1200" dirty="0">
                          <a:effectLst/>
                          <a:latin typeface="Times New Roman" panose="02020603050405020304" pitchFamily="18" charset="0"/>
                          <a:cs typeface="Times New Roman" panose="02020603050405020304" pitchFamily="18" charset="0"/>
                        </a:rPr>
                        <a:t>The probability of successful transmission of a data packet</a:t>
                      </a:r>
                    </a:p>
                    <a:p>
                      <a:pPr marL="0" marR="0" lvl="0" indent="0" algn="l" defTabSz="685800" rtl="0" eaLnBrk="1" fontAlgn="t"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(η) = G x e</a:t>
                      </a:r>
                      <a:r>
                        <a:rPr lang="en-US" sz="1600" baseline="30000" dirty="0">
                          <a:latin typeface="Times New Roman" panose="02020603050405020304" pitchFamily="18" charset="0"/>
                          <a:cs typeface="Times New Roman" panose="02020603050405020304" pitchFamily="18" charset="0"/>
                        </a:rPr>
                        <a:t>-2G</a:t>
                      </a:r>
                    </a:p>
                    <a:p>
                      <a:pPr fontAlgn="t"/>
                      <a:endParaRPr lang="en-US" sz="1600" dirty="0">
                        <a:effectLst/>
                        <a:latin typeface="Times New Roman" panose="02020603050405020304" pitchFamily="18" charset="0"/>
                        <a:cs typeface="Times New Roman" panose="02020603050405020304" pitchFamily="18" charset="0"/>
                      </a:endParaRPr>
                    </a:p>
                  </a:txBody>
                  <a:tcPr marL="26883" marR="26883" marT="26883" marB="26883"/>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sz="1350" kern="1200" dirty="0">
                          <a:effectLst/>
                          <a:latin typeface="Times New Roman" panose="02020603050405020304" pitchFamily="18" charset="0"/>
                          <a:cs typeface="Times New Roman" panose="02020603050405020304" pitchFamily="18" charset="0"/>
                        </a:rPr>
                        <a:t>The probability of successful transmission of a data packet</a:t>
                      </a:r>
                      <a:br>
                        <a:rPr lang="en-US" sz="24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(η) = G x e</a:t>
                      </a:r>
                      <a:r>
                        <a:rPr lang="en-US" sz="1600" baseline="30000" dirty="0">
                          <a:latin typeface="Times New Roman" panose="02020603050405020304" pitchFamily="18" charset="0"/>
                          <a:cs typeface="Times New Roman" panose="02020603050405020304" pitchFamily="18" charset="0"/>
                        </a:rPr>
                        <a:t>-G</a:t>
                      </a:r>
                    </a:p>
                    <a:p>
                      <a:pPr fontAlgn="t"/>
                      <a:endParaRPr lang="en-US" sz="1600" dirty="0">
                        <a:effectLst/>
                        <a:latin typeface="Times New Roman" panose="02020603050405020304" pitchFamily="18" charset="0"/>
                        <a:cs typeface="Times New Roman" panose="02020603050405020304" pitchFamily="18" charset="0"/>
                      </a:endParaRPr>
                    </a:p>
                  </a:txBody>
                  <a:tcPr marL="26883" marR="26883" marT="26883" marB="26883"/>
                </a:tc>
                <a:extLst>
                  <a:ext uri="{0D108BD9-81ED-4DB2-BD59-A6C34878D82A}">
                    <a16:rowId xmlns:a16="http://schemas.microsoft.com/office/drawing/2014/main" val="10004"/>
                  </a:ext>
                </a:extLst>
              </a:tr>
              <a:tr h="380401">
                <a:tc>
                  <a:txBody>
                    <a:bodyPr/>
                    <a:lstStyle/>
                    <a:p>
                      <a:pPr fontAlgn="t"/>
                      <a:r>
                        <a:rPr lang="en-US" sz="1600">
                          <a:effectLst/>
                          <a:latin typeface="Times New Roman" panose="02020603050405020304" pitchFamily="18" charset="0"/>
                          <a:cs typeface="Times New Roman" panose="02020603050405020304" pitchFamily="18" charset="0"/>
                        </a:rPr>
                        <a:t>Maximum efficiency</a:t>
                      </a:r>
                    </a:p>
                  </a:txBody>
                  <a:tcPr marL="26883" marR="26883" marT="26883" marB="26883"/>
                </a:tc>
                <a:tc>
                  <a:txBody>
                    <a:bodyPr/>
                    <a:lstStyle/>
                    <a:p>
                      <a:pPr fontAlgn="t"/>
                      <a:r>
                        <a:rPr lang="en-US" sz="1600">
                          <a:effectLst/>
                          <a:latin typeface="Times New Roman" panose="02020603050405020304" pitchFamily="18" charset="0"/>
                          <a:cs typeface="Times New Roman" panose="02020603050405020304" pitchFamily="18" charset="0"/>
                        </a:rPr>
                        <a:t>Maximum efficiency = 18.4%.</a:t>
                      </a:r>
                    </a:p>
                  </a:txBody>
                  <a:tcPr marL="26883" marR="26883" marT="26883" marB="26883"/>
                </a:tc>
                <a:tc>
                  <a:txBody>
                    <a:bodyPr/>
                    <a:lstStyle/>
                    <a:p>
                      <a:pPr fontAlgn="t"/>
                      <a:r>
                        <a:rPr lang="en-US" sz="1600" dirty="0">
                          <a:effectLst/>
                          <a:latin typeface="Times New Roman" panose="02020603050405020304" pitchFamily="18" charset="0"/>
                          <a:cs typeface="Times New Roman" panose="02020603050405020304" pitchFamily="18" charset="0"/>
                        </a:rPr>
                        <a:t>Maximum efficiency = 36.8%.</a:t>
                      </a:r>
                    </a:p>
                  </a:txBody>
                  <a:tcPr marL="26883" marR="26883" marT="26883" marB="26883"/>
                </a:tc>
                <a:extLst>
                  <a:ext uri="{0D108BD9-81ED-4DB2-BD59-A6C34878D82A}">
                    <a16:rowId xmlns:a16="http://schemas.microsoft.com/office/drawing/2014/main" val="10005"/>
                  </a:ext>
                </a:extLst>
              </a:tr>
              <a:tr h="380401">
                <a:tc>
                  <a:txBody>
                    <a:bodyPr/>
                    <a:lstStyle/>
                    <a:p>
                      <a:pPr fontAlgn="t"/>
                      <a:r>
                        <a:rPr lang="en-US" sz="1600" dirty="0">
                          <a:effectLst/>
                          <a:latin typeface="Times New Roman" panose="02020603050405020304" pitchFamily="18" charset="0"/>
                          <a:cs typeface="Times New Roman" panose="02020603050405020304" pitchFamily="18" charset="0"/>
                        </a:rPr>
                        <a:t>Number of collisions</a:t>
                      </a:r>
                    </a:p>
                  </a:txBody>
                  <a:tcPr marL="50800" marR="50800" marT="50800" marB="50800"/>
                </a:tc>
                <a:tc>
                  <a:txBody>
                    <a:bodyPr/>
                    <a:lstStyle/>
                    <a:p>
                      <a:pPr fontAlgn="t"/>
                      <a:r>
                        <a:rPr lang="en-US" sz="1600" dirty="0">
                          <a:effectLst/>
                          <a:latin typeface="Times New Roman" panose="02020603050405020304" pitchFamily="18" charset="0"/>
                          <a:cs typeface="Times New Roman" panose="02020603050405020304" pitchFamily="18" charset="0"/>
                        </a:rPr>
                        <a:t>Does not reduce the number of collisions.</a:t>
                      </a:r>
                    </a:p>
                  </a:txBody>
                  <a:tcPr marL="50800" marR="50800" marT="50800" marB="50800"/>
                </a:tc>
                <a:tc>
                  <a:txBody>
                    <a:bodyPr/>
                    <a:lstStyle/>
                    <a:p>
                      <a:pPr fontAlgn="t"/>
                      <a:r>
                        <a:rPr lang="en-US" sz="1600" dirty="0">
                          <a:effectLst/>
                          <a:latin typeface="Times New Roman" panose="02020603050405020304" pitchFamily="18" charset="0"/>
                          <a:cs typeface="Times New Roman" panose="02020603050405020304" pitchFamily="18" charset="0"/>
                        </a:rPr>
                        <a:t>Slotted Aloha reduces the number of collisions to half, thus doubles the efficiency.</a:t>
                      </a:r>
                    </a:p>
                  </a:txBody>
                  <a:tcPr marL="50800" marR="50800" marT="50800" marB="5080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83699894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667650" y="96834"/>
            <a:ext cx="7847700" cy="469800"/>
          </a:xfrm>
          <a:prstGeom prst="rect">
            <a:avLst/>
          </a:prstGeom>
          <a:noFill/>
          <a:ln>
            <a:noFill/>
          </a:ln>
        </p:spPr>
        <p:txBody>
          <a:bodyPr spcFirstLastPara="1" wrap="square" lIns="68575" tIns="34275" rIns="68575" bIns="34275" anchor="b" anchorCtr="0">
            <a:noAutofit/>
          </a:bodyPr>
          <a:lstStyle/>
          <a:p>
            <a:pPr lvl="0" algn="ctr">
              <a:buClr>
                <a:srgbClr val="002060"/>
              </a:buClr>
              <a:buSzPts val="3200"/>
            </a:pPr>
            <a:r>
              <a:rPr lang="en-US" sz="2800" dirty="0">
                <a:solidFill>
                  <a:srgbClr val="0070C0"/>
                </a:solidFill>
                <a:latin typeface="Times New Roman" panose="02020603050405020304" pitchFamily="18" charset="0"/>
                <a:cs typeface="Times New Roman" panose="02020603050405020304" pitchFamily="18" charset="0"/>
                <a:sym typeface="Times New Roman"/>
              </a:rPr>
              <a:t>Carrier Sense MA protocols</a:t>
            </a:r>
            <a:endParaRPr sz="2800" dirty="0">
              <a:solidFill>
                <a:srgbClr val="0070C0"/>
              </a:solidFill>
              <a:latin typeface="Times New Roman" panose="02020603050405020304" pitchFamily="18" charset="0"/>
              <a:cs typeface="Times New Roman" panose="02020603050405020304" pitchFamily="18" charset="0"/>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107</a:t>
            </a:fld>
            <a:endParaRPr sz="900">
              <a:solidFill>
                <a:schemeClr val="dk1"/>
              </a:solidFill>
              <a:latin typeface="Times New Roman"/>
              <a:ea typeface="Times New Roman"/>
              <a:cs typeface="Times New Roman"/>
              <a:sym typeface="Times New Roman"/>
            </a:endParaRPr>
          </a:p>
        </p:txBody>
      </p:sp>
      <p:pic>
        <p:nvPicPr>
          <p:cNvPr id="221" name="Google Shape;221;p32"/>
          <p:cNvPicPr preferRelativeResize="0"/>
          <p:nvPr/>
        </p:nvPicPr>
        <p:blipFill rotWithShape="1">
          <a:blip r:embed="rId3">
            <a:alphaModFix/>
          </a:blip>
          <a:srcRect/>
          <a:stretch/>
        </p:blipFill>
        <p:spPr>
          <a:xfrm>
            <a:off x="41821" y="47020"/>
            <a:ext cx="615725" cy="569429"/>
          </a:xfrm>
          <a:prstGeom prst="rect">
            <a:avLst/>
          </a:prstGeom>
          <a:noFill/>
          <a:ln>
            <a:noFill/>
          </a:ln>
        </p:spPr>
      </p:pic>
      <p:sp>
        <p:nvSpPr>
          <p:cNvPr id="2" name="Rectangle 1"/>
          <p:cNvSpPr/>
          <p:nvPr/>
        </p:nvSpPr>
        <p:spPr>
          <a:xfrm>
            <a:off x="657546" y="742784"/>
            <a:ext cx="7847700" cy="372409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333333"/>
                </a:solidFill>
                <a:latin typeface="Times New Roman" panose="02020603050405020304" pitchFamily="18" charset="0"/>
                <a:cs typeface="Times New Roman" panose="02020603050405020304" pitchFamily="18" charset="0"/>
              </a:rPr>
              <a:t>It is a </a:t>
            </a:r>
            <a:r>
              <a:rPr lang="en-US" sz="2000" b="1" dirty="0">
                <a:solidFill>
                  <a:srgbClr val="FF0000"/>
                </a:solidFill>
                <a:latin typeface="Times New Roman" panose="02020603050405020304" pitchFamily="18" charset="0"/>
                <a:cs typeface="Times New Roman" panose="02020603050405020304" pitchFamily="18" charset="0"/>
              </a:rPr>
              <a:t>carrier sense multiple access</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a:solidFill>
                  <a:srgbClr val="333333"/>
                </a:solidFill>
                <a:latin typeface="Times New Roman" panose="02020603050405020304" pitchFamily="18" charset="0"/>
                <a:cs typeface="Times New Roman" panose="02020603050405020304" pitchFamily="18" charset="0"/>
              </a:rPr>
              <a:t>based on media access protocol to sense the traffic on a channel (idle or busy) before transmitting the data.</a:t>
            </a:r>
          </a:p>
          <a:p>
            <a:pPr marL="342900" indent="-342900">
              <a:buFont typeface="Arial" panose="020B0604020202020204" pitchFamily="34" charset="0"/>
              <a:buChar char="•"/>
            </a:pPr>
            <a:r>
              <a:rPr lang="en-US" sz="2000" dirty="0">
                <a:solidFill>
                  <a:srgbClr val="333333"/>
                </a:solidFill>
                <a:latin typeface="Times New Roman" panose="02020603050405020304" pitchFamily="18" charset="0"/>
                <a:cs typeface="Times New Roman" panose="02020603050405020304" pitchFamily="18" charset="0"/>
              </a:rPr>
              <a:t>It means that if the channel is idle, the station can send data to the channel. Otherwise, it must wait until the channel becomes idle. </a:t>
            </a:r>
          </a:p>
          <a:p>
            <a:pPr marL="342900" indent="-342900">
              <a:buFont typeface="Arial" panose="020B0604020202020204" pitchFamily="34" charset="0"/>
              <a:buChar char="•"/>
            </a:pPr>
            <a:r>
              <a:rPr lang="en-US" sz="2000" dirty="0">
                <a:solidFill>
                  <a:srgbClr val="333333"/>
                </a:solidFill>
                <a:latin typeface="Times New Roman" panose="02020603050405020304" pitchFamily="18" charset="0"/>
                <a:cs typeface="Times New Roman" panose="02020603050405020304" pitchFamily="18" charset="0"/>
              </a:rPr>
              <a:t>Hence, it </a:t>
            </a:r>
            <a:r>
              <a:rPr lang="en-US" sz="2000" b="1" dirty="0">
                <a:solidFill>
                  <a:srgbClr val="FF0000"/>
                </a:solidFill>
                <a:latin typeface="Times New Roman" panose="02020603050405020304" pitchFamily="18" charset="0"/>
                <a:cs typeface="Times New Roman" panose="02020603050405020304" pitchFamily="18" charset="0"/>
              </a:rPr>
              <a:t>reduces the chances of a collision </a:t>
            </a:r>
            <a:r>
              <a:rPr lang="en-US" sz="2000" dirty="0">
                <a:solidFill>
                  <a:srgbClr val="333333"/>
                </a:solidFill>
                <a:latin typeface="Times New Roman" panose="02020603050405020304" pitchFamily="18" charset="0"/>
                <a:cs typeface="Times New Roman" panose="02020603050405020304" pitchFamily="18" charset="0"/>
              </a:rPr>
              <a:t>on a transmission medium.</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CSMA method was developed to decrease the chances of collisions when 2 or more stations start sending their signals over the data link layer</a:t>
            </a:r>
          </a:p>
          <a:p>
            <a:pPr algn="ctr"/>
            <a:r>
              <a:rPr lang="en-US" sz="1600" b="1" dirty="0">
                <a:solidFill>
                  <a:srgbClr val="FF0000"/>
                </a:solidFill>
                <a:latin typeface="Times New Roman" panose="02020603050405020304" pitchFamily="18" charset="0"/>
                <a:cs typeface="Times New Roman" panose="02020603050405020304" pitchFamily="18" charset="0"/>
              </a:rPr>
              <a:t>Approach of protocol</a:t>
            </a:r>
            <a:r>
              <a:rPr lang="en-US" b="1" dirty="0">
                <a:latin typeface="Times New Roman" panose="02020603050405020304" pitchFamily="18" charset="0"/>
                <a:cs typeface="Times New Roman" panose="02020603050405020304" pitchFamily="18" charset="0"/>
              </a:rPr>
              <a:t>:  </a:t>
            </a:r>
            <a:r>
              <a:rPr lang="en-US" sz="2400" b="1" dirty="0">
                <a:highlight>
                  <a:srgbClr val="FFFF00"/>
                </a:highlight>
                <a:latin typeface="Times New Roman" panose="02020603050405020304" pitchFamily="18" charset="0"/>
                <a:cs typeface="Times New Roman" panose="02020603050405020304" pitchFamily="18" charset="0"/>
              </a:rPr>
              <a:t>Sense before transmit or Listen before talk</a:t>
            </a:r>
          </a:p>
          <a:p>
            <a:pPr marL="285750" indent="-285750" algn="ctr">
              <a:buFont typeface="Arial" panose="020B0604020202020204" pitchFamily="34" charset="0"/>
              <a:buChar char="•"/>
            </a:pPr>
            <a:r>
              <a:rPr lang="en-US" sz="1600" b="1" dirty="0">
                <a:highlight>
                  <a:srgbClr val="00FFFF"/>
                </a:highlight>
                <a:latin typeface="Times New Roman" panose="02020603050405020304" pitchFamily="18" charset="0"/>
                <a:cs typeface="Times New Roman" panose="02020603050405020304" pitchFamily="18" charset="0"/>
              </a:rPr>
              <a:t>Sense the channel before transmission of frames</a:t>
            </a:r>
          </a:p>
          <a:p>
            <a:pPr marL="285750" indent="-285750" algn="ctr">
              <a:buFont typeface="Arial" panose="020B0604020202020204" pitchFamily="34" charset="0"/>
              <a:buChar char="•"/>
            </a:pPr>
            <a:r>
              <a:rPr lang="en-US" sz="1600" b="1" dirty="0">
                <a:highlight>
                  <a:srgbClr val="00FFFF"/>
                </a:highlight>
                <a:latin typeface="Times New Roman" panose="02020603050405020304" pitchFamily="18" charset="0"/>
                <a:cs typeface="Times New Roman" panose="02020603050405020304" pitchFamily="18" charset="0"/>
              </a:rPr>
              <a:t>Listen the channel, if no activity means channel is idle then transmit the frames</a:t>
            </a:r>
          </a:p>
        </p:txBody>
      </p:sp>
    </p:spTree>
    <p:extLst>
      <p:ext uri="{BB962C8B-B14F-4D97-AF65-F5344CB8AC3E}">
        <p14:creationId xmlns:p14="http://schemas.microsoft.com/office/powerpoint/2010/main" val="303373121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747440" y="119305"/>
            <a:ext cx="7847700" cy="469800"/>
          </a:xfrm>
          <a:prstGeom prst="rect">
            <a:avLst/>
          </a:prstGeom>
          <a:noFill/>
          <a:ln>
            <a:noFill/>
          </a:ln>
        </p:spPr>
        <p:txBody>
          <a:bodyPr spcFirstLastPara="1" wrap="square" lIns="68575" tIns="34275" rIns="68575" bIns="34275" anchor="b" anchorCtr="0">
            <a:noAutofit/>
          </a:bodyPr>
          <a:lstStyle/>
          <a:p>
            <a:pPr lvl="0" algn="ctr">
              <a:buClr>
                <a:srgbClr val="002060"/>
              </a:buClr>
              <a:buSzPts val="3200"/>
            </a:pPr>
            <a:r>
              <a:rPr lang="en-US" sz="2800" dirty="0">
                <a:solidFill>
                  <a:srgbClr val="002060"/>
                </a:solidFill>
                <a:latin typeface="Times New Roman"/>
                <a:ea typeface="Times New Roman"/>
                <a:cs typeface="Times New Roman"/>
                <a:sym typeface="Times New Roman"/>
              </a:rPr>
              <a:t>Carrier Sense MA protocols – Vulnerable times</a:t>
            </a:r>
            <a:endParaRPr sz="3200" dirty="0">
              <a:latin typeface="Times New Roman"/>
              <a:ea typeface="Times New Roman"/>
              <a:cs typeface="Times New Roman"/>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108</a:t>
            </a:fld>
            <a:endParaRPr sz="900">
              <a:solidFill>
                <a:schemeClr val="dk1"/>
              </a:solidFill>
              <a:latin typeface="Times New Roman"/>
              <a:ea typeface="Times New Roman"/>
              <a:cs typeface="Times New Roman"/>
              <a:sym typeface="Times New Roman"/>
            </a:endParaRPr>
          </a:p>
        </p:txBody>
      </p:sp>
      <p:pic>
        <p:nvPicPr>
          <p:cNvPr id="221" name="Google Shape;221;p32"/>
          <p:cNvPicPr preferRelativeResize="0"/>
          <p:nvPr/>
        </p:nvPicPr>
        <p:blipFill rotWithShape="1">
          <a:blip r:embed="rId3">
            <a:alphaModFix/>
          </a:blip>
          <a:srcRect/>
          <a:stretch/>
        </p:blipFill>
        <p:spPr>
          <a:xfrm>
            <a:off x="41821" y="47020"/>
            <a:ext cx="625999" cy="614370"/>
          </a:xfrm>
          <a:prstGeom prst="rect">
            <a:avLst/>
          </a:prstGeom>
          <a:noFill/>
          <a:ln>
            <a:noFill/>
          </a:ln>
        </p:spPr>
      </p:pic>
      <p:pic>
        <p:nvPicPr>
          <p:cNvPr id="6146" name="Picture 2" descr="CSMA Random Access Protoco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700" y="736283"/>
            <a:ext cx="7521180" cy="4030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3462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647272" y="91697"/>
            <a:ext cx="7847700" cy="469800"/>
          </a:xfrm>
          <a:prstGeom prst="rect">
            <a:avLst/>
          </a:prstGeom>
          <a:noFill/>
          <a:ln>
            <a:noFill/>
          </a:ln>
        </p:spPr>
        <p:txBody>
          <a:bodyPr spcFirstLastPara="1" wrap="square" lIns="68575" tIns="34275" rIns="68575" bIns="34275" anchor="b" anchorCtr="0">
            <a:noAutofit/>
          </a:bodyPr>
          <a:lstStyle/>
          <a:p>
            <a:pPr lvl="0" algn="ctr">
              <a:buClr>
                <a:srgbClr val="002060"/>
              </a:buClr>
              <a:buSzPts val="3200"/>
            </a:pPr>
            <a:r>
              <a:rPr lang="en-US" sz="2800" dirty="0">
                <a:solidFill>
                  <a:srgbClr val="002060"/>
                </a:solidFill>
                <a:latin typeface="Times New Roman"/>
                <a:ea typeface="Times New Roman"/>
                <a:cs typeface="Times New Roman"/>
                <a:sym typeface="Times New Roman"/>
              </a:rPr>
              <a:t>Carrier Sense MA protocols</a:t>
            </a:r>
            <a:endParaRPr sz="3200" dirty="0">
              <a:latin typeface="Times New Roman"/>
              <a:ea typeface="Times New Roman"/>
              <a:cs typeface="Times New Roman"/>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109</a:t>
            </a:fld>
            <a:endParaRPr sz="900">
              <a:solidFill>
                <a:schemeClr val="dk1"/>
              </a:solidFill>
              <a:latin typeface="Times New Roman"/>
              <a:ea typeface="Times New Roman"/>
              <a:cs typeface="Times New Roman"/>
              <a:sym typeface="Times New Roman"/>
            </a:endParaRPr>
          </a:p>
        </p:txBody>
      </p:sp>
      <p:pic>
        <p:nvPicPr>
          <p:cNvPr id="221" name="Google Shape;221;p32"/>
          <p:cNvPicPr preferRelativeResize="0"/>
          <p:nvPr/>
        </p:nvPicPr>
        <p:blipFill rotWithShape="1">
          <a:blip r:embed="rId3">
            <a:alphaModFix/>
          </a:blip>
          <a:srcRect/>
          <a:stretch/>
        </p:blipFill>
        <p:spPr>
          <a:xfrm>
            <a:off x="41821" y="47020"/>
            <a:ext cx="605451" cy="559155"/>
          </a:xfrm>
          <a:prstGeom prst="rect">
            <a:avLst/>
          </a:prstGeom>
          <a:noFill/>
          <a:ln>
            <a:noFill/>
          </a:ln>
        </p:spPr>
      </p:pic>
      <p:sp>
        <p:nvSpPr>
          <p:cNvPr id="2" name="Rectangle 1"/>
          <p:cNvSpPr/>
          <p:nvPr/>
        </p:nvSpPr>
        <p:spPr>
          <a:xfrm>
            <a:off x="789360" y="749457"/>
            <a:ext cx="7563524" cy="646331"/>
          </a:xfrm>
          <a:prstGeom prst="rect">
            <a:avLst/>
          </a:prstGeom>
          <a:solidFill>
            <a:srgbClr val="FFE697"/>
          </a:solidFill>
        </p:spPr>
        <p:txBody>
          <a:bodyPr wrap="square">
            <a:spAutoFit/>
          </a:bodyPr>
          <a:lstStyle/>
          <a:p>
            <a:r>
              <a:rPr lang="en-US" sz="1800" dirty="0">
                <a:solidFill>
                  <a:srgbClr val="212529"/>
                </a:solidFill>
                <a:latin typeface="system-ui"/>
              </a:rPr>
              <a:t>But, what to do if the channels are busy? Now, here the </a:t>
            </a:r>
            <a:r>
              <a:rPr lang="en-US" sz="1800" b="1" dirty="0">
                <a:solidFill>
                  <a:srgbClr val="FF0000"/>
                </a:solidFill>
                <a:latin typeface="system-ui"/>
              </a:rPr>
              <a:t>persistence methods </a:t>
            </a:r>
            <a:r>
              <a:rPr lang="en-US" sz="1800" dirty="0">
                <a:solidFill>
                  <a:srgbClr val="212529"/>
                </a:solidFill>
                <a:latin typeface="system-ui"/>
              </a:rPr>
              <a:t>can be applied to help the station act when the channel is busy or idle.</a:t>
            </a:r>
            <a:endParaRPr lang="en-US" sz="1800" dirty="0"/>
          </a:p>
        </p:txBody>
      </p:sp>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362977" y="1868181"/>
            <a:ext cx="8416290" cy="2906516"/>
          </a:xfrm>
          <a:prstGeom prst="rect">
            <a:avLst/>
          </a:prstGeom>
          <a:noFill/>
          <a:ln/>
        </p:spPr>
      </p:pic>
    </p:spTree>
    <p:extLst>
      <p:ext uri="{BB962C8B-B14F-4D97-AF65-F5344CB8AC3E}">
        <p14:creationId xmlns:p14="http://schemas.microsoft.com/office/powerpoint/2010/main" val="2827628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667650" y="143784"/>
            <a:ext cx="7847700" cy="469800"/>
          </a:xfrm>
          <a:prstGeom prst="rect">
            <a:avLst/>
          </a:prstGeom>
          <a:noFill/>
          <a:ln>
            <a:noFill/>
          </a:ln>
        </p:spPr>
        <p:txBody>
          <a:bodyPr spcFirstLastPara="1" wrap="square" lIns="68575" tIns="34275" rIns="68575" bIns="34275" anchor="b" anchorCtr="0">
            <a:noAutofit/>
          </a:bodyPr>
          <a:lstStyle/>
          <a:p>
            <a:pPr algn="ctr">
              <a:lnSpc>
                <a:spcPct val="85000"/>
              </a:lnSpc>
              <a:spcBef>
                <a:spcPts val="0"/>
              </a:spcBef>
              <a:buClr>
                <a:srgbClr val="002060"/>
              </a:buClr>
              <a:buSzPts val="3200"/>
            </a:pPr>
            <a:r>
              <a:rPr lang="en" sz="2800" dirty="0">
                <a:solidFill>
                  <a:srgbClr val="0070C0"/>
                </a:solidFill>
                <a:latin typeface="Times New Roman"/>
                <a:ea typeface="Times New Roman"/>
                <a:cs typeface="Times New Roman"/>
                <a:sym typeface="Times New Roman"/>
              </a:rPr>
              <a:t>Error Detection and Correction Codes</a:t>
            </a:r>
            <a:endParaRPr sz="2800" dirty="0">
              <a:solidFill>
                <a:srgbClr val="0070C0"/>
              </a:solidFill>
              <a:latin typeface="Times New Roman"/>
              <a:ea typeface="Times New Roman"/>
              <a:cs typeface="Times New Roman"/>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11</a:t>
            </a:fld>
            <a:endParaRPr sz="900">
              <a:solidFill>
                <a:schemeClr val="dk1"/>
              </a:solidFill>
              <a:latin typeface="Times New Roman"/>
              <a:ea typeface="Times New Roman"/>
              <a:cs typeface="Times New Roman"/>
              <a:sym typeface="Times New Roman"/>
            </a:endParaRPr>
          </a:p>
        </p:txBody>
      </p:sp>
      <p:pic>
        <p:nvPicPr>
          <p:cNvPr id="8" name="Google Shape;221;p32"/>
          <p:cNvPicPr preferRelativeResize="0"/>
          <p:nvPr/>
        </p:nvPicPr>
        <p:blipFill rotWithShape="1">
          <a:blip r:embed="rId4">
            <a:alphaModFix/>
          </a:blip>
          <a:srcRect/>
          <a:stretch/>
        </p:blipFill>
        <p:spPr>
          <a:xfrm>
            <a:off x="27694" y="47149"/>
            <a:ext cx="543806" cy="537546"/>
          </a:xfrm>
          <a:prstGeom prst="rect">
            <a:avLst/>
          </a:prstGeom>
          <a:noFill/>
          <a:ln>
            <a:noFill/>
          </a:ln>
        </p:spPr>
      </p:pic>
      <p:sp>
        <p:nvSpPr>
          <p:cNvPr id="3" name="Rectangle 2"/>
          <p:cNvSpPr/>
          <p:nvPr/>
        </p:nvSpPr>
        <p:spPr>
          <a:xfrm>
            <a:off x="488023" y="779605"/>
            <a:ext cx="8347752" cy="3754874"/>
          </a:xfrm>
          <a:prstGeom prst="rect">
            <a:avLst/>
          </a:prstGeom>
        </p:spPr>
        <p:txBody>
          <a:bodyPr wrap="square">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During transmission of binary data from one system to the other, the noise may also be added. Due to this, there may be errors in the received data at other system.</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That means a bit 0 may change to 1 or a bit 1 may change to 0. We can’t avoid the interference of noise.</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original data can be recovered first by detecting whether any error is present and then correcting those errors</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For this purpose, following codes are used.</a:t>
            </a:r>
          </a:p>
          <a:p>
            <a:endParaRPr lang="en-US" sz="1600" dirty="0">
              <a:latin typeface="Times New Roman" panose="02020603050405020304" pitchFamily="18" charset="0"/>
              <a:cs typeface="Times New Roman" panose="02020603050405020304" pitchFamily="18" charset="0"/>
            </a:endParaRPr>
          </a:p>
          <a:p>
            <a:pPr marL="813150" indent="-342900">
              <a:buFont typeface="Wingdings" panose="05000000000000000000" pitchFamily="2" charset="2"/>
              <a:buChar char="v"/>
            </a:pPr>
            <a:r>
              <a:rPr lang="en-US" sz="1600" dirty="0">
                <a:latin typeface="Times New Roman" panose="02020603050405020304" pitchFamily="18" charset="0"/>
                <a:cs typeface="Times New Roman" panose="02020603050405020304" pitchFamily="18" charset="0"/>
              </a:rPr>
              <a:t>Error detection codes</a:t>
            </a:r>
          </a:p>
          <a:p>
            <a:pPr marL="470250"/>
            <a:endParaRPr lang="en-US" sz="1600" dirty="0">
              <a:latin typeface="Times New Roman" panose="02020603050405020304" pitchFamily="18" charset="0"/>
              <a:cs typeface="Times New Roman" panose="02020603050405020304" pitchFamily="18" charset="0"/>
            </a:endParaRPr>
          </a:p>
          <a:p>
            <a:pPr marL="813150" indent="-342900">
              <a:buFont typeface="Wingdings" panose="05000000000000000000" pitchFamily="2" charset="2"/>
              <a:buChar char="v"/>
            </a:pPr>
            <a:r>
              <a:rPr lang="en-US" sz="1600" dirty="0">
                <a:latin typeface="Times New Roman" panose="02020603050405020304" pitchFamily="18" charset="0"/>
                <a:cs typeface="Times New Roman" panose="02020603050405020304" pitchFamily="18" charset="0"/>
              </a:rPr>
              <a:t>Error correction codes</a:t>
            </a:r>
          </a:p>
          <a:p>
            <a:endParaRPr lang="en-IN" dirty="0"/>
          </a:p>
        </p:txBody>
      </p:sp>
      <p:sp>
        <p:nvSpPr>
          <p:cNvPr id="5" name="Rectangle 4"/>
          <p:cNvSpPr/>
          <p:nvPr/>
        </p:nvSpPr>
        <p:spPr>
          <a:xfrm>
            <a:off x="299597" y="4620280"/>
            <a:ext cx="6316960" cy="307777"/>
          </a:xfrm>
          <a:prstGeom prst="rect">
            <a:avLst/>
          </a:prstGeom>
        </p:spPr>
        <p:txBody>
          <a:bodyPr wrap="square">
            <a:spAutoFit/>
          </a:bodyPr>
          <a:lstStyle/>
          <a:p>
            <a:r>
              <a:rPr lang="en-IN" dirty="0"/>
              <a:t>https://www.tutorialspoint.com/what-are-error-detecting-codes</a:t>
            </a:r>
          </a:p>
        </p:txBody>
      </p:sp>
    </p:spTree>
    <p:extLst>
      <p:ext uri="{BB962C8B-B14F-4D97-AF65-F5344CB8AC3E}">
        <p14:creationId xmlns:p14="http://schemas.microsoft.com/office/powerpoint/2010/main" val="2210476649"/>
      </p:ext>
    </p:extLst>
  </p:cSld>
  <p:clrMapOvr>
    <a:overrideClrMapping bg1="lt1" tx1="dk1" bg2="lt2" tx2="dk2" accent1="accent1" accent2="accent2" accent3="accent3" accent4="accent4" accent5="accent5" accent6="accent6" hlink="hlink" folHlink="folHlink"/>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632460" y="132794"/>
            <a:ext cx="7847700" cy="469800"/>
          </a:xfrm>
          <a:prstGeom prst="rect">
            <a:avLst/>
          </a:prstGeom>
          <a:noFill/>
          <a:ln>
            <a:noFill/>
          </a:ln>
        </p:spPr>
        <p:txBody>
          <a:bodyPr spcFirstLastPara="1" wrap="square" lIns="68575" tIns="34275" rIns="68575" bIns="34275" anchor="b" anchorCtr="0">
            <a:noAutofit/>
          </a:bodyPr>
          <a:lstStyle/>
          <a:p>
            <a:pPr lvl="0" algn="ctr">
              <a:buClr>
                <a:srgbClr val="002060"/>
              </a:buClr>
              <a:buSzPts val="3200"/>
            </a:pPr>
            <a:r>
              <a:rPr lang="en-US" sz="2800" dirty="0">
                <a:solidFill>
                  <a:srgbClr val="002060"/>
                </a:solidFill>
                <a:latin typeface="Times New Roman"/>
                <a:ea typeface="Times New Roman"/>
                <a:cs typeface="Times New Roman"/>
                <a:sym typeface="Times New Roman"/>
              </a:rPr>
              <a:t>Carrier Sense MA protocols</a:t>
            </a:r>
            <a:endParaRPr sz="3200" dirty="0">
              <a:latin typeface="Times New Roman"/>
              <a:ea typeface="Times New Roman"/>
              <a:cs typeface="Times New Roman"/>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110</a:t>
            </a:fld>
            <a:endParaRPr sz="900">
              <a:solidFill>
                <a:schemeClr val="dk1"/>
              </a:solidFill>
              <a:latin typeface="Times New Roman"/>
              <a:ea typeface="Times New Roman"/>
              <a:cs typeface="Times New Roman"/>
              <a:sym typeface="Times New Roman"/>
            </a:endParaRPr>
          </a:p>
        </p:txBody>
      </p:sp>
      <p:pic>
        <p:nvPicPr>
          <p:cNvPr id="221" name="Google Shape;221;p32"/>
          <p:cNvPicPr preferRelativeResize="0"/>
          <p:nvPr/>
        </p:nvPicPr>
        <p:blipFill rotWithShape="1">
          <a:blip r:embed="rId3">
            <a:alphaModFix/>
          </a:blip>
          <a:srcRect/>
          <a:stretch/>
        </p:blipFill>
        <p:spPr>
          <a:xfrm>
            <a:off x="41821" y="47020"/>
            <a:ext cx="590639" cy="641349"/>
          </a:xfrm>
          <a:prstGeom prst="rect">
            <a:avLst/>
          </a:prstGeom>
          <a:noFill/>
          <a:ln>
            <a:noFill/>
          </a:ln>
        </p:spPr>
      </p:pic>
      <p:sp>
        <p:nvSpPr>
          <p:cNvPr id="3" name="Rectangle 2"/>
          <p:cNvSpPr/>
          <p:nvPr/>
        </p:nvSpPr>
        <p:spPr>
          <a:xfrm>
            <a:off x="410340" y="3323831"/>
            <a:ext cx="8069820" cy="1338828"/>
          </a:xfrm>
          <a:prstGeom prst="rect">
            <a:avLst/>
          </a:prstGeom>
          <a:solidFill>
            <a:srgbClr val="FFE697"/>
          </a:solidFill>
        </p:spPr>
        <p:txBody>
          <a:bodyPr wrap="square">
            <a:spAutoFit/>
          </a:bodyPr>
          <a:lstStyle/>
          <a:p>
            <a:pPr>
              <a:lnSpc>
                <a:spcPct val="150000"/>
              </a:lnSpc>
              <a:buFont typeface="Arial" panose="020B0604020202020204" pitchFamily="34" charset="0"/>
              <a:buChar char="•"/>
            </a:pPr>
            <a:r>
              <a:rPr lang="en-US" sz="1800" b="1" dirty="0">
                <a:solidFill>
                  <a:srgbClr val="212529"/>
                </a:solidFill>
                <a:latin typeface="system-ui"/>
              </a:rPr>
              <a:t>1-persistent mode</a:t>
            </a:r>
            <a:r>
              <a:rPr lang="en-US" sz="1800" dirty="0">
                <a:solidFill>
                  <a:srgbClr val="212529"/>
                </a:solidFill>
                <a:latin typeface="system-ui"/>
              </a:rPr>
              <a:t>: In this, first the node checks the channel, if the channel is idle then the node or station transmits data, otherwise it keeps on waiting and whenever the channel is idle, the stations transmit the data-frame.</a:t>
            </a:r>
          </a:p>
        </p:txBody>
      </p:sp>
      <p:sp>
        <p:nvSpPr>
          <p:cNvPr id="5" name="Rectangle 4"/>
          <p:cNvSpPr/>
          <p:nvPr/>
        </p:nvSpPr>
        <p:spPr>
          <a:xfrm>
            <a:off x="632460" y="791829"/>
            <a:ext cx="4411980" cy="2169825"/>
          </a:xfrm>
          <a:prstGeom prst="rect">
            <a:avLst/>
          </a:prstGeom>
          <a:solidFill>
            <a:schemeClr val="accent2">
              <a:lumMod val="40000"/>
              <a:lumOff val="60000"/>
            </a:schemeClr>
          </a:solidFill>
        </p:spPr>
        <p:txBody>
          <a:bodyPr wrap="square">
            <a:spAutoFit/>
          </a:bodyPr>
          <a:lstStyle/>
          <a:p>
            <a:pPr>
              <a:lnSpc>
                <a:spcPct val="150000"/>
              </a:lnSpc>
            </a:pPr>
            <a:r>
              <a:rPr lang="en-US" sz="1800" dirty="0">
                <a:solidFill>
                  <a:srgbClr val="212529"/>
                </a:solidFill>
                <a:latin typeface="system-ui"/>
              </a:rPr>
              <a:t>The CSMA has 4 access modes:</a:t>
            </a:r>
          </a:p>
          <a:p>
            <a:pPr marL="285750" indent="-285750">
              <a:lnSpc>
                <a:spcPct val="150000"/>
              </a:lnSpc>
              <a:buFont typeface="Arial" panose="020B0604020202020204" pitchFamily="34" charset="0"/>
              <a:buChar char="•"/>
            </a:pPr>
            <a:r>
              <a:rPr lang="en-US" sz="1800" b="1" dirty="0">
                <a:solidFill>
                  <a:srgbClr val="212529"/>
                </a:solidFill>
                <a:latin typeface="system-ui"/>
              </a:rPr>
              <a:t>1-persistent mode</a:t>
            </a:r>
          </a:p>
          <a:p>
            <a:pPr marL="285750" indent="-285750">
              <a:lnSpc>
                <a:spcPct val="150000"/>
              </a:lnSpc>
              <a:buFont typeface="Arial" panose="020B0604020202020204" pitchFamily="34" charset="0"/>
              <a:buChar char="•"/>
            </a:pPr>
            <a:r>
              <a:rPr lang="en-US" sz="1800" b="1" dirty="0">
                <a:solidFill>
                  <a:srgbClr val="212529"/>
                </a:solidFill>
                <a:latin typeface="system-ui"/>
              </a:rPr>
              <a:t>Non-persistent mode</a:t>
            </a:r>
          </a:p>
          <a:p>
            <a:pPr marL="285750" indent="-285750">
              <a:lnSpc>
                <a:spcPct val="150000"/>
              </a:lnSpc>
              <a:buFont typeface="Arial" panose="020B0604020202020204" pitchFamily="34" charset="0"/>
              <a:buChar char="•"/>
            </a:pPr>
            <a:r>
              <a:rPr lang="en-US" sz="1800" b="1" dirty="0">
                <a:solidFill>
                  <a:srgbClr val="212529"/>
                </a:solidFill>
                <a:latin typeface="system-ui"/>
              </a:rPr>
              <a:t>P-persistent mode</a:t>
            </a:r>
          </a:p>
          <a:p>
            <a:pPr marL="285750" indent="-285750">
              <a:lnSpc>
                <a:spcPct val="150000"/>
              </a:lnSpc>
              <a:buFont typeface="Arial" panose="020B0604020202020204" pitchFamily="34" charset="0"/>
              <a:buChar char="•"/>
            </a:pPr>
            <a:r>
              <a:rPr lang="en-US" sz="1800" b="1" dirty="0">
                <a:solidFill>
                  <a:srgbClr val="212529"/>
                </a:solidFill>
                <a:latin typeface="system-ui"/>
              </a:rPr>
              <a:t>O-persistent</a:t>
            </a:r>
            <a:endParaRPr lang="en-US" sz="1800" dirty="0">
              <a:solidFill>
                <a:srgbClr val="212529"/>
              </a:solidFill>
              <a:latin typeface="system-ui"/>
            </a:endParaRPr>
          </a:p>
        </p:txBody>
      </p:sp>
    </p:spTree>
    <p:extLst>
      <p:ext uri="{BB962C8B-B14F-4D97-AF65-F5344CB8AC3E}">
        <p14:creationId xmlns:p14="http://schemas.microsoft.com/office/powerpoint/2010/main" val="28414996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667650" y="0"/>
            <a:ext cx="7847700" cy="469800"/>
          </a:xfrm>
          <a:prstGeom prst="rect">
            <a:avLst/>
          </a:prstGeom>
          <a:noFill/>
          <a:ln>
            <a:noFill/>
          </a:ln>
        </p:spPr>
        <p:txBody>
          <a:bodyPr spcFirstLastPara="1" wrap="square" lIns="68575" tIns="34275" rIns="68575" bIns="34275" anchor="b" anchorCtr="0">
            <a:noAutofit/>
          </a:bodyPr>
          <a:lstStyle/>
          <a:p>
            <a:pPr lvl="0" algn="ctr">
              <a:buClr>
                <a:srgbClr val="002060"/>
              </a:buClr>
              <a:buSzPts val="3200"/>
            </a:pPr>
            <a:r>
              <a:rPr lang="en-US" sz="2800" dirty="0">
                <a:solidFill>
                  <a:srgbClr val="002060"/>
                </a:solidFill>
                <a:latin typeface="Times New Roman"/>
                <a:ea typeface="Times New Roman"/>
                <a:cs typeface="Times New Roman"/>
                <a:sym typeface="Times New Roman"/>
              </a:rPr>
              <a:t>Carrier Sense MA protocols</a:t>
            </a:r>
            <a:endParaRPr sz="3200" dirty="0">
              <a:latin typeface="Times New Roman"/>
              <a:ea typeface="Times New Roman"/>
              <a:cs typeface="Times New Roman"/>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111</a:t>
            </a:fld>
            <a:endParaRPr sz="900">
              <a:solidFill>
                <a:schemeClr val="dk1"/>
              </a:solidFill>
              <a:latin typeface="Times New Roman"/>
              <a:ea typeface="Times New Roman"/>
              <a:cs typeface="Times New Roman"/>
              <a:sym typeface="Times New Roman"/>
            </a:endParaRPr>
          </a:p>
        </p:txBody>
      </p:sp>
      <p:pic>
        <p:nvPicPr>
          <p:cNvPr id="221" name="Google Shape;221;p32"/>
          <p:cNvPicPr preferRelativeResize="0"/>
          <p:nvPr/>
        </p:nvPicPr>
        <p:blipFill rotWithShape="1">
          <a:blip r:embed="rId3">
            <a:alphaModFix/>
          </a:blip>
          <a:srcRect/>
          <a:stretch/>
        </p:blipFill>
        <p:spPr>
          <a:xfrm>
            <a:off x="41821" y="47020"/>
            <a:ext cx="512983" cy="450038"/>
          </a:xfrm>
          <a:prstGeom prst="rect">
            <a:avLst/>
          </a:prstGeom>
          <a:noFill/>
          <a:ln>
            <a:noFill/>
          </a:ln>
        </p:spPr>
      </p:pic>
      <p:sp>
        <p:nvSpPr>
          <p:cNvPr id="3" name="Rectangle 2"/>
          <p:cNvSpPr/>
          <p:nvPr/>
        </p:nvSpPr>
        <p:spPr>
          <a:xfrm>
            <a:off x="445530" y="2353728"/>
            <a:ext cx="8069820" cy="1477328"/>
          </a:xfrm>
          <a:prstGeom prst="rect">
            <a:avLst/>
          </a:prstGeom>
          <a:solidFill>
            <a:srgbClr val="FFE697"/>
          </a:solidFill>
        </p:spPr>
        <p:txBody>
          <a:bodyPr wrap="square">
            <a:spAutoFit/>
          </a:bodyPr>
          <a:lstStyle/>
          <a:p>
            <a:pPr>
              <a:buFont typeface="Arial" panose="020B0604020202020204" pitchFamily="34" charset="0"/>
              <a:buChar char="•"/>
            </a:pPr>
            <a:r>
              <a:rPr lang="en-US" sz="1800" b="1" dirty="0">
                <a:solidFill>
                  <a:srgbClr val="212529"/>
                </a:solidFill>
                <a:latin typeface="system-ui"/>
              </a:rPr>
              <a:t>P-persistent mode</a:t>
            </a:r>
            <a:r>
              <a:rPr lang="en-US" sz="1800" dirty="0">
                <a:solidFill>
                  <a:srgbClr val="212529"/>
                </a:solidFill>
                <a:latin typeface="system-ui"/>
              </a:rPr>
              <a:t>: In this, the station checks the channel and if found idle then it transmits the data frame with the probability of P and if the data is not transmitted (1-P) then the station waits for a random amount of time and again transmits the data with the probability P and this cycle goes on continuously until the data-frame is successfully sent.</a:t>
            </a:r>
          </a:p>
        </p:txBody>
      </p:sp>
      <p:sp>
        <p:nvSpPr>
          <p:cNvPr id="4" name="Rectangle 3"/>
          <p:cNvSpPr/>
          <p:nvPr/>
        </p:nvSpPr>
        <p:spPr>
          <a:xfrm>
            <a:off x="445530" y="3863448"/>
            <a:ext cx="8069820" cy="923330"/>
          </a:xfrm>
          <a:prstGeom prst="rect">
            <a:avLst/>
          </a:prstGeom>
          <a:solidFill>
            <a:schemeClr val="accent5">
              <a:lumMod val="60000"/>
              <a:lumOff val="40000"/>
            </a:schemeClr>
          </a:solidFill>
        </p:spPr>
        <p:txBody>
          <a:bodyPr wrap="square">
            <a:spAutoFit/>
          </a:bodyPr>
          <a:lstStyle/>
          <a:p>
            <a:pPr>
              <a:buFont typeface="Arial" panose="020B0604020202020204" pitchFamily="34" charset="0"/>
              <a:buChar char="•"/>
            </a:pPr>
            <a:r>
              <a:rPr lang="en-US" sz="1800" b="1" dirty="0">
                <a:solidFill>
                  <a:srgbClr val="212529"/>
                </a:solidFill>
                <a:latin typeface="system-ui"/>
              </a:rPr>
              <a:t>O-persistent:</a:t>
            </a:r>
            <a:r>
              <a:rPr lang="en-US" sz="1800" dirty="0">
                <a:solidFill>
                  <a:srgbClr val="212529"/>
                </a:solidFill>
                <a:latin typeface="system-ui"/>
              </a:rPr>
              <a:t> In this, the transmission occurs based on the superiority of stations which is decided beforehand and transmission occurs in that order. If the channel is idle, then the station waits for its turn to send the data-frame.</a:t>
            </a:r>
          </a:p>
        </p:txBody>
      </p:sp>
      <p:sp>
        <p:nvSpPr>
          <p:cNvPr id="8" name="Rectangle 7"/>
          <p:cNvSpPr/>
          <p:nvPr/>
        </p:nvSpPr>
        <p:spPr>
          <a:xfrm>
            <a:off x="445530" y="568347"/>
            <a:ext cx="8069820" cy="1703030"/>
          </a:xfrm>
          <a:prstGeom prst="rect">
            <a:avLst/>
          </a:prstGeom>
          <a:solidFill>
            <a:schemeClr val="accent5">
              <a:lumMod val="60000"/>
              <a:lumOff val="40000"/>
            </a:schemeClr>
          </a:solidFill>
        </p:spPr>
        <p:txBody>
          <a:bodyPr wrap="square">
            <a:spAutoFit/>
          </a:bodyPr>
          <a:lstStyle/>
          <a:p>
            <a:pPr>
              <a:lnSpc>
                <a:spcPct val="150000"/>
              </a:lnSpc>
              <a:buFont typeface="Arial" panose="020B0604020202020204" pitchFamily="34" charset="0"/>
              <a:buChar char="•"/>
            </a:pPr>
            <a:r>
              <a:rPr lang="en-US" sz="1800" b="1" dirty="0">
                <a:solidFill>
                  <a:srgbClr val="212529"/>
                </a:solidFill>
                <a:latin typeface="system-ui"/>
              </a:rPr>
              <a:t>Non-persistent mode</a:t>
            </a:r>
            <a:r>
              <a:rPr lang="en-US" sz="1800" dirty="0">
                <a:solidFill>
                  <a:srgbClr val="212529"/>
                </a:solidFill>
                <a:latin typeface="system-ui"/>
              </a:rPr>
              <a:t>: In this, the station checks the channel similarly as 1-persistent mode, but the only difference is that when the channel is busy it checks it again after a random amount of time, unlike the 1-persistent where the stations keep on checking continuously.</a:t>
            </a:r>
          </a:p>
        </p:txBody>
      </p:sp>
    </p:spTree>
    <p:extLst>
      <p:ext uri="{BB962C8B-B14F-4D97-AF65-F5344CB8AC3E}">
        <p14:creationId xmlns:p14="http://schemas.microsoft.com/office/powerpoint/2010/main" val="40792837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667650" y="131668"/>
            <a:ext cx="7847700" cy="469800"/>
          </a:xfrm>
          <a:prstGeom prst="rect">
            <a:avLst/>
          </a:prstGeom>
          <a:noFill/>
          <a:ln>
            <a:noFill/>
          </a:ln>
        </p:spPr>
        <p:txBody>
          <a:bodyPr spcFirstLastPara="1" wrap="square" lIns="68575" tIns="34275" rIns="68575" bIns="34275" anchor="b" anchorCtr="0">
            <a:noAutofit/>
          </a:bodyPr>
          <a:lstStyle/>
          <a:p>
            <a:pPr lvl="0" algn="ctr">
              <a:buClr>
                <a:srgbClr val="002060"/>
              </a:buClr>
              <a:buSzPts val="3200"/>
            </a:pPr>
            <a:r>
              <a:rPr lang="en-US" sz="2800" dirty="0">
                <a:solidFill>
                  <a:srgbClr val="002060"/>
                </a:solidFill>
                <a:latin typeface="Times New Roman"/>
                <a:ea typeface="Times New Roman"/>
                <a:cs typeface="Times New Roman"/>
                <a:sym typeface="Times New Roman"/>
              </a:rPr>
              <a:t>Carrier Sense Multiple Access (CSMA) </a:t>
            </a:r>
            <a:endParaRPr sz="3200" dirty="0">
              <a:latin typeface="Times New Roman"/>
              <a:ea typeface="Times New Roman"/>
              <a:cs typeface="Times New Roman"/>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112</a:t>
            </a:fld>
            <a:endParaRPr sz="900">
              <a:solidFill>
                <a:schemeClr val="dk1"/>
              </a:solidFill>
              <a:latin typeface="Times New Roman"/>
              <a:ea typeface="Times New Roman"/>
              <a:cs typeface="Times New Roman"/>
              <a:sym typeface="Times New Roman"/>
            </a:endParaRPr>
          </a:p>
        </p:txBody>
      </p:sp>
      <p:pic>
        <p:nvPicPr>
          <p:cNvPr id="221" name="Google Shape;221;p32"/>
          <p:cNvPicPr preferRelativeResize="0"/>
          <p:nvPr/>
        </p:nvPicPr>
        <p:blipFill rotWithShape="1">
          <a:blip r:embed="rId3">
            <a:alphaModFix/>
          </a:blip>
          <a:srcRect/>
          <a:stretch/>
        </p:blipFill>
        <p:spPr>
          <a:xfrm>
            <a:off x="41821" y="47020"/>
            <a:ext cx="529679" cy="639097"/>
          </a:xfrm>
          <a:prstGeom prst="rect">
            <a:avLst/>
          </a:prstGeom>
          <a:noFill/>
          <a:ln>
            <a:noFill/>
          </a:ln>
        </p:spPr>
      </p:pic>
      <p:pic>
        <p:nvPicPr>
          <p:cNvPr id="4" name="Picture 3"/>
          <p:cNvPicPr>
            <a:picLocks noChangeAspect="1"/>
          </p:cNvPicPr>
          <p:nvPr/>
        </p:nvPicPr>
        <p:blipFill>
          <a:blip r:embed="rId4"/>
          <a:stretch>
            <a:fillRect/>
          </a:stretch>
        </p:blipFill>
        <p:spPr>
          <a:xfrm>
            <a:off x="523096" y="1407560"/>
            <a:ext cx="5505997" cy="2989779"/>
          </a:xfrm>
          <a:prstGeom prst="rect">
            <a:avLst/>
          </a:prstGeom>
        </p:spPr>
      </p:pic>
      <p:sp>
        <p:nvSpPr>
          <p:cNvPr id="2" name="TextBox 1"/>
          <p:cNvSpPr txBox="1"/>
          <p:nvPr/>
        </p:nvSpPr>
        <p:spPr>
          <a:xfrm>
            <a:off x="523096" y="977742"/>
            <a:ext cx="3048000" cy="338554"/>
          </a:xfrm>
          <a:prstGeom prst="rect">
            <a:avLst/>
          </a:prstGeom>
          <a:solidFill>
            <a:schemeClr val="accent5">
              <a:lumMod val="60000"/>
              <a:lumOff val="40000"/>
            </a:schemeClr>
          </a:solidFill>
        </p:spPr>
        <p:txBody>
          <a:bodyPr wrap="square" rtlCol="0">
            <a:spAutoFit/>
          </a:bodyPr>
          <a:lstStyle/>
          <a:p>
            <a:r>
              <a:rPr lang="en-US" sz="1600" b="1" dirty="0">
                <a:solidFill>
                  <a:srgbClr val="212529"/>
                </a:solidFill>
                <a:latin typeface="system-ui"/>
              </a:rPr>
              <a:t>1-persistent mode</a:t>
            </a:r>
            <a:endParaRPr lang="en-US" sz="1600" dirty="0"/>
          </a:p>
        </p:txBody>
      </p:sp>
      <p:pic>
        <p:nvPicPr>
          <p:cNvPr id="7" name="Picture 6">
            <a:extLst>
              <a:ext uri="{FF2B5EF4-FFF2-40B4-BE49-F238E27FC236}">
                <a16:creationId xmlns:a16="http://schemas.microsoft.com/office/drawing/2014/main" id="{235F20B8-B741-855D-22A4-D4FAAC2FFFF2}"/>
              </a:ext>
            </a:extLst>
          </p:cNvPr>
          <p:cNvPicPr>
            <a:picLocks noChangeAspect="1"/>
          </p:cNvPicPr>
          <p:nvPr/>
        </p:nvPicPr>
        <p:blipFill>
          <a:blip r:embed="rId5"/>
          <a:stretch>
            <a:fillRect/>
          </a:stretch>
        </p:blipFill>
        <p:spPr>
          <a:xfrm>
            <a:off x="6170342" y="1478142"/>
            <a:ext cx="2772936" cy="2989779"/>
          </a:xfrm>
          <a:prstGeom prst="rect">
            <a:avLst/>
          </a:prstGeom>
        </p:spPr>
      </p:pic>
    </p:spTree>
    <p:extLst>
      <p:ext uri="{BB962C8B-B14F-4D97-AF65-F5344CB8AC3E}">
        <p14:creationId xmlns:p14="http://schemas.microsoft.com/office/powerpoint/2010/main" val="288694083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667650" y="107109"/>
            <a:ext cx="7847700" cy="469800"/>
          </a:xfrm>
          <a:prstGeom prst="rect">
            <a:avLst/>
          </a:prstGeom>
          <a:noFill/>
          <a:ln>
            <a:noFill/>
          </a:ln>
        </p:spPr>
        <p:txBody>
          <a:bodyPr spcFirstLastPara="1" wrap="square" lIns="68575" tIns="34275" rIns="68575" bIns="34275" anchor="b" anchorCtr="0">
            <a:noAutofit/>
          </a:bodyPr>
          <a:lstStyle/>
          <a:p>
            <a:pPr lvl="0" algn="ctr">
              <a:buClr>
                <a:srgbClr val="002060"/>
              </a:buClr>
              <a:buSzPts val="3200"/>
            </a:pPr>
            <a:r>
              <a:rPr lang="en-US" sz="2800" dirty="0">
                <a:solidFill>
                  <a:srgbClr val="002060"/>
                </a:solidFill>
                <a:latin typeface="Times New Roman"/>
                <a:ea typeface="Times New Roman"/>
                <a:cs typeface="Times New Roman"/>
                <a:sym typeface="Times New Roman"/>
              </a:rPr>
              <a:t>Carrier Sense Multiple Access (CSMA) </a:t>
            </a:r>
            <a:endParaRPr sz="2800" dirty="0">
              <a:latin typeface="Times New Roman"/>
              <a:ea typeface="Times New Roman"/>
              <a:cs typeface="Times New Roman"/>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113</a:t>
            </a:fld>
            <a:endParaRPr sz="900">
              <a:solidFill>
                <a:schemeClr val="dk1"/>
              </a:solidFill>
              <a:latin typeface="Times New Roman"/>
              <a:ea typeface="Times New Roman"/>
              <a:cs typeface="Times New Roman"/>
              <a:sym typeface="Times New Roman"/>
            </a:endParaRPr>
          </a:p>
        </p:txBody>
      </p:sp>
      <p:pic>
        <p:nvPicPr>
          <p:cNvPr id="221" name="Google Shape;221;p32"/>
          <p:cNvPicPr preferRelativeResize="0"/>
          <p:nvPr/>
        </p:nvPicPr>
        <p:blipFill rotWithShape="1">
          <a:blip r:embed="rId3">
            <a:alphaModFix/>
          </a:blip>
          <a:srcRect/>
          <a:stretch/>
        </p:blipFill>
        <p:spPr>
          <a:xfrm>
            <a:off x="41821" y="47020"/>
            <a:ext cx="615725" cy="589978"/>
          </a:xfrm>
          <a:prstGeom prst="rect">
            <a:avLst/>
          </a:prstGeom>
          <a:noFill/>
          <a:ln>
            <a:noFill/>
          </a:ln>
        </p:spPr>
      </p:pic>
      <p:pic>
        <p:nvPicPr>
          <p:cNvPr id="2" name="Picture 1"/>
          <p:cNvPicPr>
            <a:picLocks noChangeAspect="1"/>
          </p:cNvPicPr>
          <p:nvPr/>
        </p:nvPicPr>
        <p:blipFill>
          <a:blip r:embed="rId4"/>
          <a:stretch>
            <a:fillRect/>
          </a:stretch>
        </p:blipFill>
        <p:spPr>
          <a:xfrm>
            <a:off x="517920" y="1489753"/>
            <a:ext cx="6172812" cy="2794571"/>
          </a:xfrm>
          <a:prstGeom prst="rect">
            <a:avLst/>
          </a:prstGeom>
        </p:spPr>
      </p:pic>
      <p:sp>
        <p:nvSpPr>
          <p:cNvPr id="3" name="Rectangle 2"/>
          <p:cNvSpPr/>
          <p:nvPr/>
        </p:nvSpPr>
        <p:spPr>
          <a:xfrm>
            <a:off x="517920" y="926541"/>
            <a:ext cx="2492990" cy="369332"/>
          </a:xfrm>
          <a:prstGeom prst="rect">
            <a:avLst/>
          </a:prstGeom>
          <a:solidFill>
            <a:schemeClr val="accent5">
              <a:lumMod val="60000"/>
              <a:lumOff val="40000"/>
            </a:schemeClr>
          </a:solidFill>
        </p:spPr>
        <p:txBody>
          <a:bodyPr wrap="none">
            <a:spAutoFit/>
          </a:bodyPr>
          <a:lstStyle/>
          <a:p>
            <a:r>
              <a:rPr lang="en-US" sz="1800" b="1" dirty="0">
                <a:solidFill>
                  <a:srgbClr val="212529"/>
                </a:solidFill>
                <a:latin typeface="system-ui"/>
              </a:rPr>
              <a:t>Non-persistent mode</a:t>
            </a:r>
            <a:endParaRPr lang="en-US" sz="1800" dirty="0"/>
          </a:p>
        </p:txBody>
      </p:sp>
      <p:pic>
        <p:nvPicPr>
          <p:cNvPr id="5" name="Picture 4">
            <a:extLst>
              <a:ext uri="{FF2B5EF4-FFF2-40B4-BE49-F238E27FC236}">
                <a16:creationId xmlns:a16="http://schemas.microsoft.com/office/drawing/2014/main" id="{3E01A145-2565-15A3-E2B7-786C2FCC8913}"/>
              </a:ext>
            </a:extLst>
          </p:cNvPr>
          <p:cNvPicPr>
            <a:picLocks noChangeAspect="1"/>
          </p:cNvPicPr>
          <p:nvPr/>
        </p:nvPicPr>
        <p:blipFill>
          <a:blip r:embed="rId5"/>
          <a:stretch>
            <a:fillRect/>
          </a:stretch>
        </p:blipFill>
        <p:spPr>
          <a:xfrm>
            <a:off x="6826406" y="1489753"/>
            <a:ext cx="2057400" cy="2794570"/>
          </a:xfrm>
          <a:prstGeom prst="rect">
            <a:avLst/>
          </a:prstGeom>
        </p:spPr>
      </p:pic>
    </p:spTree>
    <p:extLst>
      <p:ext uri="{BB962C8B-B14F-4D97-AF65-F5344CB8AC3E}">
        <p14:creationId xmlns:p14="http://schemas.microsoft.com/office/powerpoint/2010/main" val="23253195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752310" y="112246"/>
            <a:ext cx="7847700" cy="469800"/>
          </a:xfrm>
          <a:prstGeom prst="rect">
            <a:avLst/>
          </a:prstGeom>
          <a:noFill/>
          <a:ln>
            <a:noFill/>
          </a:ln>
        </p:spPr>
        <p:txBody>
          <a:bodyPr spcFirstLastPara="1" wrap="square" lIns="68575" tIns="34275" rIns="68575" bIns="34275" anchor="b" anchorCtr="0">
            <a:noAutofit/>
          </a:bodyPr>
          <a:lstStyle/>
          <a:p>
            <a:pPr lvl="0" algn="ctr">
              <a:buClr>
                <a:srgbClr val="002060"/>
              </a:buClr>
              <a:buSzPts val="3200"/>
            </a:pPr>
            <a:r>
              <a:rPr lang="en-US" sz="2800" dirty="0">
                <a:solidFill>
                  <a:srgbClr val="002060"/>
                </a:solidFill>
                <a:latin typeface="Times New Roman"/>
                <a:ea typeface="Times New Roman"/>
                <a:cs typeface="Times New Roman"/>
                <a:sym typeface="Times New Roman"/>
              </a:rPr>
              <a:t>Carrier Sense Multiple Access (CSMA) </a:t>
            </a:r>
            <a:endParaRPr sz="3200" dirty="0">
              <a:latin typeface="Times New Roman"/>
              <a:ea typeface="Times New Roman"/>
              <a:cs typeface="Times New Roman"/>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114</a:t>
            </a:fld>
            <a:endParaRPr sz="900">
              <a:solidFill>
                <a:schemeClr val="dk1"/>
              </a:solidFill>
              <a:latin typeface="Times New Roman"/>
              <a:ea typeface="Times New Roman"/>
              <a:cs typeface="Times New Roman"/>
              <a:sym typeface="Times New Roman"/>
            </a:endParaRPr>
          </a:p>
        </p:txBody>
      </p:sp>
      <p:pic>
        <p:nvPicPr>
          <p:cNvPr id="221" name="Google Shape;221;p32"/>
          <p:cNvPicPr preferRelativeResize="0"/>
          <p:nvPr/>
        </p:nvPicPr>
        <p:blipFill rotWithShape="1">
          <a:blip r:embed="rId3">
            <a:alphaModFix/>
          </a:blip>
          <a:srcRect/>
          <a:stretch/>
        </p:blipFill>
        <p:spPr>
          <a:xfrm>
            <a:off x="41822" y="47020"/>
            <a:ext cx="646548" cy="600252"/>
          </a:xfrm>
          <a:prstGeom prst="rect">
            <a:avLst/>
          </a:prstGeom>
          <a:noFill/>
          <a:ln>
            <a:noFill/>
          </a:ln>
        </p:spPr>
      </p:pic>
      <p:pic>
        <p:nvPicPr>
          <p:cNvPr id="3" name="Picture 2"/>
          <p:cNvPicPr>
            <a:picLocks noChangeAspect="1"/>
          </p:cNvPicPr>
          <p:nvPr/>
        </p:nvPicPr>
        <p:blipFill>
          <a:blip r:embed="rId4"/>
          <a:stretch>
            <a:fillRect/>
          </a:stretch>
        </p:blipFill>
        <p:spPr>
          <a:xfrm>
            <a:off x="179881" y="1301304"/>
            <a:ext cx="6332431" cy="2877153"/>
          </a:xfrm>
          <a:prstGeom prst="rect">
            <a:avLst/>
          </a:prstGeom>
        </p:spPr>
      </p:pic>
      <p:sp>
        <p:nvSpPr>
          <p:cNvPr id="2" name="Rectangle 1"/>
          <p:cNvSpPr/>
          <p:nvPr/>
        </p:nvSpPr>
        <p:spPr>
          <a:xfrm>
            <a:off x="795862" y="739785"/>
            <a:ext cx="1975221" cy="338554"/>
          </a:xfrm>
          <a:prstGeom prst="rect">
            <a:avLst/>
          </a:prstGeom>
          <a:solidFill>
            <a:schemeClr val="accent5">
              <a:lumMod val="60000"/>
              <a:lumOff val="40000"/>
            </a:schemeClr>
          </a:solidFill>
        </p:spPr>
        <p:txBody>
          <a:bodyPr wrap="none">
            <a:spAutoFit/>
          </a:bodyPr>
          <a:lstStyle/>
          <a:p>
            <a:r>
              <a:rPr lang="en-US" sz="1600" b="1" dirty="0">
                <a:solidFill>
                  <a:srgbClr val="212529"/>
                </a:solidFill>
                <a:latin typeface="system-ui"/>
              </a:rPr>
              <a:t>P-persistent mode</a:t>
            </a:r>
            <a:endParaRPr lang="en-US" sz="1600" dirty="0"/>
          </a:p>
        </p:txBody>
      </p:sp>
      <p:pic>
        <p:nvPicPr>
          <p:cNvPr id="5" name="Picture 4">
            <a:extLst>
              <a:ext uri="{FF2B5EF4-FFF2-40B4-BE49-F238E27FC236}">
                <a16:creationId xmlns:a16="http://schemas.microsoft.com/office/drawing/2014/main" id="{CEB42046-DD3B-42D8-886E-8F30705D80C0}"/>
              </a:ext>
            </a:extLst>
          </p:cNvPr>
          <p:cNvPicPr>
            <a:picLocks noChangeAspect="1"/>
          </p:cNvPicPr>
          <p:nvPr/>
        </p:nvPicPr>
        <p:blipFill>
          <a:blip r:embed="rId5"/>
          <a:stretch>
            <a:fillRect/>
          </a:stretch>
        </p:blipFill>
        <p:spPr>
          <a:xfrm>
            <a:off x="6606463" y="1301303"/>
            <a:ext cx="2357656" cy="2877153"/>
          </a:xfrm>
          <a:prstGeom prst="rect">
            <a:avLst/>
          </a:prstGeom>
        </p:spPr>
      </p:pic>
    </p:spTree>
    <p:extLst>
      <p:ext uri="{BB962C8B-B14F-4D97-AF65-F5344CB8AC3E}">
        <p14:creationId xmlns:p14="http://schemas.microsoft.com/office/powerpoint/2010/main" val="417924019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752310" y="112246"/>
            <a:ext cx="7847700" cy="469800"/>
          </a:xfrm>
          <a:prstGeom prst="rect">
            <a:avLst/>
          </a:prstGeom>
          <a:noFill/>
          <a:ln>
            <a:noFill/>
          </a:ln>
        </p:spPr>
        <p:txBody>
          <a:bodyPr spcFirstLastPara="1" wrap="square" lIns="68575" tIns="34275" rIns="68575" bIns="34275" anchor="b" anchorCtr="0">
            <a:noAutofit/>
          </a:bodyPr>
          <a:lstStyle/>
          <a:p>
            <a:pPr lvl="0" algn="ctr">
              <a:buClr>
                <a:srgbClr val="002060"/>
              </a:buClr>
              <a:buSzPts val="3200"/>
            </a:pPr>
            <a:r>
              <a:rPr lang="en-US" sz="2800" dirty="0">
                <a:solidFill>
                  <a:srgbClr val="002060"/>
                </a:solidFill>
                <a:latin typeface="Times New Roman"/>
                <a:ea typeface="Times New Roman"/>
                <a:cs typeface="Times New Roman"/>
                <a:sym typeface="Times New Roman"/>
              </a:rPr>
              <a:t>Carrier Sense Multiple Access (CSMA) </a:t>
            </a:r>
            <a:endParaRPr sz="3200" dirty="0">
              <a:latin typeface="Times New Roman"/>
              <a:ea typeface="Times New Roman"/>
              <a:cs typeface="Times New Roman"/>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115</a:t>
            </a:fld>
            <a:endParaRPr sz="900">
              <a:solidFill>
                <a:schemeClr val="dk1"/>
              </a:solidFill>
              <a:latin typeface="Times New Roman"/>
              <a:ea typeface="Times New Roman"/>
              <a:cs typeface="Times New Roman"/>
              <a:sym typeface="Times New Roman"/>
            </a:endParaRPr>
          </a:p>
        </p:txBody>
      </p:sp>
      <p:pic>
        <p:nvPicPr>
          <p:cNvPr id="221" name="Google Shape;221;p32"/>
          <p:cNvPicPr preferRelativeResize="0"/>
          <p:nvPr/>
        </p:nvPicPr>
        <p:blipFill rotWithShape="1">
          <a:blip r:embed="rId3">
            <a:alphaModFix/>
          </a:blip>
          <a:srcRect/>
          <a:stretch/>
        </p:blipFill>
        <p:spPr>
          <a:xfrm>
            <a:off x="41822" y="47020"/>
            <a:ext cx="646548" cy="600252"/>
          </a:xfrm>
          <a:prstGeom prst="rect">
            <a:avLst/>
          </a:prstGeom>
          <a:noFill/>
          <a:ln>
            <a:noFill/>
          </a:ln>
        </p:spPr>
      </p:pic>
      <p:sp>
        <p:nvSpPr>
          <p:cNvPr id="2" name="Rectangle 1"/>
          <p:cNvSpPr/>
          <p:nvPr/>
        </p:nvSpPr>
        <p:spPr>
          <a:xfrm>
            <a:off x="795862" y="739785"/>
            <a:ext cx="1999265" cy="338554"/>
          </a:xfrm>
          <a:prstGeom prst="rect">
            <a:avLst/>
          </a:prstGeom>
          <a:solidFill>
            <a:schemeClr val="accent5">
              <a:lumMod val="60000"/>
              <a:lumOff val="40000"/>
            </a:schemeClr>
          </a:solidFill>
        </p:spPr>
        <p:txBody>
          <a:bodyPr wrap="none">
            <a:spAutoFit/>
          </a:bodyPr>
          <a:lstStyle/>
          <a:p>
            <a:r>
              <a:rPr lang="en-US" sz="1600" b="1" dirty="0">
                <a:solidFill>
                  <a:srgbClr val="212529"/>
                </a:solidFill>
                <a:latin typeface="system-ui"/>
              </a:rPr>
              <a:t>O-persistent mode</a:t>
            </a:r>
            <a:endParaRPr lang="en-US" sz="1600" dirty="0"/>
          </a:p>
        </p:txBody>
      </p:sp>
      <p:sp>
        <p:nvSpPr>
          <p:cNvPr id="4" name="Rectangle 3"/>
          <p:cNvSpPr/>
          <p:nvPr/>
        </p:nvSpPr>
        <p:spPr>
          <a:xfrm>
            <a:off x="688370" y="1319782"/>
            <a:ext cx="7911640" cy="3016210"/>
          </a:xfrm>
          <a:prstGeom prst="rect">
            <a:avLst/>
          </a:prstGeom>
        </p:spPr>
        <p:txBody>
          <a:bodyPr wrap="square">
            <a:spAutoFit/>
          </a:bodyPr>
          <a:lstStyle/>
          <a:p>
            <a:pPr marL="342900" indent="-342900">
              <a:spcBef>
                <a:spcPts val="600"/>
              </a:spcBef>
              <a:spcAft>
                <a:spcPts val="600"/>
              </a:spcAft>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In this method of </a:t>
            </a:r>
            <a:r>
              <a:rPr lang="en-US" sz="2000" b="1" dirty="0">
                <a:solidFill>
                  <a:srgbClr val="FF0000"/>
                </a:solidFill>
                <a:latin typeface="Times New Roman" panose="02020603050405020304" pitchFamily="18" charset="0"/>
                <a:cs typeface="Times New Roman" panose="02020603050405020304" pitchFamily="18" charset="0"/>
              </a:rPr>
              <a:t>CSMA supervisory node </a:t>
            </a:r>
            <a:r>
              <a:rPr lang="en-US" sz="2000" dirty="0">
                <a:solidFill>
                  <a:schemeClr val="tx1"/>
                </a:solidFill>
                <a:latin typeface="Times New Roman" panose="02020603050405020304" pitchFamily="18" charset="0"/>
                <a:cs typeface="Times New Roman" panose="02020603050405020304" pitchFamily="18" charset="0"/>
              </a:rPr>
              <a:t>assign a transmission order to each node in the network. </a:t>
            </a:r>
          </a:p>
          <a:p>
            <a:pPr marL="342900" indent="-342900">
              <a:spcBef>
                <a:spcPts val="600"/>
              </a:spcBef>
              <a:spcAft>
                <a:spcPts val="600"/>
              </a:spcAft>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When the channel was idle instead of immediately sending the data channel will wait for its transmission order assigned to them. </a:t>
            </a:r>
          </a:p>
          <a:p>
            <a:pPr marL="342900" indent="-342900">
              <a:spcBef>
                <a:spcPts val="600"/>
              </a:spcBef>
              <a:spcAft>
                <a:spcPts val="600"/>
              </a:spcAft>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This mode of CSMA defines the superiority of the station before data transmission in the medium. In this mode, if the channel is inactive then all stations will wait to transmit the data for its turn. </a:t>
            </a:r>
          </a:p>
          <a:p>
            <a:pPr marL="342900" indent="-342900">
              <a:spcBef>
                <a:spcPts val="600"/>
              </a:spcBef>
              <a:spcAft>
                <a:spcPts val="600"/>
              </a:spcAft>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Every station in the channel transmits the data in its turn.</a:t>
            </a:r>
            <a:endParaRPr lang="en-IN"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4315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747688" y="95279"/>
            <a:ext cx="7847700" cy="469800"/>
          </a:xfrm>
          <a:prstGeom prst="rect">
            <a:avLst/>
          </a:prstGeom>
          <a:noFill/>
          <a:ln>
            <a:noFill/>
          </a:ln>
        </p:spPr>
        <p:txBody>
          <a:bodyPr spcFirstLastPara="1" wrap="square" lIns="68575" tIns="34275" rIns="68575" bIns="34275" anchor="b" anchorCtr="0">
            <a:noAutofit/>
          </a:bodyPr>
          <a:lstStyle/>
          <a:p>
            <a:pPr lvl="0" algn="ctr">
              <a:buClr>
                <a:srgbClr val="002060"/>
              </a:buClr>
              <a:buSzPts val="3200"/>
            </a:pPr>
            <a:r>
              <a:rPr lang="en-US" sz="2800" dirty="0">
                <a:solidFill>
                  <a:srgbClr val="002060"/>
                </a:solidFill>
                <a:latin typeface="Times New Roman"/>
                <a:ea typeface="Times New Roman"/>
                <a:cs typeface="Times New Roman"/>
                <a:sym typeface="Times New Roman"/>
              </a:rPr>
              <a:t>CSMA with Collision Detection</a:t>
            </a:r>
            <a:endParaRPr sz="3200" dirty="0">
              <a:latin typeface="Times New Roman"/>
              <a:ea typeface="Times New Roman"/>
              <a:cs typeface="Times New Roman"/>
              <a:sym typeface="Times New Roman"/>
            </a:endParaRPr>
          </a:p>
        </p:txBody>
      </p:sp>
      <p:sp>
        <p:nvSpPr>
          <p:cNvPr id="2" name="Text Placeholder 1"/>
          <p:cNvSpPr>
            <a:spLocks noGrp="1"/>
          </p:cNvSpPr>
          <p:nvPr>
            <p:ph idx="1"/>
          </p:nvPr>
        </p:nvSpPr>
        <p:spPr>
          <a:xfrm>
            <a:off x="628650" y="834963"/>
            <a:ext cx="7886700" cy="3778134"/>
          </a:xfrm>
        </p:spPr>
        <p:txBody>
          <a:bodyPr>
            <a:noAutofit/>
          </a:bodyPr>
          <a:lstStyle/>
          <a:p>
            <a:pPr marL="425450" indent="-285750"/>
            <a:r>
              <a:rPr lang="en-US" sz="2000" dirty="0">
                <a:latin typeface="Times New Roman" panose="02020603050405020304" pitchFamily="18" charset="0"/>
                <a:cs typeface="Times New Roman" panose="02020603050405020304" pitchFamily="18" charset="0"/>
              </a:rPr>
              <a:t>It is a </a:t>
            </a:r>
            <a:r>
              <a:rPr lang="en-US" sz="2000" b="1" dirty="0">
                <a:solidFill>
                  <a:srgbClr val="FF0000"/>
                </a:solidFill>
                <a:latin typeface="Times New Roman" panose="02020603050405020304" pitchFamily="18" charset="0"/>
                <a:cs typeface="Times New Roman" panose="02020603050405020304" pitchFamily="18" charset="0"/>
              </a:rPr>
              <a:t>carrier sense multiple access/ collision detection</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network protocol to transmit data frames. </a:t>
            </a:r>
          </a:p>
          <a:p>
            <a:pPr marL="425450" indent="-285750"/>
            <a:r>
              <a:rPr lang="en-US" sz="2000" dirty="0">
                <a:latin typeface="Times New Roman" panose="02020603050405020304" pitchFamily="18" charset="0"/>
                <a:cs typeface="Times New Roman" panose="02020603050405020304" pitchFamily="18" charset="0"/>
              </a:rPr>
              <a:t>The CSMA/CD protocol works with a medium access control layer. </a:t>
            </a:r>
          </a:p>
          <a:p>
            <a:pPr marL="425450" indent="-285750"/>
            <a:r>
              <a:rPr lang="en-US" sz="2000" dirty="0">
                <a:latin typeface="Times New Roman" panose="02020603050405020304" pitchFamily="18" charset="0"/>
                <a:cs typeface="Times New Roman" panose="02020603050405020304" pitchFamily="18" charset="0"/>
              </a:rPr>
              <a:t>Therefore, it first senses the shared channel before broadcasting the frames, and if the channel is idle, it transmits a frame to check whether the transmission was successful. </a:t>
            </a:r>
          </a:p>
          <a:p>
            <a:pPr marL="425450" indent="-285750"/>
            <a:r>
              <a:rPr lang="en-US" sz="2000" dirty="0">
                <a:latin typeface="Times New Roman" panose="02020603050405020304" pitchFamily="18" charset="0"/>
                <a:cs typeface="Times New Roman" panose="02020603050405020304" pitchFamily="18" charset="0"/>
              </a:rPr>
              <a:t>If the frame is successfully received, the station sends another frame. </a:t>
            </a:r>
          </a:p>
          <a:p>
            <a:pPr marL="425450" indent="-285750"/>
            <a:r>
              <a:rPr lang="en-US" sz="2000" dirty="0">
                <a:latin typeface="Times New Roman" panose="02020603050405020304" pitchFamily="18" charset="0"/>
                <a:cs typeface="Times New Roman" panose="02020603050405020304" pitchFamily="18" charset="0"/>
              </a:rPr>
              <a:t>If any </a:t>
            </a:r>
            <a:r>
              <a:rPr lang="en-US" sz="2000" dirty="0">
                <a:solidFill>
                  <a:srgbClr val="FF0000"/>
                </a:solidFill>
                <a:latin typeface="Times New Roman" panose="02020603050405020304" pitchFamily="18" charset="0"/>
                <a:cs typeface="Times New Roman" panose="02020603050405020304" pitchFamily="18" charset="0"/>
              </a:rPr>
              <a:t>collision is detected </a:t>
            </a:r>
            <a:r>
              <a:rPr lang="en-US" sz="2000" dirty="0">
                <a:latin typeface="Times New Roman" panose="02020603050405020304" pitchFamily="18" charset="0"/>
                <a:cs typeface="Times New Roman" panose="02020603050405020304" pitchFamily="18" charset="0"/>
              </a:rPr>
              <a:t>in the CSMA/CD, the station sends a jam/ </a:t>
            </a:r>
            <a:r>
              <a:rPr lang="en-US" sz="2000" dirty="0">
                <a:solidFill>
                  <a:srgbClr val="FF0000"/>
                </a:solidFill>
                <a:latin typeface="Times New Roman" panose="02020603050405020304" pitchFamily="18" charset="0"/>
                <a:cs typeface="Times New Roman" panose="02020603050405020304" pitchFamily="18" charset="0"/>
              </a:rPr>
              <a:t>stop signal </a:t>
            </a:r>
            <a:r>
              <a:rPr lang="en-US" sz="2000" dirty="0">
                <a:latin typeface="Times New Roman" panose="02020603050405020304" pitchFamily="18" charset="0"/>
                <a:cs typeface="Times New Roman" panose="02020603050405020304" pitchFamily="18" charset="0"/>
              </a:rPr>
              <a:t>to the shared channel to terminate data transmission. </a:t>
            </a:r>
          </a:p>
          <a:p>
            <a:pPr marL="425450" indent="-285750"/>
            <a:r>
              <a:rPr lang="en-US" sz="2000" dirty="0">
                <a:latin typeface="Times New Roman" panose="02020603050405020304" pitchFamily="18" charset="0"/>
                <a:cs typeface="Times New Roman" panose="02020603050405020304" pitchFamily="18" charset="0"/>
              </a:rPr>
              <a:t>After that, it </a:t>
            </a:r>
            <a:r>
              <a:rPr lang="en-US" sz="2000" dirty="0">
                <a:solidFill>
                  <a:srgbClr val="FF0000"/>
                </a:solidFill>
                <a:latin typeface="Times New Roman" panose="02020603050405020304" pitchFamily="18" charset="0"/>
                <a:cs typeface="Times New Roman" panose="02020603050405020304" pitchFamily="18" charset="0"/>
              </a:rPr>
              <a:t>waits for a random time </a:t>
            </a:r>
            <a:r>
              <a:rPr lang="en-US" sz="2000" dirty="0">
                <a:latin typeface="Times New Roman" panose="02020603050405020304" pitchFamily="18" charset="0"/>
                <a:cs typeface="Times New Roman" panose="02020603050405020304" pitchFamily="18" charset="0"/>
              </a:rPr>
              <a:t>before sending a frame to a channel.</a:t>
            </a: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116</a:t>
            </a:fld>
            <a:endParaRPr sz="900">
              <a:solidFill>
                <a:schemeClr val="dk1"/>
              </a:solidFill>
              <a:latin typeface="Times New Roman"/>
              <a:ea typeface="Times New Roman"/>
              <a:cs typeface="Times New Roman"/>
              <a:sym typeface="Times New Roman"/>
            </a:endParaRPr>
          </a:p>
        </p:txBody>
      </p:sp>
      <p:pic>
        <p:nvPicPr>
          <p:cNvPr id="221" name="Google Shape;221;p32"/>
          <p:cNvPicPr preferRelativeResize="0"/>
          <p:nvPr/>
        </p:nvPicPr>
        <p:blipFill rotWithShape="1">
          <a:blip r:embed="rId3">
            <a:alphaModFix/>
          </a:blip>
          <a:srcRect/>
          <a:stretch/>
        </p:blipFill>
        <p:spPr>
          <a:xfrm>
            <a:off x="41821" y="47020"/>
            <a:ext cx="586829" cy="518059"/>
          </a:xfrm>
          <a:prstGeom prst="rect">
            <a:avLst/>
          </a:prstGeom>
          <a:noFill/>
          <a:ln>
            <a:noFill/>
          </a:ln>
        </p:spPr>
      </p:pic>
    </p:spTree>
    <p:extLst>
      <p:ext uri="{BB962C8B-B14F-4D97-AF65-F5344CB8AC3E}">
        <p14:creationId xmlns:p14="http://schemas.microsoft.com/office/powerpoint/2010/main" val="11118765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9F0C3-1296-326C-4008-B87140E82596}"/>
              </a:ext>
            </a:extLst>
          </p:cNvPr>
          <p:cNvSpPr>
            <a:spLocks noGrp="1"/>
          </p:cNvSpPr>
          <p:nvPr>
            <p:ph type="title"/>
          </p:nvPr>
        </p:nvSpPr>
        <p:spPr/>
        <p:txBody>
          <a:bodyPr/>
          <a:lstStyle/>
          <a:p>
            <a:endParaRPr lang="en-IN"/>
          </a:p>
        </p:txBody>
      </p:sp>
      <p:sp>
        <p:nvSpPr>
          <p:cNvPr id="4" name="Slide Number Placeholder 3">
            <a:extLst>
              <a:ext uri="{FF2B5EF4-FFF2-40B4-BE49-F238E27FC236}">
                <a16:creationId xmlns:a16="http://schemas.microsoft.com/office/drawing/2014/main" id="{A3E51632-82D9-24A1-7B56-6F2DB328F1F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117</a:t>
            </a:fld>
            <a:endParaRPr lang="en"/>
          </a:p>
        </p:txBody>
      </p:sp>
      <p:pic>
        <p:nvPicPr>
          <p:cNvPr id="1026" name="Picture 2" descr="CSMA/CD Carrier sense multiple access with collision detection (CSMA/CD) is  a media access control method used most notably in early Ethernet  technology. - ppt download">
            <a:extLst>
              <a:ext uri="{FF2B5EF4-FFF2-40B4-BE49-F238E27FC236}">
                <a16:creationId xmlns:a16="http://schemas.microsoft.com/office/drawing/2014/main" id="{04CC3A9B-5DD1-C1EE-4676-EB2CE41AFF2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1376" y="431180"/>
            <a:ext cx="7315200" cy="4237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88913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747688" y="95279"/>
            <a:ext cx="7847700" cy="469800"/>
          </a:xfrm>
          <a:prstGeom prst="rect">
            <a:avLst/>
          </a:prstGeom>
          <a:noFill/>
          <a:ln>
            <a:noFill/>
          </a:ln>
        </p:spPr>
        <p:txBody>
          <a:bodyPr spcFirstLastPara="1" wrap="square" lIns="68575" tIns="34275" rIns="68575" bIns="34275" anchor="b" anchorCtr="0">
            <a:noAutofit/>
          </a:bodyPr>
          <a:lstStyle/>
          <a:p>
            <a:pPr lvl="0" algn="ctr">
              <a:buClr>
                <a:srgbClr val="002060"/>
              </a:buClr>
              <a:buSzPts val="3200"/>
            </a:pPr>
            <a:r>
              <a:rPr lang="en-US" sz="2800" dirty="0">
                <a:solidFill>
                  <a:srgbClr val="002060"/>
                </a:solidFill>
                <a:latin typeface="Times New Roman"/>
                <a:ea typeface="Times New Roman"/>
                <a:cs typeface="Times New Roman"/>
                <a:sym typeface="Times New Roman"/>
              </a:rPr>
              <a:t>CSMA with Collision Detection</a:t>
            </a:r>
            <a:endParaRPr sz="3200" dirty="0">
              <a:latin typeface="Times New Roman"/>
              <a:ea typeface="Times New Roman"/>
              <a:cs typeface="Times New Roman"/>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118</a:t>
            </a:fld>
            <a:endParaRPr sz="900">
              <a:solidFill>
                <a:schemeClr val="dk1"/>
              </a:solidFill>
              <a:latin typeface="Times New Roman"/>
              <a:ea typeface="Times New Roman"/>
              <a:cs typeface="Times New Roman"/>
              <a:sym typeface="Times New Roman"/>
            </a:endParaRPr>
          </a:p>
        </p:txBody>
      </p:sp>
      <p:pic>
        <p:nvPicPr>
          <p:cNvPr id="221" name="Google Shape;221;p32"/>
          <p:cNvPicPr preferRelativeResize="0"/>
          <p:nvPr/>
        </p:nvPicPr>
        <p:blipFill rotWithShape="1">
          <a:blip r:embed="rId3">
            <a:alphaModFix/>
          </a:blip>
          <a:srcRect/>
          <a:stretch/>
        </p:blipFill>
        <p:spPr>
          <a:xfrm>
            <a:off x="41821" y="47020"/>
            <a:ext cx="586829" cy="518059"/>
          </a:xfrm>
          <a:prstGeom prst="rect">
            <a:avLst/>
          </a:prstGeom>
          <a:noFill/>
          <a:ln>
            <a:noFill/>
          </a:ln>
        </p:spPr>
      </p:pic>
      <p:pic>
        <p:nvPicPr>
          <p:cNvPr id="4" name="Content Placeholder 3"/>
          <p:cNvPicPr>
            <a:picLocks noGrp="1" noChangeAspect="1"/>
          </p:cNvPicPr>
          <p:nvPr>
            <p:ph idx="1"/>
          </p:nvPr>
        </p:nvPicPr>
        <p:blipFill rotWithShape="1">
          <a:blip r:embed="rId4"/>
          <a:srcRect l="16993" t="30890" r="16044" b="22985"/>
          <a:stretch/>
        </p:blipFill>
        <p:spPr>
          <a:xfrm>
            <a:off x="1327556" y="770561"/>
            <a:ext cx="6562745" cy="3739847"/>
          </a:xfrm>
          <a:prstGeom prst="rect">
            <a:avLst/>
          </a:prstGeom>
        </p:spPr>
      </p:pic>
    </p:spTree>
    <p:extLst>
      <p:ext uri="{BB962C8B-B14F-4D97-AF65-F5344CB8AC3E}">
        <p14:creationId xmlns:p14="http://schemas.microsoft.com/office/powerpoint/2010/main" val="202838876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18">
          <a:extLst>
            <a:ext uri="{FF2B5EF4-FFF2-40B4-BE49-F238E27FC236}">
              <a16:creationId xmlns:a16="http://schemas.microsoft.com/office/drawing/2014/main" id="{D1A73982-97B4-39FE-4A34-AA964C51C529}"/>
            </a:ext>
          </a:extLst>
        </p:cNvPr>
        <p:cNvGrpSpPr/>
        <p:nvPr/>
      </p:nvGrpSpPr>
      <p:grpSpPr>
        <a:xfrm>
          <a:off x="0" y="0"/>
          <a:ext cx="0" cy="0"/>
          <a:chOff x="0" y="0"/>
          <a:chExt cx="0" cy="0"/>
        </a:xfrm>
      </p:grpSpPr>
      <p:sp>
        <p:nvSpPr>
          <p:cNvPr id="219" name="Google Shape;219;p32">
            <a:extLst>
              <a:ext uri="{FF2B5EF4-FFF2-40B4-BE49-F238E27FC236}">
                <a16:creationId xmlns:a16="http://schemas.microsoft.com/office/drawing/2014/main" id="{2256AE08-F2CB-C781-1F23-9C4D7FB34CE3}"/>
              </a:ext>
            </a:extLst>
          </p:cNvPr>
          <p:cNvSpPr txBox="1">
            <a:spLocks noGrp="1"/>
          </p:cNvSpPr>
          <p:nvPr>
            <p:ph type="title"/>
          </p:nvPr>
        </p:nvSpPr>
        <p:spPr>
          <a:xfrm>
            <a:off x="747688" y="95279"/>
            <a:ext cx="7847700" cy="469800"/>
          </a:xfrm>
          <a:prstGeom prst="rect">
            <a:avLst/>
          </a:prstGeom>
          <a:noFill/>
          <a:ln>
            <a:noFill/>
          </a:ln>
        </p:spPr>
        <p:txBody>
          <a:bodyPr spcFirstLastPara="1" wrap="square" lIns="68575" tIns="34275" rIns="68575" bIns="34275" anchor="b" anchorCtr="0">
            <a:noAutofit/>
          </a:bodyPr>
          <a:lstStyle/>
          <a:p>
            <a:pPr lvl="0" algn="ctr">
              <a:buClr>
                <a:srgbClr val="002060"/>
              </a:buClr>
              <a:buSzPts val="3200"/>
            </a:pPr>
            <a:r>
              <a:rPr lang="en-US" sz="2800" dirty="0">
                <a:solidFill>
                  <a:srgbClr val="002060"/>
                </a:solidFill>
                <a:latin typeface="Times New Roman"/>
                <a:ea typeface="Times New Roman"/>
                <a:cs typeface="Times New Roman"/>
                <a:sym typeface="Times New Roman"/>
              </a:rPr>
              <a:t>CSMA with Collision Detection</a:t>
            </a:r>
            <a:endParaRPr sz="3200" dirty="0">
              <a:latin typeface="Times New Roman"/>
              <a:ea typeface="Times New Roman"/>
              <a:cs typeface="Times New Roman"/>
              <a:sym typeface="Times New Roman"/>
            </a:endParaRPr>
          </a:p>
        </p:txBody>
      </p:sp>
      <p:sp>
        <p:nvSpPr>
          <p:cNvPr id="220" name="Google Shape;220;p32">
            <a:extLst>
              <a:ext uri="{FF2B5EF4-FFF2-40B4-BE49-F238E27FC236}">
                <a16:creationId xmlns:a16="http://schemas.microsoft.com/office/drawing/2014/main" id="{1E057A0D-8E9F-BEE4-6215-3B0326B1CD5D}"/>
              </a:ext>
            </a:extLst>
          </p:cNvPr>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119</a:t>
            </a:fld>
            <a:endParaRPr sz="900">
              <a:solidFill>
                <a:schemeClr val="dk1"/>
              </a:solidFill>
              <a:latin typeface="Times New Roman"/>
              <a:ea typeface="Times New Roman"/>
              <a:cs typeface="Times New Roman"/>
              <a:sym typeface="Times New Roman"/>
            </a:endParaRPr>
          </a:p>
        </p:txBody>
      </p:sp>
      <p:pic>
        <p:nvPicPr>
          <p:cNvPr id="221" name="Google Shape;221;p32">
            <a:extLst>
              <a:ext uri="{FF2B5EF4-FFF2-40B4-BE49-F238E27FC236}">
                <a16:creationId xmlns:a16="http://schemas.microsoft.com/office/drawing/2014/main" id="{22A92B84-7198-B485-DDB7-3779DBBE80F0}"/>
              </a:ext>
            </a:extLst>
          </p:cNvPr>
          <p:cNvPicPr preferRelativeResize="0"/>
          <p:nvPr/>
        </p:nvPicPr>
        <p:blipFill rotWithShape="1">
          <a:blip r:embed="rId3">
            <a:alphaModFix/>
          </a:blip>
          <a:srcRect/>
          <a:stretch/>
        </p:blipFill>
        <p:spPr>
          <a:xfrm>
            <a:off x="41821" y="47020"/>
            <a:ext cx="586829" cy="518059"/>
          </a:xfrm>
          <a:prstGeom prst="rect">
            <a:avLst/>
          </a:prstGeom>
          <a:noFill/>
          <a:ln>
            <a:noFill/>
          </a:ln>
        </p:spPr>
      </p:pic>
      <p:pic>
        <p:nvPicPr>
          <p:cNvPr id="1026" name="Picture 2" descr="CSMA/CD Carrier sense multiple access with collision detection (CSMA/CD) is  a media access control method used most notably in early Ethernet  technology. - ppt download">
            <a:extLst>
              <a:ext uri="{FF2B5EF4-FFF2-40B4-BE49-F238E27FC236}">
                <a16:creationId xmlns:a16="http://schemas.microsoft.com/office/drawing/2014/main" id="{CE015628-CF4A-865B-C62C-EAEC1CC83D65}"/>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628650" y="47020"/>
            <a:ext cx="8085776" cy="5096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3131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571500" y="153180"/>
            <a:ext cx="7847700" cy="431515"/>
          </a:xfrm>
          <a:prstGeom prst="rect">
            <a:avLst/>
          </a:prstGeom>
          <a:noFill/>
          <a:ln>
            <a:noFill/>
          </a:ln>
        </p:spPr>
        <p:txBody>
          <a:bodyPr spcFirstLastPara="1" wrap="square" lIns="68575" tIns="34275" rIns="68575" bIns="34275" anchor="b" anchorCtr="0">
            <a:noAutofit/>
          </a:bodyPr>
          <a:lstStyle/>
          <a:p>
            <a:pPr algn="ctr">
              <a:lnSpc>
                <a:spcPct val="85000"/>
              </a:lnSpc>
              <a:spcBef>
                <a:spcPts val="0"/>
              </a:spcBef>
              <a:buClr>
                <a:srgbClr val="002060"/>
              </a:buClr>
              <a:buSzPts val="3200"/>
            </a:pPr>
            <a:br>
              <a:rPr lang="en-IN" sz="2800" dirty="0"/>
            </a:br>
            <a:r>
              <a:rPr lang="en-IN" sz="2800" dirty="0">
                <a:solidFill>
                  <a:srgbClr val="0070C0"/>
                </a:solidFill>
                <a:latin typeface="Times New Roman"/>
                <a:ea typeface="Times New Roman"/>
                <a:cs typeface="Times New Roman"/>
              </a:rPr>
              <a:t>Error Detection Techniques</a:t>
            </a:r>
            <a:endParaRPr sz="2800" dirty="0">
              <a:solidFill>
                <a:srgbClr val="0070C0"/>
              </a:solidFill>
              <a:latin typeface="Times New Roman"/>
              <a:ea typeface="Times New Roman"/>
              <a:cs typeface="Times New Roman"/>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12</a:t>
            </a:fld>
            <a:endParaRPr sz="900">
              <a:solidFill>
                <a:schemeClr val="dk1"/>
              </a:solidFill>
              <a:latin typeface="Times New Roman"/>
              <a:ea typeface="Times New Roman"/>
              <a:cs typeface="Times New Roman"/>
              <a:sym typeface="Times New Roman"/>
            </a:endParaRPr>
          </a:p>
        </p:txBody>
      </p:sp>
      <p:pic>
        <p:nvPicPr>
          <p:cNvPr id="8" name="Google Shape;221;p32"/>
          <p:cNvPicPr preferRelativeResize="0"/>
          <p:nvPr/>
        </p:nvPicPr>
        <p:blipFill rotWithShape="1">
          <a:blip r:embed="rId3">
            <a:alphaModFix/>
          </a:blip>
          <a:srcRect/>
          <a:stretch/>
        </p:blipFill>
        <p:spPr>
          <a:xfrm>
            <a:off x="27694" y="47149"/>
            <a:ext cx="543806" cy="537546"/>
          </a:xfrm>
          <a:prstGeom prst="rect">
            <a:avLst/>
          </a:prstGeom>
          <a:noFill/>
          <a:ln>
            <a:noFill/>
          </a:ln>
        </p:spPr>
      </p:pic>
      <p:pic>
        <p:nvPicPr>
          <p:cNvPr id="4" name="Picture 3"/>
          <p:cNvPicPr>
            <a:picLocks noChangeAspect="1"/>
          </p:cNvPicPr>
          <p:nvPr/>
        </p:nvPicPr>
        <p:blipFill>
          <a:blip r:embed="rId4"/>
          <a:stretch>
            <a:fillRect/>
          </a:stretch>
        </p:blipFill>
        <p:spPr>
          <a:xfrm>
            <a:off x="1068869" y="801491"/>
            <a:ext cx="7212101" cy="3717866"/>
          </a:xfrm>
          <a:prstGeom prst="rect">
            <a:avLst/>
          </a:prstGeom>
        </p:spPr>
      </p:pic>
    </p:spTree>
    <p:extLst>
      <p:ext uri="{BB962C8B-B14F-4D97-AF65-F5344CB8AC3E}">
        <p14:creationId xmlns:p14="http://schemas.microsoft.com/office/powerpoint/2010/main" val="372854799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385">
          <a:extLst>
            <a:ext uri="{FF2B5EF4-FFF2-40B4-BE49-F238E27FC236}">
              <a16:creationId xmlns:a16="http://schemas.microsoft.com/office/drawing/2014/main" id="{852DC0B2-D091-C5C9-B6B6-C76BB011C171}"/>
            </a:ext>
          </a:extLst>
        </p:cNvPr>
        <p:cNvGrpSpPr/>
        <p:nvPr/>
      </p:nvGrpSpPr>
      <p:grpSpPr>
        <a:xfrm>
          <a:off x="0" y="0"/>
          <a:ext cx="0" cy="0"/>
          <a:chOff x="0" y="0"/>
          <a:chExt cx="0" cy="0"/>
        </a:xfrm>
      </p:grpSpPr>
      <p:sp>
        <p:nvSpPr>
          <p:cNvPr id="1386" name="Google Shape;1386;p115">
            <a:extLst>
              <a:ext uri="{FF2B5EF4-FFF2-40B4-BE49-F238E27FC236}">
                <a16:creationId xmlns:a16="http://schemas.microsoft.com/office/drawing/2014/main" id="{007D2C3D-524F-D19A-ABF9-9D07C105CD93}"/>
              </a:ext>
            </a:extLst>
          </p:cNvPr>
          <p:cNvSpPr txBox="1">
            <a:spLocks noGrp="1"/>
          </p:cNvSpPr>
          <p:nvPr>
            <p:ph type="title"/>
          </p:nvPr>
        </p:nvSpPr>
        <p:spPr>
          <a:xfrm>
            <a:off x="1494778" y="311432"/>
            <a:ext cx="7847700" cy="469800"/>
          </a:xfrm>
          <a:prstGeom prst="rect">
            <a:avLst/>
          </a:prstGeom>
          <a:noFill/>
          <a:ln>
            <a:noFill/>
          </a:ln>
        </p:spPr>
        <p:txBody>
          <a:bodyPr spcFirstLastPara="1" wrap="square" lIns="68575" tIns="34275" rIns="68575" bIns="34275" anchor="b" anchorCtr="0">
            <a:noAutofit/>
          </a:bodyPr>
          <a:lstStyle/>
          <a:p>
            <a:pPr marL="0" lvl="0" indent="0" algn="l" rtl="0">
              <a:lnSpc>
                <a:spcPct val="85000"/>
              </a:lnSpc>
              <a:spcBef>
                <a:spcPts val="0"/>
              </a:spcBef>
              <a:spcAft>
                <a:spcPts val="0"/>
              </a:spcAft>
              <a:buClr>
                <a:srgbClr val="002060"/>
              </a:buClr>
              <a:buSzPts val="3200"/>
              <a:buNone/>
            </a:pPr>
            <a:r>
              <a:rPr lang="en-US" sz="3200" b="1" dirty="0">
                <a:solidFill>
                  <a:srgbClr val="002060"/>
                </a:solidFill>
                <a:latin typeface="Times New Roman"/>
                <a:ea typeface="Times New Roman"/>
                <a:cs typeface="Times New Roman"/>
                <a:sym typeface="Times New Roman"/>
              </a:rPr>
              <a:t>CSMA with Collision Detection</a:t>
            </a:r>
            <a:endParaRPr dirty="0">
              <a:latin typeface="Times New Roman"/>
              <a:ea typeface="Times New Roman"/>
              <a:cs typeface="Times New Roman"/>
              <a:sym typeface="Times New Roman"/>
            </a:endParaRPr>
          </a:p>
        </p:txBody>
      </p:sp>
      <p:sp>
        <p:nvSpPr>
          <p:cNvPr id="1387" name="Google Shape;1387;p115">
            <a:extLst>
              <a:ext uri="{FF2B5EF4-FFF2-40B4-BE49-F238E27FC236}">
                <a16:creationId xmlns:a16="http://schemas.microsoft.com/office/drawing/2014/main" id="{824E1628-157D-8DC2-AC5D-29E8F37FE7A5}"/>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120</a:t>
            </a:fld>
            <a:endParaRPr sz="900">
              <a:solidFill>
                <a:schemeClr val="dk1"/>
              </a:solidFill>
              <a:latin typeface="Times New Roman"/>
              <a:ea typeface="Times New Roman"/>
              <a:cs typeface="Times New Roman"/>
              <a:sym typeface="Times New Roman"/>
            </a:endParaRPr>
          </a:p>
        </p:txBody>
      </p:sp>
      <p:pic>
        <p:nvPicPr>
          <p:cNvPr id="1388" name="Google Shape;1388;p115">
            <a:extLst>
              <a:ext uri="{FF2B5EF4-FFF2-40B4-BE49-F238E27FC236}">
                <a16:creationId xmlns:a16="http://schemas.microsoft.com/office/drawing/2014/main" id="{E93B9197-DF95-2BFB-13B5-513D768A9D74}"/>
              </a:ext>
            </a:extLst>
          </p:cNvPr>
          <p:cNvPicPr preferRelativeResize="0"/>
          <p:nvPr/>
        </p:nvPicPr>
        <p:blipFill rotWithShape="1">
          <a:blip r:embed="rId3">
            <a:alphaModFix/>
          </a:blip>
          <a:srcRect/>
          <a:stretch/>
        </p:blipFill>
        <p:spPr>
          <a:xfrm>
            <a:off x="41821" y="47020"/>
            <a:ext cx="952199" cy="900076"/>
          </a:xfrm>
          <a:prstGeom prst="rect">
            <a:avLst/>
          </a:prstGeom>
          <a:noFill/>
          <a:ln>
            <a:noFill/>
          </a:ln>
        </p:spPr>
      </p:pic>
      <p:sp>
        <p:nvSpPr>
          <p:cNvPr id="1389" name="Google Shape;1389;p115">
            <a:extLst>
              <a:ext uri="{FF2B5EF4-FFF2-40B4-BE49-F238E27FC236}">
                <a16:creationId xmlns:a16="http://schemas.microsoft.com/office/drawing/2014/main" id="{006BA022-9523-BBAC-055C-152DC00AA0B4}"/>
              </a:ext>
            </a:extLst>
          </p:cNvPr>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1100"/>
              <a:buNone/>
            </a:pPr>
            <a:r>
              <a:rPr lang="en-US" sz="800" b="1">
                <a:solidFill>
                  <a:schemeClr val="dk1"/>
                </a:solidFill>
                <a:latin typeface="Times New Roman"/>
                <a:ea typeface="Times New Roman"/>
                <a:cs typeface="Times New Roman"/>
                <a:sym typeface="Times New Roman"/>
              </a:rPr>
              <a:t>Feb.-2022</a:t>
            </a:r>
            <a:endParaRPr sz="800" b="1">
              <a:solidFill>
                <a:schemeClr val="dk1"/>
              </a:solidFill>
              <a:latin typeface="Times New Roman"/>
              <a:ea typeface="Times New Roman"/>
              <a:cs typeface="Times New Roman"/>
              <a:sym typeface="Times New Roman"/>
            </a:endParaRPr>
          </a:p>
        </p:txBody>
      </p:sp>
      <p:sp>
        <p:nvSpPr>
          <p:cNvPr id="1390" name="Google Shape;1390;p115">
            <a:extLst>
              <a:ext uri="{FF2B5EF4-FFF2-40B4-BE49-F238E27FC236}">
                <a16:creationId xmlns:a16="http://schemas.microsoft.com/office/drawing/2014/main" id="{DF387500-4247-083C-568F-F1EB0EAE1192}"/>
              </a:ext>
            </a:extLst>
          </p:cNvPr>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sz="800" b="1">
                <a:solidFill>
                  <a:schemeClr val="dk1"/>
                </a:solidFill>
                <a:latin typeface="Times New Roman"/>
                <a:ea typeface="Times New Roman"/>
                <a:cs typeface="Times New Roman"/>
                <a:sym typeface="Times New Roman"/>
              </a:rPr>
              <a:t>Computer Networks</a:t>
            </a:r>
            <a:endParaRPr sz="800" b="1">
              <a:solidFill>
                <a:schemeClr val="dk1"/>
              </a:solidFill>
              <a:latin typeface="Times New Roman"/>
              <a:ea typeface="Times New Roman"/>
              <a:cs typeface="Times New Roman"/>
              <a:sym typeface="Times New Roman"/>
            </a:endParaRPr>
          </a:p>
        </p:txBody>
      </p:sp>
      <p:sp>
        <p:nvSpPr>
          <p:cNvPr id="1391" name="Google Shape;1391;p115">
            <a:extLst>
              <a:ext uri="{FF2B5EF4-FFF2-40B4-BE49-F238E27FC236}">
                <a16:creationId xmlns:a16="http://schemas.microsoft.com/office/drawing/2014/main" id="{345C7028-A790-D993-DA96-DBFDD804649E}"/>
              </a:ext>
            </a:extLst>
          </p:cNvPr>
          <p:cNvSpPr txBox="1">
            <a:spLocks noGrp="1"/>
          </p:cNvSpPr>
          <p:nvPr>
            <p:ph type="body" idx="1"/>
          </p:nvPr>
        </p:nvSpPr>
        <p:spPr>
          <a:xfrm>
            <a:off x="1292440" y="1217650"/>
            <a:ext cx="6559119" cy="419100"/>
          </a:xfrm>
          <a:prstGeom prst="rect">
            <a:avLst/>
          </a:prstGeom>
          <a:noFill/>
          <a:ln>
            <a:noFill/>
          </a:ln>
        </p:spPr>
        <p:txBody>
          <a:bodyPr spcFirstLastPara="1" wrap="square" lIns="0" tIns="34275" rIns="0" bIns="34275" anchor="t" anchorCtr="0">
            <a:normAutofit/>
          </a:bodyPr>
          <a:lstStyle/>
          <a:p>
            <a:pPr marL="457200" lvl="0" indent="-317500" algn="ctr" rtl="0">
              <a:lnSpc>
                <a:spcPct val="90000"/>
              </a:lnSpc>
              <a:spcBef>
                <a:spcPts val="900"/>
              </a:spcBef>
              <a:spcAft>
                <a:spcPts val="0"/>
              </a:spcAft>
              <a:buSzPts val="1400"/>
              <a:buFont typeface="Calibri"/>
              <a:buNone/>
            </a:pPr>
            <a:r>
              <a:rPr lang="en-US" sz="1600"/>
              <a:t>States of CSMA/CD: contention, transmission or idle</a:t>
            </a:r>
            <a:endParaRPr sz="1600"/>
          </a:p>
        </p:txBody>
      </p:sp>
      <p:pic>
        <p:nvPicPr>
          <p:cNvPr id="1392" name="Google Shape;1392;p115" descr="4-05">
            <a:extLst>
              <a:ext uri="{FF2B5EF4-FFF2-40B4-BE49-F238E27FC236}">
                <a16:creationId xmlns:a16="http://schemas.microsoft.com/office/drawing/2014/main" id="{F28D5D3C-A6A6-1683-6D7F-0A8B75BA7DCE}"/>
              </a:ext>
            </a:extLst>
          </p:cNvPr>
          <p:cNvPicPr preferRelativeResize="0"/>
          <p:nvPr/>
        </p:nvPicPr>
        <p:blipFill rotWithShape="1">
          <a:blip r:embed="rId4">
            <a:alphaModFix/>
          </a:blip>
          <a:srcRect/>
          <a:stretch/>
        </p:blipFill>
        <p:spPr>
          <a:xfrm>
            <a:off x="470069" y="1819933"/>
            <a:ext cx="8623157" cy="2841721"/>
          </a:xfrm>
          <a:prstGeom prst="rect">
            <a:avLst/>
          </a:prstGeom>
          <a:noFill/>
          <a:ln>
            <a:noFill/>
          </a:ln>
        </p:spPr>
      </p:pic>
    </p:spTree>
    <p:extLst>
      <p:ext uri="{BB962C8B-B14F-4D97-AF65-F5344CB8AC3E}">
        <p14:creationId xmlns:p14="http://schemas.microsoft.com/office/powerpoint/2010/main" val="427781874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901801" y="64944"/>
            <a:ext cx="7847700" cy="950522"/>
          </a:xfrm>
          <a:prstGeom prst="rect">
            <a:avLst/>
          </a:prstGeom>
          <a:noFill/>
          <a:ln>
            <a:noFill/>
          </a:ln>
        </p:spPr>
        <p:txBody>
          <a:bodyPr spcFirstLastPara="1" wrap="square" lIns="68575" tIns="34275" rIns="68575" bIns="34275" anchor="b" anchorCtr="0">
            <a:noAutofit/>
          </a:bodyPr>
          <a:lstStyle/>
          <a:p>
            <a:pPr lvl="0" algn="ctr">
              <a:buClr>
                <a:srgbClr val="002060"/>
              </a:buClr>
              <a:buSzPts val="3200"/>
            </a:pPr>
            <a:r>
              <a:rPr lang="en-US" sz="2800" dirty="0">
                <a:solidFill>
                  <a:srgbClr val="002060"/>
                </a:solidFill>
                <a:latin typeface="Times New Roman"/>
                <a:ea typeface="Times New Roman"/>
                <a:cs typeface="Times New Roman"/>
                <a:sym typeface="Times New Roman"/>
              </a:rPr>
              <a:t>CSMA/CA (MACA) </a:t>
            </a:r>
            <a:br>
              <a:rPr lang="en-US" sz="2800" dirty="0">
                <a:solidFill>
                  <a:srgbClr val="002060"/>
                </a:solidFill>
                <a:latin typeface="Times New Roman"/>
                <a:ea typeface="Times New Roman"/>
                <a:cs typeface="Times New Roman"/>
                <a:sym typeface="Times New Roman"/>
              </a:rPr>
            </a:br>
            <a:r>
              <a:rPr lang="en-US" sz="2800" dirty="0">
                <a:solidFill>
                  <a:srgbClr val="002060"/>
                </a:solidFill>
                <a:latin typeface="Times New Roman"/>
                <a:ea typeface="Times New Roman"/>
                <a:cs typeface="Times New Roman"/>
                <a:sym typeface="Times New Roman"/>
              </a:rPr>
              <a:t>(Multiple Access with Collision Avoidance)</a:t>
            </a:r>
            <a:endParaRPr sz="3200" dirty="0">
              <a:latin typeface="Times New Roman"/>
              <a:ea typeface="Times New Roman"/>
              <a:cs typeface="Times New Roman"/>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121</a:t>
            </a:fld>
            <a:endParaRPr sz="900">
              <a:solidFill>
                <a:schemeClr val="dk1"/>
              </a:solidFill>
              <a:latin typeface="Times New Roman"/>
              <a:ea typeface="Times New Roman"/>
              <a:cs typeface="Times New Roman"/>
              <a:sym typeface="Times New Roman"/>
            </a:endParaRPr>
          </a:p>
        </p:txBody>
      </p:sp>
      <p:pic>
        <p:nvPicPr>
          <p:cNvPr id="221" name="Google Shape;221;p32"/>
          <p:cNvPicPr preferRelativeResize="0"/>
          <p:nvPr/>
        </p:nvPicPr>
        <p:blipFill rotWithShape="1">
          <a:blip r:embed="rId3">
            <a:alphaModFix/>
          </a:blip>
          <a:srcRect/>
          <a:stretch/>
        </p:blipFill>
        <p:spPr>
          <a:xfrm>
            <a:off x="41821" y="47020"/>
            <a:ext cx="682079" cy="548881"/>
          </a:xfrm>
          <a:prstGeom prst="rect">
            <a:avLst/>
          </a:prstGeom>
          <a:noFill/>
          <a:ln>
            <a:noFill/>
          </a:ln>
        </p:spPr>
      </p:pic>
      <p:sp>
        <p:nvSpPr>
          <p:cNvPr id="2" name="Rectangle 1"/>
          <p:cNvSpPr/>
          <p:nvPr/>
        </p:nvSpPr>
        <p:spPr>
          <a:xfrm>
            <a:off x="742950" y="1178177"/>
            <a:ext cx="7772400" cy="3108543"/>
          </a:xfrm>
          <a:prstGeom prst="rect">
            <a:avLst/>
          </a:prstGeom>
        </p:spPr>
        <p:txBody>
          <a:bodyPr wrap="square">
            <a:spAutoFit/>
          </a:bodyPr>
          <a:lstStyle/>
          <a:p>
            <a:pPr marL="285750" indent="-285750" algn="just">
              <a:spcBef>
                <a:spcPts val="600"/>
              </a:spcBef>
              <a:buFont typeface="Arial" panose="020B0604020202020204" pitchFamily="34" charset="0"/>
              <a:buChar char="•"/>
            </a:pPr>
            <a:r>
              <a:rPr lang="en-US" sz="1600" dirty="0">
                <a:solidFill>
                  <a:srgbClr val="333333"/>
                </a:solidFill>
                <a:latin typeface="inter-regular"/>
              </a:rPr>
              <a:t>It is a </a:t>
            </a:r>
            <a:r>
              <a:rPr lang="en-US" sz="1600" b="1" dirty="0">
                <a:solidFill>
                  <a:srgbClr val="FF0000"/>
                </a:solidFill>
                <a:latin typeface="inter-bold"/>
              </a:rPr>
              <a:t>carrier sense multiple access/collision avoidance</a:t>
            </a:r>
            <a:r>
              <a:rPr lang="en-US" sz="1600" dirty="0">
                <a:solidFill>
                  <a:srgbClr val="FF0000"/>
                </a:solidFill>
                <a:latin typeface="inter-regular"/>
              </a:rPr>
              <a:t> </a:t>
            </a:r>
            <a:r>
              <a:rPr lang="en-US" sz="1600" dirty="0">
                <a:solidFill>
                  <a:srgbClr val="333333"/>
                </a:solidFill>
                <a:latin typeface="inter-regular"/>
              </a:rPr>
              <a:t>network protocol for carrier transmission of data frames. </a:t>
            </a:r>
          </a:p>
          <a:p>
            <a:pPr marL="285750" indent="-285750" algn="just">
              <a:spcBef>
                <a:spcPts val="600"/>
              </a:spcBef>
              <a:buFont typeface="Arial" panose="020B0604020202020204" pitchFamily="34" charset="0"/>
              <a:buChar char="•"/>
            </a:pPr>
            <a:r>
              <a:rPr lang="en-US" sz="1600" dirty="0">
                <a:solidFill>
                  <a:srgbClr val="333333"/>
                </a:solidFill>
                <a:latin typeface="inter-regular"/>
              </a:rPr>
              <a:t>It is a protocol that works with a medium access control layer. When a data frame is sent to a channel, it receives </a:t>
            </a:r>
            <a:r>
              <a:rPr lang="en-US" sz="1600" dirty="0">
                <a:solidFill>
                  <a:srgbClr val="FF0000"/>
                </a:solidFill>
                <a:highlight>
                  <a:srgbClr val="FFFF00"/>
                </a:highlight>
                <a:latin typeface="inter-regular"/>
              </a:rPr>
              <a:t>an acknowledgment </a:t>
            </a:r>
            <a:r>
              <a:rPr lang="en-US" sz="1600" dirty="0">
                <a:solidFill>
                  <a:srgbClr val="333333"/>
                </a:solidFill>
                <a:latin typeface="inter-regular"/>
              </a:rPr>
              <a:t>to check whether the </a:t>
            </a:r>
            <a:r>
              <a:rPr lang="en-US" sz="1600" dirty="0">
                <a:solidFill>
                  <a:srgbClr val="FF0000"/>
                </a:solidFill>
                <a:latin typeface="inter-regular"/>
              </a:rPr>
              <a:t>channel is clear. </a:t>
            </a:r>
          </a:p>
          <a:p>
            <a:pPr marL="285750" indent="-285750" algn="just">
              <a:spcBef>
                <a:spcPts val="600"/>
              </a:spcBef>
              <a:buFont typeface="Arial" panose="020B0604020202020204" pitchFamily="34" charset="0"/>
              <a:buChar char="•"/>
            </a:pPr>
            <a:r>
              <a:rPr lang="en-US" sz="1600" dirty="0">
                <a:solidFill>
                  <a:srgbClr val="333333"/>
                </a:solidFill>
                <a:latin typeface="inter-regular"/>
              </a:rPr>
              <a:t>If the station receives only a single (own) acknowledgments, that means the data frame has been successfully transmitted to the receiver. </a:t>
            </a:r>
          </a:p>
          <a:p>
            <a:pPr marL="285750" indent="-285750" algn="just">
              <a:spcBef>
                <a:spcPts val="600"/>
              </a:spcBef>
              <a:buFont typeface="Arial" panose="020B0604020202020204" pitchFamily="34" charset="0"/>
              <a:buChar char="•"/>
            </a:pPr>
            <a:r>
              <a:rPr lang="en-US" sz="1600" dirty="0">
                <a:solidFill>
                  <a:srgbClr val="333333"/>
                </a:solidFill>
                <a:latin typeface="inter-regular"/>
              </a:rPr>
              <a:t>But if it gets two signals (its own and one more in which the collision of frames), a collision of the frame occurs in the shared channel. Detects the collision of the frame when a sender receives an acknowledgment signal.</a:t>
            </a:r>
          </a:p>
          <a:p>
            <a:pPr marL="285750" indent="-285750" algn="just">
              <a:spcBef>
                <a:spcPts val="600"/>
              </a:spcBef>
              <a:buFont typeface="Arial" panose="020B0604020202020204" pitchFamily="34" charset="0"/>
              <a:buChar char="•"/>
            </a:pPr>
            <a:r>
              <a:rPr lang="en-US" sz="1600" dirty="0">
                <a:solidFill>
                  <a:srgbClr val="333333"/>
                </a:solidFill>
                <a:latin typeface="inter-regular"/>
              </a:rPr>
              <a:t>Following are the methods used in the </a:t>
            </a:r>
            <a:r>
              <a:rPr lang="en-US" sz="1600" dirty="0">
                <a:solidFill>
                  <a:schemeClr val="tx1"/>
                </a:solidFill>
                <a:latin typeface="inter-regular"/>
              </a:rPr>
              <a:t>CSMA/ CA</a:t>
            </a:r>
            <a:r>
              <a:rPr lang="en-US" sz="1600" dirty="0">
                <a:solidFill>
                  <a:srgbClr val="333333"/>
                </a:solidFill>
                <a:latin typeface="inter-regular"/>
              </a:rPr>
              <a:t> to avoid the collision:</a:t>
            </a:r>
          </a:p>
        </p:txBody>
      </p:sp>
    </p:spTree>
    <p:extLst>
      <p:ext uri="{BB962C8B-B14F-4D97-AF65-F5344CB8AC3E}">
        <p14:creationId xmlns:p14="http://schemas.microsoft.com/office/powerpoint/2010/main" val="10288691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sp>
        <p:nvSpPr>
          <p:cNvPr id="1411" name="Google Shape;1411;p117"/>
          <p:cNvSpPr txBox="1">
            <a:spLocks noGrp="1"/>
          </p:cNvSpPr>
          <p:nvPr>
            <p:ph type="title"/>
          </p:nvPr>
        </p:nvSpPr>
        <p:spPr>
          <a:xfrm>
            <a:off x="922349" y="747850"/>
            <a:ext cx="7847700" cy="469800"/>
          </a:xfrm>
          <a:prstGeom prst="rect">
            <a:avLst/>
          </a:prstGeom>
          <a:noFill/>
          <a:ln>
            <a:noFill/>
          </a:ln>
        </p:spPr>
        <p:txBody>
          <a:bodyPr spcFirstLastPara="1" wrap="square" lIns="68575" tIns="34275" rIns="68575" bIns="34275" anchor="b" anchorCtr="0">
            <a:noAutofit/>
          </a:bodyPr>
          <a:lstStyle/>
          <a:p>
            <a:pPr marL="0" lvl="0" indent="0" algn="l" rtl="0">
              <a:lnSpc>
                <a:spcPct val="85000"/>
              </a:lnSpc>
              <a:spcBef>
                <a:spcPts val="0"/>
              </a:spcBef>
              <a:spcAft>
                <a:spcPts val="0"/>
              </a:spcAft>
              <a:buClr>
                <a:srgbClr val="002060"/>
              </a:buClr>
              <a:buSzPts val="3200"/>
              <a:buNone/>
            </a:pPr>
            <a:r>
              <a:rPr lang="en-US" sz="3200" b="1">
                <a:solidFill>
                  <a:srgbClr val="002060"/>
                </a:solidFill>
                <a:latin typeface="Times New Roman"/>
                <a:ea typeface="Times New Roman"/>
                <a:cs typeface="Times New Roman"/>
                <a:sym typeface="Times New Roman"/>
              </a:rPr>
              <a:t>CSMA/CA (MACA) </a:t>
            </a:r>
            <a:br>
              <a:rPr lang="en-US" sz="3200" b="1">
                <a:solidFill>
                  <a:srgbClr val="002060"/>
                </a:solidFill>
                <a:latin typeface="Times New Roman"/>
                <a:ea typeface="Times New Roman"/>
                <a:cs typeface="Times New Roman"/>
                <a:sym typeface="Times New Roman"/>
              </a:rPr>
            </a:br>
            <a:r>
              <a:rPr lang="en-US" sz="3200" b="1">
                <a:solidFill>
                  <a:srgbClr val="002060"/>
                </a:solidFill>
                <a:latin typeface="Times New Roman"/>
                <a:ea typeface="Times New Roman"/>
                <a:cs typeface="Times New Roman"/>
                <a:sym typeface="Times New Roman"/>
              </a:rPr>
              <a:t>(Multiple Access with Collision Avoidance)</a:t>
            </a:r>
            <a:endParaRPr>
              <a:latin typeface="Times New Roman"/>
              <a:ea typeface="Times New Roman"/>
              <a:cs typeface="Times New Roman"/>
              <a:sym typeface="Times New Roman"/>
            </a:endParaRPr>
          </a:p>
        </p:txBody>
      </p:sp>
      <p:sp>
        <p:nvSpPr>
          <p:cNvPr id="1412" name="Google Shape;1412;p117"/>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122</a:t>
            </a:fld>
            <a:endParaRPr sz="900">
              <a:solidFill>
                <a:schemeClr val="dk1"/>
              </a:solidFill>
              <a:latin typeface="Times New Roman"/>
              <a:ea typeface="Times New Roman"/>
              <a:cs typeface="Times New Roman"/>
              <a:sym typeface="Times New Roman"/>
            </a:endParaRPr>
          </a:p>
        </p:txBody>
      </p:sp>
      <p:pic>
        <p:nvPicPr>
          <p:cNvPr id="1413" name="Google Shape;1413;p117"/>
          <p:cNvPicPr preferRelativeResize="0"/>
          <p:nvPr/>
        </p:nvPicPr>
        <p:blipFill rotWithShape="1">
          <a:blip r:embed="rId3">
            <a:alphaModFix/>
          </a:blip>
          <a:srcRect/>
          <a:stretch/>
        </p:blipFill>
        <p:spPr>
          <a:xfrm>
            <a:off x="41821" y="47020"/>
            <a:ext cx="952199" cy="900076"/>
          </a:xfrm>
          <a:prstGeom prst="rect">
            <a:avLst/>
          </a:prstGeom>
          <a:noFill/>
          <a:ln>
            <a:noFill/>
          </a:ln>
        </p:spPr>
      </p:pic>
      <p:sp>
        <p:nvSpPr>
          <p:cNvPr id="1414" name="Google Shape;1414;p117"/>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1100"/>
              <a:buNone/>
            </a:pPr>
            <a:r>
              <a:rPr lang="en-US" sz="800" b="1">
                <a:solidFill>
                  <a:schemeClr val="dk1"/>
                </a:solidFill>
                <a:latin typeface="Times New Roman"/>
                <a:ea typeface="Times New Roman"/>
                <a:cs typeface="Times New Roman"/>
                <a:sym typeface="Times New Roman"/>
              </a:rPr>
              <a:t>Feb.-2022</a:t>
            </a:r>
            <a:endParaRPr sz="800" b="1">
              <a:solidFill>
                <a:schemeClr val="dk1"/>
              </a:solidFill>
              <a:latin typeface="Times New Roman"/>
              <a:ea typeface="Times New Roman"/>
              <a:cs typeface="Times New Roman"/>
              <a:sym typeface="Times New Roman"/>
            </a:endParaRPr>
          </a:p>
        </p:txBody>
      </p:sp>
      <p:sp>
        <p:nvSpPr>
          <p:cNvPr id="1415" name="Google Shape;1415;p117"/>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sz="800" b="1">
                <a:solidFill>
                  <a:schemeClr val="dk1"/>
                </a:solidFill>
                <a:latin typeface="Times New Roman"/>
                <a:ea typeface="Times New Roman"/>
                <a:cs typeface="Times New Roman"/>
                <a:sym typeface="Times New Roman"/>
              </a:rPr>
              <a:t>Computer Networks</a:t>
            </a:r>
            <a:endParaRPr sz="800" b="1">
              <a:solidFill>
                <a:schemeClr val="dk1"/>
              </a:solidFill>
              <a:latin typeface="Times New Roman"/>
              <a:ea typeface="Times New Roman"/>
              <a:cs typeface="Times New Roman"/>
              <a:sym typeface="Times New Roman"/>
            </a:endParaRPr>
          </a:p>
        </p:txBody>
      </p:sp>
      <p:pic>
        <p:nvPicPr>
          <p:cNvPr id="1416" name="Google Shape;1416;p117"/>
          <p:cNvPicPr preferRelativeResize="0"/>
          <p:nvPr/>
        </p:nvPicPr>
        <p:blipFill rotWithShape="1">
          <a:blip r:embed="rId4">
            <a:alphaModFix/>
          </a:blip>
          <a:srcRect/>
          <a:stretch/>
        </p:blipFill>
        <p:spPr>
          <a:xfrm>
            <a:off x="925480" y="1406138"/>
            <a:ext cx="7293039" cy="3252978"/>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901801" y="64944"/>
            <a:ext cx="7847700" cy="950522"/>
          </a:xfrm>
          <a:prstGeom prst="rect">
            <a:avLst/>
          </a:prstGeom>
          <a:noFill/>
          <a:ln>
            <a:noFill/>
          </a:ln>
        </p:spPr>
        <p:txBody>
          <a:bodyPr spcFirstLastPara="1" wrap="square" lIns="68575" tIns="34275" rIns="68575" bIns="34275" anchor="b" anchorCtr="0">
            <a:noAutofit/>
          </a:bodyPr>
          <a:lstStyle/>
          <a:p>
            <a:pPr lvl="0" algn="ctr">
              <a:buClr>
                <a:srgbClr val="002060"/>
              </a:buClr>
              <a:buSzPts val="3200"/>
            </a:pPr>
            <a:r>
              <a:rPr lang="en-US" sz="2800" dirty="0">
                <a:solidFill>
                  <a:srgbClr val="002060"/>
                </a:solidFill>
                <a:latin typeface="Times New Roman"/>
                <a:ea typeface="Times New Roman"/>
                <a:cs typeface="Times New Roman"/>
                <a:sym typeface="Times New Roman"/>
              </a:rPr>
              <a:t>CSMA/CA (MACA) </a:t>
            </a:r>
            <a:br>
              <a:rPr lang="en-US" sz="2800" dirty="0">
                <a:solidFill>
                  <a:srgbClr val="002060"/>
                </a:solidFill>
                <a:latin typeface="Times New Roman"/>
                <a:ea typeface="Times New Roman"/>
                <a:cs typeface="Times New Roman"/>
                <a:sym typeface="Times New Roman"/>
              </a:rPr>
            </a:br>
            <a:r>
              <a:rPr lang="en-US" sz="2800" dirty="0">
                <a:solidFill>
                  <a:srgbClr val="002060"/>
                </a:solidFill>
                <a:latin typeface="Times New Roman"/>
                <a:ea typeface="Times New Roman"/>
                <a:cs typeface="Times New Roman"/>
                <a:sym typeface="Times New Roman"/>
              </a:rPr>
              <a:t>(Multiple Access with Collision Avoidance)</a:t>
            </a:r>
            <a:endParaRPr sz="3200" dirty="0">
              <a:latin typeface="Times New Roman"/>
              <a:ea typeface="Times New Roman"/>
              <a:cs typeface="Times New Roman"/>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123</a:t>
            </a:fld>
            <a:endParaRPr sz="900">
              <a:solidFill>
                <a:schemeClr val="dk1"/>
              </a:solidFill>
              <a:latin typeface="Times New Roman"/>
              <a:ea typeface="Times New Roman"/>
              <a:cs typeface="Times New Roman"/>
              <a:sym typeface="Times New Roman"/>
            </a:endParaRPr>
          </a:p>
        </p:txBody>
      </p:sp>
      <p:pic>
        <p:nvPicPr>
          <p:cNvPr id="221" name="Google Shape;221;p32"/>
          <p:cNvPicPr preferRelativeResize="0"/>
          <p:nvPr/>
        </p:nvPicPr>
        <p:blipFill rotWithShape="1">
          <a:blip r:embed="rId3">
            <a:alphaModFix/>
          </a:blip>
          <a:srcRect/>
          <a:stretch/>
        </p:blipFill>
        <p:spPr>
          <a:xfrm>
            <a:off x="41821" y="47020"/>
            <a:ext cx="682079" cy="548881"/>
          </a:xfrm>
          <a:prstGeom prst="rect">
            <a:avLst/>
          </a:prstGeom>
          <a:noFill/>
          <a:ln>
            <a:noFill/>
          </a:ln>
        </p:spPr>
      </p:pic>
      <p:pic>
        <p:nvPicPr>
          <p:cNvPr id="4" name="Picture 3"/>
          <p:cNvPicPr>
            <a:picLocks noChangeAspect="1"/>
          </p:cNvPicPr>
          <p:nvPr/>
        </p:nvPicPr>
        <p:blipFill>
          <a:blip r:embed="rId4"/>
          <a:stretch>
            <a:fillRect/>
          </a:stretch>
        </p:blipFill>
        <p:spPr>
          <a:xfrm>
            <a:off x="1347861" y="1081092"/>
            <a:ext cx="6193370" cy="3823093"/>
          </a:xfrm>
          <a:prstGeom prst="rect">
            <a:avLst/>
          </a:prstGeom>
        </p:spPr>
      </p:pic>
    </p:spTree>
    <p:extLst>
      <p:ext uri="{BB962C8B-B14F-4D97-AF65-F5344CB8AC3E}">
        <p14:creationId xmlns:p14="http://schemas.microsoft.com/office/powerpoint/2010/main" val="40028656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18">
          <a:extLst>
            <a:ext uri="{FF2B5EF4-FFF2-40B4-BE49-F238E27FC236}">
              <a16:creationId xmlns:a16="http://schemas.microsoft.com/office/drawing/2014/main" id="{C89E9806-5E22-2DFD-1CEC-85EC3547A992}"/>
            </a:ext>
          </a:extLst>
        </p:cNvPr>
        <p:cNvGrpSpPr/>
        <p:nvPr/>
      </p:nvGrpSpPr>
      <p:grpSpPr>
        <a:xfrm>
          <a:off x="0" y="0"/>
          <a:ext cx="0" cy="0"/>
          <a:chOff x="0" y="0"/>
          <a:chExt cx="0" cy="0"/>
        </a:xfrm>
      </p:grpSpPr>
      <p:sp>
        <p:nvSpPr>
          <p:cNvPr id="219" name="Google Shape;219;p32">
            <a:extLst>
              <a:ext uri="{FF2B5EF4-FFF2-40B4-BE49-F238E27FC236}">
                <a16:creationId xmlns:a16="http://schemas.microsoft.com/office/drawing/2014/main" id="{BCDBE113-6053-E034-E1CE-E882C3AF8C4C}"/>
              </a:ext>
            </a:extLst>
          </p:cNvPr>
          <p:cNvSpPr txBox="1">
            <a:spLocks noGrp="1"/>
          </p:cNvSpPr>
          <p:nvPr>
            <p:ph type="title"/>
          </p:nvPr>
        </p:nvSpPr>
        <p:spPr>
          <a:xfrm>
            <a:off x="901801" y="64944"/>
            <a:ext cx="7847700" cy="950522"/>
          </a:xfrm>
          <a:prstGeom prst="rect">
            <a:avLst/>
          </a:prstGeom>
          <a:noFill/>
          <a:ln>
            <a:noFill/>
          </a:ln>
        </p:spPr>
        <p:txBody>
          <a:bodyPr spcFirstLastPara="1" wrap="square" lIns="68575" tIns="34275" rIns="68575" bIns="34275" anchor="b" anchorCtr="0">
            <a:noAutofit/>
          </a:bodyPr>
          <a:lstStyle/>
          <a:p>
            <a:pPr lvl="0" algn="ctr">
              <a:buClr>
                <a:srgbClr val="002060"/>
              </a:buClr>
              <a:buSzPts val="3200"/>
            </a:pPr>
            <a:r>
              <a:rPr lang="en-US" sz="2800" dirty="0">
                <a:solidFill>
                  <a:srgbClr val="002060"/>
                </a:solidFill>
                <a:latin typeface="Times New Roman"/>
                <a:ea typeface="Times New Roman"/>
                <a:cs typeface="Times New Roman"/>
                <a:sym typeface="Times New Roman"/>
              </a:rPr>
              <a:t>CSMA/CA (MACA) </a:t>
            </a:r>
            <a:br>
              <a:rPr lang="en-US" sz="2800" dirty="0">
                <a:solidFill>
                  <a:srgbClr val="002060"/>
                </a:solidFill>
                <a:latin typeface="Times New Roman"/>
                <a:ea typeface="Times New Roman"/>
                <a:cs typeface="Times New Roman"/>
                <a:sym typeface="Times New Roman"/>
              </a:rPr>
            </a:br>
            <a:r>
              <a:rPr lang="en-US" sz="2800" dirty="0">
                <a:solidFill>
                  <a:srgbClr val="002060"/>
                </a:solidFill>
                <a:latin typeface="Times New Roman"/>
                <a:ea typeface="Times New Roman"/>
                <a:cs typeface="Times New Roman"/>
                <a:sym typeface="Times New Roman"/>
              </a:rPr>
              <a:t>(Multiple Access with Collision Avoidance)</a:t>
            </a:r>
            <a:endParaRPr sz="3200" dirty="0">
              <a:latin typeface="Times New Roman"/>
              <a:ea typeface="Times New Roman"/>
              <a:cs typeface="Times New Roman"/>
              <a:sym typeface="Times New Roman"/>
            </a:endParaRPr>
          </a:p>
        </p:txBody>
      </p:sp>
      <p:sp>
        <p:nvSpPr>
          <p:cNvPr id="220" name="Google Shape;220;p32">
            <a:extLst>
              <a:ext uri="{FF2B5EF4-FFF2-40B4-BE49-F238E27FC236}">
                <a16:creationId xmlns:a16="http://schemas.microsoft.com/office/drawing/2014/main" id="{691B1432-3132-6BE2-2D26-08D170A7EE3F}"/>
              </a:ext>
            </a:extLst>
          </p:cNvPr>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124</a:t>
            </a:fld>
            <a:endParaRPr sz="900">
              <a:solidFill>
                <a:schemeClr val="dk1"/>
              </a:solidFill>
              <a:latin typeface="Times New Roman"/>
              <a:ea typeface="Times New Roman"/>
              <a:cs typeface="Times New Roman"/>
              <a:sym typeface="Times New Roman"/>
            </a:endParaRPr>
          </a:p>
        </p:txBody>
      </p:sp>
      <p:pic>
        <p:nvPicPr>
          <p:cNvPr id="221" name="Google Shape;221;p32">
            <a:extLst>
              <a:ext uri="{FF2B5EF4-FFF2-40B4-BE49-F238E27FC236}">
                <a16:creationId xmlns:a16="http://schemas.microsoft.com/office/drawing/2014/main" id="{8211A0ED-7835-2F0C-235E-FEA0016EF78C}"/>
              </a:ext>
            </a:extLst>
          </p:cNvPr>
          <p:cNvPicPr preferRelativeResize="0"/>
          <p:nvPr/>
        </p:nvPicPr>
        <p:blipFill rotWithShape="1">
          <a:blip r:embed="rId3">
            <a:alphaModFix/>
          </a:blip>
          <a:srcRect/>
          <a:stretch/>
        </p:blipFill>
        <p:spPr>
          <a:xfrm>
            <a:off x="41821" y="47020"/>
            <a:ext cx="682079" cy="548881"/>
          </a:xfrm>
          <a:prstGeom prst="rect">
            <a:avLst/>
          </a:prstGeom>
          <a:noFill/>
          <a:ln>
            <a:noFill/>
          </a:ln>
        </p:spPr>
      </p:pic>
      <p:pic>
        <p:nvPicPr>
          <p:cNvPr id="2050" name="Picture 2" descr="7): Flowchart of CSMA/CA (RTS/CTS access mechanism)">
            <a:extLst>
              <a:ext uri="{FF2B5EF4-FFF2-40B4-BE49-F238E27FC236}">
                <a16:creationId xmlns:a16="http://schemas.microsoft.com/office/drawing/2014/main" id="{B2F13ED8-0C4C-FCF0-F4C1-27F2B5EB77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900" y="0"/>
            <a:ext cx="7922012" cy="4767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80032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18">
          <a:extLst>
            <a:ext uri="{FF2B5EF4-FFF2-40B4-BE49-F238E27FC236}">
              <a16:creationId xmlns:a16="http://schemas.microsoft.com/office/drawing/2014/main" id="{3ADF7149-8575-3297-71C6-6DF34A60DB47}"/>
            </a:ext>
          </a:extLst>
        </p:cNvPr>
        <p:cNvGrpSpPr/>
        <p:nvPr/>
      </p:nvGrpSpPr>
      <p:grpSpPr>
        <a:xfrm>
          <a:off x="0" y="0"/>
          <a:ext cx="0" cy="0"/>
          <a:chOff x="0" y="0"/>
          <a:chExt cx="0" cy="0"/>
        </a:xfrm>
      </p:grpSpPr>
      <p:sp>
        <p:nvSpPr>
          <p:cNvPr id="219" name="Google Shape;219;p32">
            <a:extLst>
              <a:ext uri="{FF2B5EF4-FFF2-40B4-BE49-F238E27FC236}">
                <a16:creationId xmlns:a16="http://schemas.microsoft.com/office/drawing/2014/main" id="{2CEEFC07-92A1-2994-BBEC-A8EB84C4F1BF}"/>
              </a:ext>
            </a:extLst>
          </p:cNvPr>
          <p:cNvSpPr txBox="1">
            <a:spLocks noGrp="1"/>
          </p:cNvSpPr>
          <p:nvPr>
            <p:ph type="title"/>
          </p:nvPr>
        </p:nvSpPr>
        <p:spPr>
          <a:xfrm>
            <a:off x="901801" y="64944"/>
            <a:ext cx="7847700" cy="950522"/>
          </a:xfrm>
          <a:prstGeom prst="rect">
            <a:avLst/>
          </a:prstGeom>
          <a:noFill/>
          <a:ln>
            <a:noFill/>
          </a:ln>
        </p:spPr>
        <p:txBody>
          <a:bodyPr spcFirstLastPara="1" wrap="square" lIns="68575" tIns="34275" rIns="68575" bIns="34275" anchor="b" anchorCtr="0">
            <a:noAutofit/>
          </a:bodyPr>
          <a:lstStyle/>
          <a:p>
            <a:pPr lvl="0" algn="ctr">
              <a:buClr>
                <a:srgbClr val="002060"/>
              </a:buClr>
              <a:buSzPts val="3200"/>
            </a:pPr>
            <a:r>
              <a:rPr lang="en-US" sz="2800" dirty="0">
                <a:solidFill>
                  <a:srgbClr val="002060"/>
                </a:solidFill>
                <a:latin typeface="Times New Roman"/>
                <a:ea typeface="Times New Roman"/>
                <a:cs typeface="Times New Roman"/>
                <a:sym typeface="Times New Roman"/>
              </a:rPr>
              <a:t>CSMA/CA (MACA) </a:t>
            </a:r>
            <a:br>
              <a:rPr lang="en-US" sz="2800" dirty="0">
                <a:solidFill>
                  <a:srgbClr val="002060"/>
                </a:solidFill>
                <a:latin typeface="Times New Roman"/>
                <a:ea typeface="Times New Roman"/>
                <a:cs typeface="Times New Roman"/>
                <a:sym typeface="Times New Roman"/>
              </a:rPr>
            </a:br>
            <a:r>
              <a:rPr lang="en-US" sz="2800" dirty="0">
                <a:solidFill>
                  <a:srgbClr val="002060"/>
                </a:solidFill>
                <a:latin typeface="Times New Roman"/>
                <a:ea typeface="Times New Roman"/>
                <a:cs typeface="Times New Roman"/>
                <a:sym typeface="Times New Roman"/>
              </a:rPr>
              <a:t>(Multiple Access with Collision Avoidance)</a:t>
            </a:r>
            <a:endParaRPr sz="3200" dirty="0">
              <a:latin typeface="Times New Roman"/>
              <a:ea typeface="Times New Roman"/>
              <a:cs typeface="Times New Roman"/>
              <a:sym typeface="Times New Roman"/>
            </a:endParaRPr>
          </a:p>
        </p:txBody>
      </p:sp>
      <p:sp>
        <p:nvSpPr>
          <p:cNvPr id="220" name="Google Shape;220;p32">
            <a:extLst>
              <a:ext uri="{FF2B5EF4-FFF2-40B4-BE49-F238E27FC236}">
                <a16:creationId xmlns:a16="http://schemas.microsoft.com/office/drawing/2014/main" id="{A451739B-222B-B31E-458B-E062E7A411D6}"/>
              </a:ext>
            </a:extLst>
          </p:cNvPr>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125</a:t>
            </a:fld>
            <a:endParaRPr sz="900">
              <a:solidFill>
                <a:schemeClr val="dk1"/>
              </a:solidFill>
              <a:latin typeface="Times New Roman"/>
              <a:ea typeface="Times New Roman"/>
              <a:cs typeface="Times New Roman"/>
              <a:sym typeface="Times New Roman"/>
            </a:endParaRPr>
          </a:p>
        </p:txBody>
      </p:sp>
      <p:pic>
        <p:nvPicPr>
          <p:cNvPr id="221" name="Google Shape;221;p32">
            <a:extLst>
              <a:ext uri="{FF2B5EF4-FFF2-40B4-BE49-F238E27FC236}">
                <a16:creationId xmlns:a16="http://schemas.microsoft.com/office/drawing/2014/main" id="{7FE2D8F5-FDC9-CE22-FAE4-97BB07064BCD}"/>
              </a:ext>
            </a:extLst>
          </p:cNvPr>
          <p:cNvPicPr preferRelativeResize="0"/>
          <p:nvPr/>
        </p:nvPicPr>
        <p:blipFill rotWithShape="1">
          <a:blip r:embed="rId3">
            <a:alphaModFix/>
          </a:blip>
          <a:srcRect/>
          <a:stretch/>
        </p:blipFill>
        <p:spPr>
          <a:xfrm>
            <a:off x="41821" y="47020"/>
            <a:ext cx="682079" cy="548881"/>
          </a:xfrm>
          <a:prstGeom prst="rect">
            <a:avLst/>
          </a:prstGeom>
          <a:noFill/>
          <a:ln>
            <a:noFill/>
          </a:ln>
        </p:spPr>
      </p:pic>
      <p:pic>
        <p:nvPicPr>
          <p:cNvPr id="1026" name="Picture 2" descr="Carrier Sense Multiple Access with Collision Avoidance">
            <a:extLst>
              <a:ext uri="{FF2B5EF4-FFF2-40B4-BE49-F238E27FC236}">
                <a16:creationId xmlns:a16="http://schemas.microsoft.com/office/drawing/2014/main" id="{3D9D4FDB-868E-43D2-96C6-C147C7AEFB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802" y="1234068"/>
            <a:ext cx="7613548" cy="2877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824502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360">
          <a:extLst>
            <a:ext uri="{FF2B5EF4-FFF2-40B4-BE49-F238E27FC236}">
              <a16:creationId xmlns:a16="http://schemas.microsoft.com/office/drawing/2014/main" id="{59F3B858-8786-FE36-584D-FD38FF8CACEC}"/>
            </a:ext>
          </a:extLst>
        </p:cNvPr>
        <p:cNvGrpSpPr/>
        <p:nvPr/>
      </p:nvGrpSpPr>
      <p:grpSpPr>
        <a:xfrm>
          <a:off x="0" y="0"/>
          <a:ext cx="0" cy="0"/>
          <a:chOff x="0" y="0"/>
          <a:chExt cx="0" cy="0"/>
        </a:xfrm>
      </p:grpSpPr>
      <p:sp>
        <p:nvSpPr>
          <p:cNvPr id="1361" name="Google Shape;1361;p113">
            <a:extLst>
              <a:ext uri="{FF2B5EF4-FFF2-40B4-BE49-F238E27FC236}">
                <a16:creationId xmlns:a16="http://schemas.microsoft.com/office/drawing/2014/main" id="{2EBCBE86-28A1-D72D-BA9F-18CF5F8026DD}"/>
              </a:ext>
            </a:extLst>
          </p:cNvPr>
          <p:cNvSpPr txBox="1">
            <a:spLocks noGrp="1"/>
          </p:cNvSpPr>
          <p:nvPr>
            <p:ph type="title"/>
          </p:nvPr>
        </p:nvSpPr>
        <p:spPr>
          <a:xfrm>
            <a:off x="922349" y="747850"/>
            <a:ext cx="7847700" cy="469800"/>
          </a:xfrm>
          <a:prstGeom prst="rect">
            <a:avLst/>
          </a:prstGeom>
          <a:noFill/>
          <a:ln>
            <a:noFill/>
          </a:ln>
        </p:spPr>
        <p:txBody>
          <a:bodyPr spcFirstLastPara="1" wrap="square" lIns="68575" tIns="34275" rIns="68575" bIns="34275" anchor="b" anchorCtr="0">
            <a:noAutofit/>
          </a:bodyPr>
          <a:lstStyle/>
          <a:p>
            <a:pPr marL="0" lvl="0" indent="0" algn="l" rtl="0">
              <a:lnSpc>
                <a:spcPct val="85000"/>
              </a:lnSpc>
              <a:spcBef>
                <a:spcPts val="0"/>
              </a:spcBef>
              <a:spcAft>
                <a:spcPts val="0"/>
              </a:spcAft>
              <a:buClr>
                <a:srgbClr val="002060"/>
              </a:buClr>
              <a:buSzPts val="3200"/>
              <a:buNone/>
            </a:pPr>
            <a:r>
              <a:rPr lang="en-US" sz="3200" b="1">
                <a:solidFill>
                  <a:srgbClr val="002060"/>
                </a:solidFill>
                <a:latin typeface="Times New Roman"/>
                <a:ea typeface="Times New Roman"/>
                <a:cs typeface="Times New Roman"/>
                <a:sym typeface="Times New Roman"/>
              </a:rPr>
              <a:t>Persistent and Non-persistent CSMA</a:t>
            </a:r>
            <a:endParaRPr>
              <a:latin typeface="Times New Roman"/>
              <a:ea typeface="Times New Roman"/>
              <a:cs typeface="Times New Roman"/>
              <a:sym typeface="Times New Roman"/>
            </a:endParaRPr>
          </a:p>
        </p:txBody>
      </p:sp>
      <p:sp>
        <p:nvSpPr>
          <p:cNvPr id="1362" name="Google Shape;1362;p113">
            <a:extLst>
              <a:ext uri="{FF2B5EF4-FFF2-40B4-BE49-F238E27FC236}">
                <a16:creationId xmlns:a16="http://schemas.microsoft.com/office/drawing/2014/main" id="{70B69E3C-1527-765F-0045-DFC59A864383}"/>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126</a:t>
            </a:fld>
            <a:endParaRPr sz="900">
              <a:solidFill>
                <a:schemeClr val="dk1"/>
              </a:solidFill>
              <a:latin typeface="Times New Roman"/>
              <a:ea typeface="Times New Roman"/>
              <a:cs typeface="Times New Roman"/>
              <a:sym typeface="Times New Roman"/>
            </a:endParaRPr>
          </a:p>
        </p:txBody>
      </p:sp>
      <p:pic>
        <p:nvPicPr>
          <p:cNvPr id="1363" name="Google Shape;1363;p113">
            <a:extLst>
              <a:ext uri="{FF2B5EF4-FFF2-40B4-BE49-F238E27FC236}">
                <a16:creationId xmlns:a16="http://schemas.microsoft.com/office/drawing/2014/main" id="{C5813E27-B3DC-59E0-C0A6-F11645D2B173}"/>
              </a:ext>
            </a:extLst>
          </p:cNvPr>
          <p:cNvPicPr preferRelativeResize="0"/>
          <p:nvPr/>
        </p:nvPicPr>
        <p:blipFill rotWithShape="1">
          <a:blip r:embed="rId3">
            <a:alphaModFix/>
          </a:blip>
          <a:srcRect/>
          <a:stretch/>
        </p:blipFill>
        <p:spPr>
          <a:xfrm>
            <a:off x="41821" y="47020"/>
            <a:ext cx="952199" cy="900076"/>
          </a:xfrm>
          <a:prstGeom prst="rect">
            <a:avLst/>
          </a:prstGeom>
          <a:noFill/>
          <a:ln>
            <a:noFill/>
          </a:ln>
        </p:spPr>
      </p:pic>
      <p:sp>
        <p:nvSpPr>
          <p:cNvPr id="1364" name="Google Shape;1364;p113">
            <a:extLst>
              <a:ext uri="{FF2B5EF4-FFF2-40B4-BE49-F238E27FC236}">
                <a16:creationId xmlns:a16="http://schemas.microsoft.com/office/drawing/2014/main" id="{A7883A85-5467-F454-12B4-F2E0D05680E4}"/>
              </a:ext>
            </a:extLst>
          </p:cNvPr>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1100"/>
              <a:buNone/>
            </a:pPr>
            <a:r>
              <a:rPr lang="en-US" sz="800" b="1">
                <a:solidFill>
                  <a:schemeClr val="dk1"/>
                </a:solidFill>
                <a:latin typeface="Times New Roman"/>
                <a:ea typeface="Times New Roman"/>
                <a:cs typeface="Times New Roman"/>
                <a:sym typeface="Times New Roman"/>
              </a:rPr>
              <a:t>Feb.-2022</a:t>
            </a:r>
            <a:endParaRPr sz="800" b="1">
              <a:solidFill>
                <a:schemeClr val="dk1"/>
              </a:solidFill>
              <a:latin typeface="Times New Roman"/>
              <a:ea typeface="Times New Roman"/>
              <a:cs typeface="Times New Roman"/>
              <a:sym typeface="Times New Roman"/>
            </a:endParaRPr>
          </a:p>
        </p:txBody>
      </p:sp>
      <p:sp>
        <p:nvSpPr>
          <p:cNvPr id="1365" name="Google Shape;1365;p113">
            <a:extLst>
              <a:ext uri="{FF2B5EF4-FFF2-40B4-BE49-F238E27FC236}">
                <a16:creationId xmlns:a16="http://schemas.microsoft.com/office/drawing/2014/main" id="{5562DB03-14A0-3ED9-1A01-7E90B1596F09}"/>
              </a:ext>
            </a:extLst>
          </p:cNvPr>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sz="800" b="1">
                <a:solidFill>
                  <a:schemeClr val="dk1"/>
                </a:solidFill>
                <a:latin typeface="Times New Roman"/>
                <a:ea typeface="Times New Roman"/>
                <a:cs typeface="Times New Roman"/>
                <a:sym typeface="Times New Roman"/>
              </a:rPr>
              <a:t>Computer Networks</a:t>
            </a:r>
            <a:endParaRPr sz="800" b="1">
              <a:solidFill>
                <a:schemeClr val="dk1"/>
              </a:solidFill>
              <a:latin typeface="Times New Roman"/>
              <a:ea typeface="Times New Roman"/>
              <a:cs typeface="Times New Roman"/>
              <a:sym typeface="Times New Roman"/>
            </a:endParaRPr>
          </a:p>
        </p:txBody>
      </p:sp>
      <p:sp>
        <p:nvSpPr>
          <p:cNvPr id="1366" name="Google Shape;1366;p113">
            <a:extLst>
              <a:ext uri="{FF2B5EF4-FFF2-40B4-BE49-F238E27FC236}">
                <a16:creationId xmlns:a16="http://schemas.microsoft.com/office/drawing/2014/main" id="{30B3981E-FEB4-7313-9B08-E2D99033202C}"/>
              </a:ext>
            </a:extLst>
          </p:cNvPr>
          <p:cNvSpPr txBox="1">
            <a:spLocks noGrp="1"/>
          </p:cNvSpPr>
          <p:nvPr>
            <p:ph type="body" idx="1"/>
          </p:nvPr>
        </p:nvSpPr>
        <p:spPr>
          <a:xfrm>
            <a:off x="376162" y="1217650"/>
            <a:ext cx="8124825" cy="544909"/>
          </a:xfrm>
          <a:prstGeom prst="rect">
            <a:avLst/>
          </a:prstGeom>
          <a:noFill/>
          <a:ln>
            <a:noFill/>
          </a:ln>
        </p:spPr>
        <p:txBody>
          <a:bodyPr spcFirstLastPara="1" wrap="square" lIns="0" tIns="34275" rIns="0" bIns="34275" anchor="t" anchorCtr="0">
            <a:normAutofit/>
          </a:bodyPr>
          <a:lstStyle/>
          <a:p>
            <a:pPr marL="457200" lvl="0" indent="-317500" algn="ctr" rtl="0">
              <a:lnSpc>
                <a:spcPct val="90000"/>
              </a:lnSpc>
              <a:spcBef>
                <a:spcPts val="900"/>
              </a:spcBef>
              <a:spcAft>
                <a:spcPts val="0"/>
              </a:spcAft>
              <a:buSzPts val="1400"/>
              <a:buFont typeface="Calibri"/>
              <a:buNone/>
            </a:pPr>
            <a:r>
              <a:rPr lang="en-US" sz="1600"/>
              <a:t>Comparison of the channel utilization versus load for various random access protocols. </a:t>
            </a:r>
            <a:endParaRPr sz="1600" b="1">
              <a:solidFill>
                <a:srgbClr val="FF3300"/>
              </a:solidFill>
            </a:endParaRPr>
          </a:p>
        </p:txBody>
      </p:sp>
      <p:pic>
        <p:nvPicPr>
          <p:cNvPr id="1367" name="Google Shape;1367;p113" descr="4-04">
            <a:extLst>
              <a:ext uri="{FF2B5EF4-FFF2-40B4-BE49-F238E27FC236}">
                <a16:creationId xmlns:a16="http://schemas.microsoft.com/office/drawing/2014/main" id="{5A594820-9E13-7BEB-1421-CDA61CE4BF01}"/>
              </a:ext>
            </a:extLst>
          </p:cNvPr>
          <p:cNvPicPr preferRelativeResize="0"/>
          <p:nvPr/>
        </p:nvPicPr>
        <p:blipFill rotWithShape="1">
          <a:blip r:embed="rId4">
            <a:alphaModFix/>
          </a:blip>
          <a:srcRect/>
          <a:stretch/>
        </p:blipFill>
        <p:spPr>
          <a:xfrm>
            <a:off x="771308" y="1647926"/>
            <a:ext cx="7436258" cy="3039701"/>
          </a:xfrm>
          <a:prstGeom prst="rect">
            <a:avLst/>
          </a:prstGeom>
          <a:noFill/>
          <a:ln>
            <a:noFill/>
          </a:ln>
        </p:spPr>
      </p:pic>
    </p:spTree>
    <p:extLst>
      <p:ext uri="{BB962C8B-B14F-4D97-AF65-F5344CB8AC3E}">
        <p14:creationId xmlns:p14="http://schemas.microsoft.com/office/powerpoint/2010/main" val="83879929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4"/>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rgbClr val="000000"/>
                </a:solidFill>
                <a:latin typeface="Times New Roman"/>
                <a:ea typeface="Times New Roman"/>
                <a:cs typeface="Times New Roman"/>
                <a:sym typeface="Times New Roman"/>
              </a:rPr>
              <a:t>127</a:t>
            </a:fld>
            <a:endParaRPr sz="900">
              <a:solidFill>
                <a:srgbClr val="000000"/>
              </a:solidFill>
              <a:latin typeface="Times New Roman"/>
              <a:ea typeface="Times New Roman"/>
              <a:cs typeface="Times New Roman"/>
              <a:sym typeface="Times New Roman"/>
            </a:endParaRPr>
          </a:p>
        </p:txBody>
      </p:sp>
      <p:sp>
        <p:nvSpPr>
          <p:cNvPr id="244" name="Google Shape;244;p34"/>
          <p:cNvSpPr txBox="1">
            <a:spLocks noGrp="1"/>
          </p:cNvSpPr>
          <p:nvPr>
            <p:ph type="ctrTitle" idx="4294967295"/>
          </p:nvPr>
        </p:nvSpPr>
        <p:spPr>
          <a:xfrm>
            <a:off x="665252" y="156007"/>
            <a:ext cx="7543800" cy="377825"/>
          </a:xfrm>
          <a:prstGeom prst="rect">
            <a:avLst/>
          </a:prstGeom>
          <a:noFill/>
          <a:ln>
            <a:noFill/>
          </a:ln>
        </p:spPr>
        <p:txBody>
          <a:bodyPr spcFirstLastPara="1" wrap="square" lIns="68575" tIns="34275" rIns="68575" bIns="34275" anchor="b" anchorCtr="0">
            <a:noAutofit/>
          </a:bodyPr>
          <a:lstStyle/>
          <a:p>
            <a:pPr marL="0" marR="0" lvl="0" indent="0" algn="l" rtl="0">
              <a:lnSpc>
                <a:spcPct val="85000"/>
              </a:lnSpc>
              <a:spcBef>
                <a:spcPts val="0"/>
              </a:spcBef>
              <a:spcAft>
                <a:spcPts val="0"/>
              </a:spcAft>
              <a:buClr>
                <a:srgbClr val="002060"/>
              </a:buClr>
              <a:buSzPts val="2900"/>
              <a:buFont typeface="Calibri"/>
              <a:buNone/>
            </a:pPr>
            <a:r>
              <a:rPr lang="en" sz="2900" b="1" i="0" u="none" strike="noStrike" cap="none" dirty="0">
                <a:solidFill>
                  <a:srgbClr val="002060"/>
                </a:solidFill>
                <a:latin typeface="Times New Roman"/>
                <a:ea typeface="Times New Roman"/>
                <a:cs typeface="Times New Roman"/>
                <a:sym typeface="Times New Roman"/>
              </a:rPr>
              <a:t>References</a:t>
            </a:r>
            <a:endParaRPr sz="2900" b="1" i="0" u="none" strike="noStrike" cap="none" dirty="0">
              <a:solidFill>
                <a:srgbClr val="002060"/>
              </a:solidFill>
              <a:latin typeface="Times New Roman"/>
              <a:ea typeface="Times New Roman"/>
              <a:cs typeface="Times New Roman"/>
              <a:sym typeface="Times New Roman"/>
            </a:endParaRPr>
          </a:p>
        </p:txBody>
      </p:sp>
      <p:sp>
        <p:nvSpPr>
          <p:cNvPr id="245" name="Google Shape;245;p34"/>
          <p:cNvSpPr txBox="1"/>
          <p:nvPr/>
        </p:nvSpPr>
        <p:spPr>
          <a:xfrm>
            <a:off x="311725" y="929550"/>
            <a:ext cx="8728200" cy="3582900"/>
          </a:xfrm>
          <a:prstGeom prst="rect">
            <a:avLst/>
          </a:prstGeom>
          <a:noFill/>
          <a:ln>
            <a:noFill/>
          </a:ln>
        </p:spPr>
        <p:txBody>
          <a:bodyPr spcFirstLastPara="1" wrap="square" lIns="0" tIns="34275" rIns="0" bIns="34275" anchor="t" anchorCtr="0">
            <a:noAutofit/>
          </a:bodyPr>
          <a:lstStyle/>
          <a:p>
            <a:pPr marL="0" lvl="0" indent="0" algn="l" rtl="0">
              <a:lnSpc>
                <a:spcPct val="100000"/>
              </a:lnSpc>
              <a:spcBef>
                <a:spcPts val="0"/>
              </a:spcBef>
              <a:spcAft>
                <a:spcPts val="0"/>
              </a:spcAft>
              <a:buNone/>
            </a:pPr>
            <a:r>
              <a:rPr lang="en" sz="1200" b="1" dirty="0">
                <a:solidFill>
                  <a:schemeClr val="dk1"/>
                </a:solidFill>
                <a:latin typeface="Times New Roman"/>
                <a:ea typeface="Times New Roman"/>
                <a:cs typeface="Times New Roman"/>
                <a:sym typeface="Times New Roman"/>
              </a:rPr>
              <a:t>Text Books:</a:t>
            </a:r>
            <a:endParaRPr sz="1200" b="1" dirty="0">
              <a:solidFill>
                <a:schemeClr val="dk1"/>
              </a:solidFill>
              <a:latin typeface="Times New Roman"/>
              <a:ea typeface="Times New Roman"/>
              <a:cs typeface="Times New Roman"/>
              <a:sym typeface="Times New Roman"/>
            </a:endParaRPr>
          </a:p>
          <a:p>
            <a:pPr marL="457200" lvl="0" indent="-304800" algn="l" rtl="0">
              <a:lnSpc>
                <a:spcPct val="100000"/>
              </a:lnSpc>
              <a:spcBef>
                <a:spcPts val="0"/>
              </a:spcBef>
              <a:spcAft>
                <a:spcPts val="0"/>
              </a:spcAft>
              <a:buClr>
                <a:schemeClr val="dk1"/>
              </a:buClr>
              <a:buSzPts val="1200"/>
              <a:buFont typeface="Times New Roman"/>
              <a:buAutoNum type="arabicPeriod"/>
            </a:pPr>
            <a:r>
              <a:rPr lang="en" sz="1200" dirty="0">
                <a:solidFill>
                  <a:schemeClr val="dk1"/>
                </a:solidFill>
                <a:latin typeface="Times New Roman"/>
                <a:ea typeface="Times New Roman"/>
                <a:cs typeface="Times New Roman"/>
                <a:sym typeface="Times New Roman"/>
              </a:rPr>
              <a:t>Behrouz A. Forouzan, ‘Data Communications and Networking’, 5th Edition, McGraw-Hill Publishing Company, ISBN 978-0-07-337622-6</a:t>
            </a:r>
            <a:endParaRPr sz="1200" dirty="0">
              <a:solidFill>
                <a:schemeClr val="dk1"/>
              </a:solidFill>
              <a:latin typeface="Times New Roman"/>
              <a:ea typeface="Times New Roman"/>
              <a:cs typeface="Times New Roman"/>
              <a:sym typeface="Times New Roman"/>
            </a:endParaRPr>
          </a:p>
          <a:p>
            <a:pPr marL="457200" lvl="0" indent="-304800" algn="l" rtl="0">
              <a:lnSpc>
                <a:spcPct val="100000"/>
              </a:lnSpc>
              <a:spcBef>
                <a:spcPts val="0"/>
              </a:spcBef>
              <a:spcAft>
                <a:spcPts val="0"/>
              </a:spcAft>
              <a:buClr>
                <a:schemeClr val="dk1"/>
              </a:buClr>
              <a:buSzPts val="1200"/>
              <a:buFont typeface="Times New Roman"/>
              <a:buAutoNum type="arabicPeriod"/>
            </a:pPr>
            <a:r>
              <a:rPr lang="en" sz="1200" dirty="0">
                <a:solidFill>
                  <a:schemeClr val="dk1"/>
                </a:solidFill>
                <a:latin typeface="Times New Roman"/>
                <a:ea typeface="Times New Roman"/>
                <a:cs typeface="Times New Roman"/>
                <a:sym typeface="Times New Roman"/>
              </a:rPr>
              <a:t>Tanenbaum A. S., ‘Computer Networks’, Pearson Education , 5th Edition, ISBN-978-0-13-212695-3</a:t>
            </a:r>
            <a:endParaRPr sz="1200" dirty="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200" b="1" dirty="0">
                <a:solidFill>
                  <a:schemeClr val="dk1"/>
                </a:solidFill>
                <a:latin typeface="Times New Roman"/>
                <a:ea typeface="Times New Roman"/>
                <a:cs typeface="Times New Roman"/>
                <a:sym typeface="Times New Roman"/>
              </a:rPr>
              <a:t>Reference Books:</a:t>
            </a:r>
            <a:endParaRPr sz="1200" b="1" dirty="0">
              <a:solidFill>
                <a:schemeClr val="dk1"/>
              </a:solidFill>
              <a:latin typeface="Times New Roman"/>
              <a:ea typeface="Times New Roman"/>
              <a:cs typeface="Times New Roman"/>
              <a:sym typeface="Times New Roman"/>
            </a:endParaRPr>
          </a:p>
          <a:p>
            <a:pPr marL="457200" lvl="0" indent="-304800" algn="l" rtl="0">
              <a:lnSpc>
                <a:spcPct val="100000"/>
              </a:lnSpc>
              <a:spcBef>
                <a:spcPts val="0"/>
              </a:spcBef>
              <a:spcAft>
                <a:spcPts val="0"/>
              </a:spcAft>
              <a:buClr>
                <a:schemeClr val="dk1"/>
              </a:buClr>
              <a:buSzPts val="1200"/>
              <a:buFont typeface="Times New Roman"/>
              <a:buAutoNum type="arabicPeriod"/>
            </a:pPr>
            <a:r>
              <a:rPr lang="en" sz="1200" dirty="0">
                <a:solidFill>
                  <a:schemeClr val="dk1"/>
                </a:solidFill>
                <a:latin typeface="Times New Roman"/>
                <a:ea typeface="Times New Roman"/>
                <a:cs typeface="Times New Roman"/>
                <a:sym typeface="Times New Roman"/>
              </a:rPr>
              <a:t>James F. Kurose and Keith W Ross ‘Computer Networking, A Top-Down Approach’, 5th Edition, Pearson Education, ISBN- 978-81-317-9054-0</a:t>
            </a:r>
            <a:endParaRPr sz="1200" dirty="0">
              <a:solidFill>
                <a:schemeClr val="dk1"/>
              </a:solidFill>
              <a:latin typeface="Times New Roman"/>
              <a:ea typeface="Times New Roman"/>
              <a:cs typeface="Times New Roman"/>
              <a:sym typeface="Times New Roman"/>
            </a:endParaRPr>
          </a:p>
          <a:p>
            <a:pPr marL="457200" lvl="0" indent="-304800" algn="l" rtl="0">
              <a:lnSpc>
                <a:spcPct val="100000"/>
              </a:lnSpc>
              <a:spcBef>
                <a:spcPts val="0"/>
              </a:spcBef>
              <a:spcAft>
                <a:spcPts val="0"/>
              </a:spcAft>
              <a:buClr>
                <a:schemeClr val="dk1"/>
              </a:buClr>
              <a:buSzPts val="1200"/>
              <a:buFont typeface="Times New Roman"/>
              <a:buAutoNum type="arabicPeriod"/>
            </a:pPr>
            <a:r>
              <a:rPr lang="en" sz="1200" dirty="0">
                <a:solidFill>
                  <a:schemeClr val="dk1"/>
                </a:solidFill>
                <a:latin typeface="Times New Roman"/>
                <a:ea typeface="Times New Roman"/>
                <a:cs typeface="Times New Roman"/>
                <a:sym typeface="Times New Roman"/>
              </a:rPr>
              <a:t>W. Richard Stevens, Unix Network Programming, The Sockets Networking API, Vol 1, 3rd Edition, PHI Learning Pvt. Ltd.</a:t>
            </a:r>
            <a:endParaRPr sz="1200" dirty="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200" b="1" dirty="0">
                <a:solidFill>
                  <a:schemeClr val="dk1"/>
                </a:solidFill>
                <a:latin typeface="Times New Roman"/>
                <a:ea typeface="Times New Roman"/>
                <a:cs typeface="Times New Roman"/>
                <a:sym typeface="Times New Roman"/>
              </a:rPr>
              <a:t>Supplementary Reading:</a:t>
            </a:r>
            <a:endParaRPr sz="1200" b="1" dirty="0">
              <a:solidFill>
                <a:schemeClr val="dk1"/>
              </a:solidFill>
              <a:latin typeface="Times New Roman"/>
              <a:ea typeface="Times New Roman"/>
              <a:cs typeface="Times New Roman"/>
              <a:sym typeface="Times New Roman"/>
            </a:endParaRPr>
          </a:p>
          <a:p>
            <a:pPr marL="457200" lvl="0" indent="-304800" algn="l" rtl="0">
              <a:lnSpc>
                <a:spcPct val="100000"/>
              </a:lnSpc>
              <a:spcBef>
                <a:spcPts val="0"/>
              </a:spcBef>
              <a:spcAft>
                <a:spcPts val="0"/>
              </a:spcAft>
              <a:buClr>
                <a:schemeClr val="dk1"/>
              </a:buClr>
              <a:buSzPts val="1200"/>
              <a:buFont typeface="Times New Roman"/>
              <a:buAutoNum type="arabicPeriod"/>
            </a:pPr>
            <a:r>
              <a:rPr lang="en" sz="1200" dirty="0">
                <a:solidFill>
                  <a:schemeClr val="dk1"/>
                </a:solidFill>
                <a:latin typeface="Times New Roman"/>
                <a:ea typeface="Times New Roman"/>
                <a:cs typeface="Times New Roman"/>
                <a:sym typeface="Times New Roman"/>
              </a:rPr>
              <a:t>William Stallings, ‘Data and Computer Communications’, 6th Edition, Prentice Hall of India Pvt.</a:t>
            </a:r>
            <a:endParaRPr sz="1200" dirty="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200" b="1" dirty="0">
                <a:solidFill>
                  <a:schemeClr val="dk1"/>
                </a:solidFill>
                <a:latin typeface="Times New Roman"/>
                <a:ea typeface="Times New Roman"/>
                <a:cs typeface="Times New Roman"/>
                <a:sym typeface="Times New Roman"/>
              </a:rPr>
              <a:t>Web Resources:</a:t>
            </a:r>
            <a:endParaRPr sz="1200" b="1" dirty="0">
              <a:solidFill>
                <a:schemeClr val="dk1"/>
              </a:solidFill>
              <a:latin typeface="Times New Roman"/>
              <a:ea typeface="Times New Roman"/>
              <a:cs typeface="Times New Roman"/>
              <a:sym typeface="Times New Roman"/>
            </a:endParaRPr>
          </a:p>
          <a:p>
            <a:pPr marL="457200" lvl="0" indent="-304800" algn="l" rtl="0">
              <a:lnSpc>
                <a:spcPct val="100000"/>
              </a:lnSpc>
              <a:spcBef>
                <a:spcPts val="0"/>
              </a:spcBef>
              <a:spcAft>
                <a:spcPts val="0"/>
              </a:spcAft>
              <a:buClr>
                <a:schemeClr val="dk1"/>
              </a:buClr>
              <a:buSzPts val="1200"/>
              <a:buFont typeface="Times New Roman"/>
              <a:buAutoNum type="arabicPeriod"/>
            </a:pPr>
            <a:r>
              <a:rPr lang="en" sz="1200" u="sng" dirty="0">
                <a:solidFill>
                  <a:srgbClr val="1155CC"/>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https://nptel.ac.in/courses/106/105/106105080/</a:t>
            </a:r>
            <a:endParaRPr sz="1200" u="sng" dirty="0">
              <a:solidFill>
                <a:srgbClr val="1155CC"/>
              </a:solidFill>
              <a:latin typeface="Times New Roman"/>
              <a:ea typeface="Times New Roman"/>
              <a:cs typeface="Times New Roman"/>
              <a:sym typeface="Times New Roman"/>
            </a:endParaRPr>
          </a:p>
          <a:p>
            <a:pPr marL="457200" lvl="0" indent="-304800" algn="l" rtl="0">
              <a:lnSpc>
                <a:spcPct val="100000"/>
              </a:lnSpc>
              <a:spcBef>
                <a:spcPts val="0"/>
              </a:spcBef>
              <a:spcAft>
                <a:spcPts val="0"/>
              </a:spcAft>
              <a:buClr>
                <a:schemeClr val="dk1"/>
              </a:buClr>
              <a:buSzPts val="1200"/>
              <a:buFont typeface="Times New Roman"/>
              <a:buAutoNum type="arabicPeriod"/>
            </a:pPr>
            <a:r>
              <a:rPr lang="en" sz="1200" u="sng" dirty="0">
                <a:solidFill>
                  <a:srgbClr val="1155CC"/>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https://nptel.ac.in/courses/106/106/106106091/</a:t>
            </a:r>
            <a:endParaRPr sz="1200" u="sng" dirty="0">
              <a:solidFill>
                <a:srgbClr val="1155CC"/>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200" b="1" dirty="0">
                <a:solidFill>
                  <a:schemeClr val="dk1"/>
                </a:solidFill>
                <a:latin typeface="Times New Roman"/>
                <a:ea typeface="Times New Roman"/>
                <a:cs typeface="Times New Roman"/>
                <a:sym typeface="Times New Roman"/>
              </a:rPr>
              <a:t>Web links:</a:t>
            </a:r>
            <a:endParaRPr sz="1200" b="1" dirty="0">
              <a:solidFill>
                <a:schemeClr val="dk1"/>
              </a:solidFill>
              <a:latin typeface="Times New Roman"/>
              <a:ea typeface="Times New Roman"/>
              <a:cs typeface="Times New Roman"/>
              <a:sym typeface="Times New Roman"/>
            </a:endParaRPr>
          </a:p>
          <a:p>
            <a:pPr marL="457200" lvl="0" indent="-304800" algn="l" rtl="0">
              <a:lnSpc>
                <a:spcPct val="100000"/>
              </a:lnSpc>
              <a:spcBef>
                <a:spcPts val="0"/>
              </a:spcBef>
              <a:spcAft>
                <a:spcPts val="0"/>
              </a:spcAft>
              <a:buClr>
                <a:schemeClr val="dk1"/>
              </a:buClr>
              <a:buSzPts val="1200"/>
              <a:buFont typeface="Times New Roman"/>
              <a:buAutoNum type="arabicPeriod"/>
            </a:pPr>
            <a:r>
              <a:rPr lang="en" sz="1200" u="sng" dirty="0">
                <a:solidFill>
                  <a:srgbClr val="1155CC"/>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https://nptel.ac.in/courses/106/105/106105081/</a:t>
            </a:r>
            <a:endParaRPr sz="1200" u="sng" dirty="0">
              <a:solidFill>
                <a:srgbClr val="1155CC"/>
              </a:solidFill>
              <a:latin typeface="Times New Roman"/>
              <a:ea typeface="Times New Roman"/>
              <a:cs typeface="Times New Roman"/>
              <a:sym typeface="Times New Roman"/>
            </a:endParaRPr>
          </a:p>
          <a:p>
            <a:pPr marL="457200" lvl="0" indent="-304800" algn="l" rtl="0">
              <a:lnSpc>
                <a:spcPct val="100000"/>
              </a:lnSpc>
              <a:spcBef>
                <a:spcPts val="0"/>
              </a:spcBef>
              <a:spcAft>
                <a:spcPts val="0"/>
              </a:spcAft>
              <a:buClr>
                <a:schemeClr val="dk1"/>
              </a:buClr>
              <a:buSzPts val="1200"/>
              <a:buFont typeface="Times New Roman"/>
              <a:buAutoNum type="arabicPeriod"/>
            </a:pPr>
            <a:r>
              <a:rPr lang="en" sz="1200" u="sng" dirty="0">
                <a:solidFill>
                  <a:srgbClr val="1155CC"/>
                </a:solidFill>
                <a:latin typeface="Times New Roman"/>
                <a:ea typeface="Times New Roman"/>
                <a:cs typeface="Times New Roman"/>
                <a:sym typeface="Times New Roman"/>
                <a:hlinkClick r:id="rId6">
                  <a:extLst>
                    <a:ext uri="{A12FA001-AC4F-418D-AE19-62706E023703}">
                      <ahyp:hlinkClr xmlns:ahyp="http://schemas.microsoft.com/office/drawing/2018/hyperlinkcolor" val="tx"/>
                    </a:ext>
                  </a:extLst>
                </a:hlinkClick>
              </a:rPr>
              <a:t>https://nptel.ac.in/courses/106/105/106105183/</a:t>
            </a:r>
            <a:endParaRPr sz="1200" u="sng" dirty="0">
              <a:solidFill>
                <a:srgbClr val="1155CC"/>
              </a:solidFill>
              <a:latin typeface="Times New Roman"/>
              <a:ea typeface="Times New Roman"/>
              <a:cs typeface="Times New Roman"/>
              <a:sym typeface="Times New Roman"/>
            </a:endParaRPr>
          </a:p>
          <a:p>
            <a:pPr marL="457200" lvl="0" indent="-304800" algn="l" rtl="0">
              <a:lnSpc>
                <a:spcPct val="100000"/>
              </a:lnSpc>
              <a:spcBef>
                <a:spcPts val="0"/>
              </a:spcBef>
              <a:spcAft>
                <a:spcPts val="0"/>
              </a:spcAft>
              <a:buClr>
                <a:schemeClr val="dk1"/>
              </a:buClr>
              <a:buSzPts val="1200"/>
              <a:buFont typeface="Times New Roman"/>
              <a:buAutoNum type="arabicPeriod"/>
            </a:pPr>
            <a:r>
              <a:rPr lang="en" sz="1200" u="sng" dirty="0">
                <a:solidFill>
                  <a:srgbClr val="1155CC"/>
                </a:solidFill>
                <a:latin typeface="Times New Roman"/>
                <a:ea typeface="Times New Roman"/>
                <a:cs typeface="Times New Roman"/>
                <a:sym typeface="Times New Roman"/>
                <a:hlinkClick r:id="rId7">
                  <a:extLst>
                    <a:ext uri="{A12FA001-AC4F-418D-AE19-62706E023703}">
                      <ahyp:hlinkClr xmlns:ahyp="http://schemas.microsoft.com/office/drawing/2018/hyperlinkcolor" val="tx"/>
                    </a:ext>
                  </a:extLst>
                </a:hlinkClick>
              </a:rPr>
              <a:t>https://ocw.mit.edu/courses/electrical-engineering-and-computer-science/6-829-computer-networks-fall-2002/index.htm</a:t>
            </a:r>
            <a:endParaRPr sz="1200" u="sng" dirty="0">
              <a:solidFill>
                <a:srgbClr val="1155CC"/>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200" b="1" dirty="0">
                <a:solidFill>
                  <a:schemeClr val="dk1"/>
                </a:solidFill>
                <a:latin typeface="Times New Roman"/>
                <a:ea typeface="Times New Roman"/>
                <a:cs typeface="Times New Roman"/>
                <a:sym typeface="Times New Roman"/>
              </a:rPr>
              <a:t>MOOCs:</a:t>
            </a:r>
            <a:endParaRPr sz="1200" b="1" dirty="0">
              <a:solidFill>
                <a:schemeClr val="dk1"/>
              </a:solidFill>
              <a:latin typeface="Times New Roman"/>
              <a:ea typeface="Times New Roman"/>
              <a:cs typeface="Times New Roman"/>
              <a:sym typeface="Times New Roman"/>
            </a:endParaRPr>
          </a:p>
          <a:p>
            <a:pPr marL="457200" lvl="0" indent="-304800" algn="l" rtl="0">
              <a:lnSpc>
                <a:spcPct val="100000"/>
              </a:lnSpc>
              <a:spcBef>
                <a:spcPts val="0"/>
              </a:spcBef>
              <a:spcAft>
                <a:spcPts val="0"/>
              </a:spcAft>
              <a:buClr>
                <a:schemeClr val="dk1"/>
              </a:buClr>
              <a:buSzPts val="1200"/>
              <a:buFont typeface="Times New Roman"/>
              <a:buAutoNum type="arabicPeriod"/>
            </a:pPr>
            <a:r>
              <a:rPr lang="en" sz="1200" u="sng" dirty="0">
                <a:solidFill>
                  <a:srgbClr val="1155CC"/>
                </a:solidFill>
                <a:latin typeface="Times New Roman"/>
                <a:ea typeface="Times New Roman"/>
                <a:cs typeface="Times New Roman"/>
                <a:sym typeface="Times New Roman"/>
                <a:hlinkClick r:id="rId8">
                  <a:extLst>
                    <a:ext uri="{A12FA001-AC4F-418D-AE19-62706E023703}">
                      <ahyp:hlinkClr xmlns:ahyp="http://schemas.microsoft.com/office/drawing/2018/hyperlinkcolor" val="tx"/>
                    </a:ext>
                  </a:extLst>
                </a:hlinkClick>
              </a:rPr>
              <a:t>https://www.coursera.org/learn/computer-networking</a:t>
            </a:r>
            <a:endParaRPr sz="1200" u="sng" dirty="0">
              <a:solidFill>
                <a:srgbClr val="1155CC"/>
              </a:solidFill>
              <a:latin typeface="Times New Roman"/>
              <a:ea typeface="Times New Roman"/>
              <a:cs typeface="Times New Roman"/>
              <a:sym typeface="Times New Roman"/>
            </a:endParaRPr>
          </a:p>
          <a:p>
            <a:pPr marL="457200" lvl="0" indent="-304800" algn="l" rtl="0">
              <a:lnSpc>
                <a:spcPct val="100000"/>
              </a:lnSpc>
              <a:spcBef>
                <a:spcPts val="0"/>
              </a:spcBef>
              <a:spcAft>
                <a:spcPts val="0"/>
              </a:spcAft>
              <a:buClr>
                <a:schemeClr val="dk1"/>
              </a:buClr>
              <a:buSzPts val="1200"/>
              <a:buFont typeface="Times New Roman"/>
              <a:buAutoNum type="arabicPeriod"/>
            </a:pPr>
            <a:r>
              <a:rPr lang="en" sz="1200" u="sng" dirty="0">
                <a:solidFill>
                  <a:srgbClr val="1155CC"/>
                </a:solidFill>
                <a:latin typeface="Times New Roman"/>
                <a:ea typeface="Times New Roman"/>
                <a:cs typeface="Times New Roman"/>
                <a:sym typeface="Times New Roman"/>
                <a:hlinkClick r:id="rId9">
                  <a:extLst>
                    <a:ext uri="{A12FA001-AC4F-418D-AE19-62706E023703}">
                      <ahyp:hlinkClr xmlns:ahyp="http://schemas.microsoft.com/office/drawing/2018/hyperlinkcolor" val="tx"/>
                    </a:ext>
                  </a:extLst>
                </a:hlinkClick>
              </a:rPr>
              <a:t>https://www.edx.org/course/introduction-to-networking?index=product&amp;queryID=0befdc538866babf2facfdc2dce06204&amp;position=1</a:t>
            </a:r>
            <a:endParaRPr sz="1200" dirty="0">
              <a:solidFill>
                <a:srgbClr val="CC04A1"/>
              </a:solidFill>
              <a:latin typeface="Times New Roman"/>
              <a:ea typeface="Times New Roman"/>
              <a:cs typeface="Times New Roman"/>
              <a:sym typeface="Times New Roman"/>
            </a:endParaRPr>
          </a:p>
        </p:txBody>
      </p:sp>
      <p:pic>
        <p:nvPicPr>
          <p:cNvPr id="246" name="Google Shape;246;p34"/>
          <p:cNvPicPr preferRelativeResize="0"/>
          <p:nvPr/>
        </p:nvPicPr>
        <p:blipFill rotWithShape="1">
          <a:blip r:embed="rId10">
            <a:alphaModFix/>
          </a:blip>
          <a:srcRect/>
          <a:stretch/>
        </p:blipFill>
        <p:spPr>
          <a:xfrm>
            <a:off x="41821" y="47021"/>
            <a:ext cx="502709" cy="468918"/>
          </a:xfrm>
          <a:prstGeom prst="rect">
            <a:avLst/>
          </a:prstGeom>
          <a:noFill/>
          <a:ln>
            <a:noFill/>
          </a:ln>
        </p:spPr>
      </p:pic>
      <p:cxnSp>
        <p:nvCxnSpPr>
          <p:cNvPr id="247" name="Google Shape;247;p34"/>
          <p:cNvCxnSpPr/>
          <p:nvPr/>
        </p:nvCxnSpPr>
        <p:spPr>
          <a:xfrm>
            <a:off x="994019" y="893516"/>
            <a:ext cx="7667777" cy="0"/>
          </a:xfrm>
          <a:prstGeom prst="straightConnector1">
            <a:avLst/>
          </a:prstGeom>
          <a:noFill/>
          <a:ln w="12700" cap="flat" cmpd="sng">
            <a:solidFill>
              <a:schemeClr val="accent1"/>
            </a:solidFill>
            <a:prstDash val="solid"/>
            <a:round/>
            <a:headEnd type="none" w="sm" len="sm"/>
            <a:tailEnd type="none" w="sm" len="sm"/>
          </a:ln>
        </p:spPr>
      </p:cxn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5"/>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rgbClr val="000000"/>
                </a:solidFill>
                <a:latin typeface="Times New Roman"/>
                <a:ea typeface="Times New Roman"/>
                <a:cs typeface="Times New Roman"/>
                <a:sym typeface="Times New Roman"/>
              </a:rPr>
              <a:t>128</a:t>
            </a:fld>
            <a:endParaRPr sz="900">
              <a:solidFill>
                <a:srgbClr val="000000"/>
              </a:solidFill>
              <a:latin typeface="Times New Roman"/>
              <a:ea typeface="Times New Roman"/>
              <a:cs typeface="Times New Roman"/>
              <a:sym typeface="Times New Roman"/>
            </a:endParaRPr>
          </a:p>
        </p:txBody>
      </p:sp>
      <p:pic>
        <p:nvPicPr>
          <p:cNvPr id="257" name="Google Shape;257;p35"/>
          <p:cNvPicPr preferRelativeResize="0"/>
          <p:nvPr/>
        </p:nvPicPr>
        <p:blipFill rotWithShape="1">
          <a:blip r:embed="rId3">
            <a:alphaModFix/>
          </a:blip>
          <a:srcRect/>
          <a:stretch/>
        </p:blipFill>
        <p:spPr>
          <a:xfrm>
            <a:off x="41821" y="47020"/>
            <a:ext cx="952199" cy="900077"/>
          </a:xfrm>
          <a:prstGeom prst="rect">
            <a:avLst/>
          </a:prstGeom>
          <a:noFill/>
          <a:ln>
            <a:noFill/>
          </a:ln>
        </p:spPr>
      </p:pic>
      <p:sp>
        <p:nvSpPr>
          <p:cNvPr id="260" name="Google Shape;260;p35"/>
          <p:cNvSpPr/>
          <p:nvPr/>
        </p:nvSpPr>
        <p:spPr>
          <a:xfrm>
            <a:off x="994025" y="1079050"/>
            <a:ext cx="6978000" cy="1342800"/>
          </a:xfrm>
          <a:prstGeom prst="ellipseRibbon2">
            <a:avLst>
              <a:gd name="adj1" fmla="val 25000"/>
              <a:gd name="adj2" fmla="val 50000"/>
              <a:gd name="adj3" fmla="val 12500"/>
            </a:avLst>
          </a:prstGeom>
          <a:solidFill>
            <a:schemeClr val="lt2"/>
          </a:solidFill>
          <a:ln w="9525" cap="flat" cmpd="sng">
            <a:solidFill>
              <a:schemeClr val="dk2"/>
            </a:solidFill>
            <a:prstDash val="solid"/>
            <a:round/>
            <a:headEnd type="none" w="sm" len="sm"/>
            <a:tailEnd type="none" w="sm" len="sm"/>
          </a:ln>
          <a:effectLst>
            <a:outerShdw blurRad="442913" dist="95250" algn="bl" rotWithShape="0">
              <a:srgbClr val="000000">
                <a:alpha val="39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3700" b="1">
                <a:latin typeface="Times New Roman"/>
                <a:ea typeface="Times New Roman"/>
                <a:cs typeface="Times New Roman"/>
                <a:sym typeface="Times New Roman"/>
              </a:rPr>
              <a:t>Thank You</a:t>
            </a:r>
            <a:endParaRPr sz="3700" b="1">
              <a:latin typeface="Times New Roman"/>
              <a:ea typeface="Times New Roman"/>
              <a:cs typeface="Times New Roman"/>
              <a:sym typeface="Times New Roman"/>
            </a:endParaRPr>
          </a:p>
        </p:txBody>
      </p:sp>
      <p:sp>
        <p:nvSpPr>
          <p:cNvPr id="261" name="Google Shape;261;p35"/>
          <p:cNvSpPr/>
          <p:nvPr/>
        </p:nvSpPr>
        <p:spPr>
          <a:xfrm>
            <a:off x="2829525" y="2529775"/>
            <a:ext cx="3417000" cy="815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700">
                <a:latin typeface="Times New Roman"/>
                <a:ea typeface="Times New Roman"/>
                <a:cs typeface="Times New Roman"/>
                <a:sym typeface="Times New Roman"/>
              </a:rPr>
              <a:t>Any Questions</a:t>
            </a:r>
            <a:endParaRPr sz="370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571500" y="153180"/>
            <a:ext cx="7847700" cy="431515"/>
          </a:xfrm>
          <a:prstGeom prst="rect">
            <a:avLst/>
          </a:prstGeom>
          <a:noFill/>
          <a:ln>
            <a:noFill/>
          </a:ln>
        </p:spPr>
        <p:txBody>
          <a:bodyPr spcFirstLastPara="1" wrap="square" lIns="68575" tIns="34275" rIns="68575" bIns="34275" anchor="b" anchorCtr="0">
            <a:noAutofit/>
          </a:bodyPr>
          <a:lstStyle/>
          <a:p>
            <a:pPr algn="ctr">
              <a:lnSpc>
                <a:spcPct val="85000"/>
              </a:lnSpc>
              <a:spcBef>
                <a:spcPts val="0"/>
              </a:spcBef>
              <a:buClr>
                <a:srgbClr val="002060"/>
              </a:buClr>
              <a:buSzPts val="3200"/>
            </a:pPr>
            <a:br>
              <a:rPr lang="en-IN" sz="2800" dirty="0"/>
            </a:br>
            <a:r>
              <a:rPr lang="en-IN" sz="2800" dirty="0">
                <a:solidFill>
                  <a:srgbClr val="0070C0"/>
                </a:solidFill>
                <a:latin typeface="Times New Roman"/>
                <a:ea typeface="Times New Roman"/>
                <a:cs typeface="Times New Roman"/>
              </a:rPr>
              <a:t>Parity Check</a:t>
            </a:r>
            <a:endParaRPr sz="2800" dirty="0">
              <a:solidFill>
                <a:srgbClr val="0070C0"/>
              </a:solidFill>
              <a:latin typeface="Times New Roman"/>
              <a:ea typeface="Times New Roman"/>
              <a:cs typeface="Times New Roman"/>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13</a:t>
            </a:fld>
            <a:endParaRPr sz="900">
              <a:solidFill>
                <a:schemeClr val="dk1"/>
              </a:solidFill>
              <a:latin typeface="Times New Roman"/>
              <a:ea typeface="Times New Roman"/>
              <a:cs typeface="Times New Roman"/>
              <a:sym typeface="Times New Roman"/>
            </a:endParaRPr>
          </a:p>
        </p:txBody>
      </p:sp>
      <p:pic>
        <p:nvPicPr>
          <p:cNvPr id="8" name="Google Shape;221;p32"/>
          <p:cNvPicPr preferRelativeResize="0"/>
          <p:nvPr/>
        </p:nvPicPr>
        <p:blipFill rotWithShape="1">
          <a:blip r:embed="rId3">
            <a:alphaModFix/>
          </a:blip>
          <a:srcRect/>
          <a:stretch/>
        </p:blipFill>
        <p:spPr>
          <a:xfrm>
            <a:off x="27694" y="47149"/>
            <a:ext cx="543806" cy="537546"/>
          </a:xfrm>
          <a:prstGeom prst="rect">
            <a:avLst/>
          </a:prstGeom>
          <a:noFill/>
          <a:ln>
            <a:noFill/>
          </a:ln>
        </p:spPr>
      </p:pic>
      <p:sp>
        <p:nvSpPr>
          <p:cNvPr id="2" name="Rectangle 1"/>
          <p:cNvSpPr/>
          <p:nvPr/>
        </p:nvSpPr>
        <p:spPr>
          <a:xfrm>
            <a:off x="441788" y="724740"/>
            <a:ext cx="7977411" cy="584775"/>
          </a:xfrm>
          <a:prstGeom prst="rect">
            <a:avLst/>
          </a:prstGeom>
        </p:spPr>
        <p:txBody>
          <a:bodyPr wrap="square">
            <a:spAutoFit/>
          </a:bodyPr>
          <a:lstStyle/>
          <a:p>
            <a:pPr algn="just"/>
            <a:r>
              <a:rPr lang="en-US" sz="1600" dirty="0">
                <a:latin typeface="Nunito"/>
              </a:rPr>
              <a:t>Parity check is done by adding an extra bit, called parity bit to the data to make number of 1s either even in case of even parity, or odd in case of odd parity.</a:t>
            </a:r>
          </a:p>
        </p:txBody>
      </p:sp>
      <p:pic>
        <p:nvPicPr>
          <p:cNvPr id="6" name="Picture 5"/>
          <p:cNvPicPr>
            <a:picLocks noChangeAspect="1"/>
          </p:cNvPicPr>
          <p:nvPr/>
        </p:nvPicPr>
        <p:blipFill>
          <a:blip r:embed="rId4"/>
          <a:stretch>
            <a:fillRect/>
          </a:stretch>
        </p:blipFill>
        <p:spPr>
          <a:xfrm>
            <a:off x="1602769" y="1246164"/>
            <a:ext cx="6345361" cy="3457748"/>
          </a:xfrm>
          <a:prstGeom prst="rect">
            <a:avLst/>
          </a:prstGeom>
        </p:spPr>
      </p:pic>
      <p:sp>
        <p:nvSpPr>
          <p:cNvPr id="7" name="Rectangle 6"/>
          <p:cNvSpPr/>
          <p:nvPr/>
        </p:nvSpPr>
        <p:spPr>
          <a:xfrm>
            <a:off x="123290" y="4893965"/>
            <a:ext cx="5116530" cy="261610"/>
          </a:xfrm>
          <a:prstGeom prst="rect">
            <a:avLst/>
          </a:prstGeom>
        </p:spPr>
        <p:txBody>
          <a:bodyPr wrap="square">
            <a:spAutoFit/>
          </a:bodyPr>
          <a:lstStyle/>
          <a:p>
            <a:r>
              <a:rPr lang="en-IN" sz="1100" dirty="0"/>
              <a:t>https://www.javatpoint.com/computer-network-error-detection</a:t>
            </a:r>
          </a:p>
        </p:txBody>
      </p:sp>
    </p:spTree>
    <p:extLst>
      <p:ext uri="{BB962C8B-B14F-4D97-AF65-F5344CB8AC3E}">
        <p14:creationId xmlns:p14="http://schemas.microsoft.com/office/powerpoint/2010/main" val="2061149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571500" y="153180"/>
            <a:ext cx="7847700" cy="431515"/>
          </a:xfrm>
          <a:prstGeom prst="rect">
            <a:avLst/>
          </a:prstGeom>
          <a:noFill/>
          <a:ln>
            <a:noFill/>
          </a:ln>
        </p:spPr>
        <p:txBody>
          <a:bodyPr spcFirstLastPara="1" wrap="square" lIns="68575" tIns="34275" rIns="68575" bIns="34275" anchor="b" anchorCtr="0">
            <a:noAutofit/>
          </a:bodyPr>
          <a:lstStyle/>
          <a:p>
            <a:pPr algn="ctr">
              <a:lnSpc>
                <a:spcPct val="85000"/>
              </a:lnSpc>
              <a:spcBef>
                <a:spcPts val="0"/>
              </a:spcBef>
              <a:buClr>
                <a:srgbClr val="002060"/>
              </a:buClr>
              <a:buSzPts val="3200"/>
            </a:pPr>
            <a:br>
              <a:rPr lang="en-IN" sz="2800" dirty="0"/>
            </a:br>
            <a:r>
              <a:rPr lang="en-IN" sz="2800" dirty="0">
                <a:solidFill>
                  <a:srgbClr val="0070C0"/>
                </a:solidFill>
                <a:latin typeface="Times New Roman"/>
                <a:ea typeface="Times New Roman"/>
                <a:cs typeface="Times New Roman"/>
              </a:rPr>
              <a:t>Parity Check</a:t>
            </a:r>
            <a:endParaRPr sz="2800" dirty="0">
              <a:solidFill>
                <a:srgbClr val="0070C0"/>
              </a:solidFill>
              <a:latin typeface="Times New Roman"/>
              <a:ea typeface="Times New Roman"/>
              <a:cs typeface="Times New Roman"/>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14</a:t>
            </a:fld>
            <a:endParaRPr sz="900">
              <a:solidFill>
                <a:schemeClr val="dk1"/>
              </a:solidFill>
              <a:latin typeface="Times New Roman"/>
              <a:ea typeface="Times New Roman"/>
              <a:cs typeface="Times New Roman"/>
              <a:sym typeface="Times New Roman"/>
            </a:endParaRPr>
          </a:p>
        </p:txBody>
      </p:sp>
      <p:pic>
        <p:nvPicPr>
          <p:cNvPr id="8" name="Google Shape;221;p32"/>
          <p:cNvPicPr preferRelativeResize="0"/>
          <p:nvPr/>
        </p:nvPicPr>
        <p:blipFill rotWithShape="1">
          <a:blip r:embed="rId3">
            <a:alphaModFix/>
          </a:blip>
          <a:srcRect/>
          <a:stretch/>
        </p:blipFill>
        <p:spPr>
          <a:xfrm>
            <a:off x="27694" y="47149"/>
            <a:ext cx="543806" cy="537546"/>
          </a:xfrm>
          <a:prstGeom prst="rect">
            <a:avLst/>
          </a:prstGeom>
          <a:noFill/>
          <a:ln>
            <a:noFill/>
          </a:ln>
        </p:spPr>
      </p:pic>
      <p:sp>
        <p:nvSpPr>
          <p:cNvPr id="2" name="Rectangle 1"/>
          <p:cNvSpPr/>
          <p:nvPr/>
        </p:nvSpPr>
        <p:spPr>
          <a:xfrm>
            <a:off x="441788" y="724740"/>
            <a:ext cx="7977411" cy="3785652"/>
          </a:xfrm>
          <a:prstGeom prst="rect">
            <a:avLst/>
          </a:prstGeom>
        </p:spPr>
        <p:txBody>
          <a:bodyPr wrap="square">
            <a:spAutoFit/>
          </a:bodyPr>
          <a:lstStyle/>
          <a:p>
            <a:pPr algn="just"/>
            <a:r>
              <a:rPr lang="en-US" sz="1600" dirty="0">
                <a:latin typeface="Nunito"/>
              </a:rPr>
              <a:t>Parity check is done by adding an extra bit, called parity bit to the data to make number of 1s either even in case of even parity, or odd in case of odd parity.</a:t>
            </a:r>
          </a:p>
          <a:p>
            <a:pPr algn="just"/>
            <a:endParaRPr lang="en-US" sz="1600" dirty="0">
              <a:latin typeface="Nunito"/>
            </a:endParaRPr>
          </a:p>
          <a:p>
            <a:pPr algn="just"/>
            <a:r>
              <a:rPr lang="en-US" sz="1600" dirty="0">
                <a:latin typeface="Nunito"/>
              </a:rPr>
              <a:t>While creating a frame, the sender counts the number of 1s in it and adds the parity bit in following way</a:t>
            </a:r>
          </a:p>
          <a:p>
            <a:pPr algn="just"/>
            <a:endParaRPr lang="en-US" sz="1600" dirty="0">
              <a:latin typeface="Nunito"/>
            </a:endParaRPr>
          </a:p>
          <a:p>
            <a:pPr marL="285750" indent="-285750" algn="just">
              <a:buFont typeface="Arial" panose="020B0604020202020204" pitchFamily="34" charset="0"/>
              <a:buChar char="•"/>
            </a:pPr>
            <a:r>
              <a:rPr lang="en-US" sz="1600" dirty="0">
                <a:latin typeface="Nunito"/>
              </a:rPr>
              <a:t>In case of even parity: If number of 1s is even then parity bit value is 0. If number of 1s is odd then parity bit value is 1.</a:t>
            </a:r>
          </a:p>
          <a:p>
            <a:pPr marL="285750" indent="-285750" algn="just">
              <a:buFont typeface="Arial" panose="020B0604020202020204" pitchFamily="34" charset="0"/>
              <a:buChar char="•"/>
            </a:pPr>
            <a:r>
              <a:rPr lang="en-US" sz="1600" dirty="0">
                <a:latin typeface="Nunito"/>
              </a:rPr>
              <a:t>In case of odd parity: If number of 1s is odd then parity bit value is 0. If number of 1s is even then parity bit value is 1.</a:t>
            </a:r>
          </a:p>
          <a:p>
            <a:pPr marL="285750" indent="-285750" algn="just">
              <a:buFont typeface="Arial" panose="020B0604020202020204" pitchFamily="34" charset="0"/>
              <a:buChar char="•"/>
            </a:pPr>
            <a:endParaRPr lang="en-US" sz="1600" dirty="0">
              <a:latin typeface="Nunito"/>
            </a:endParaRPr>
          </a:p>
          <a:p>
            <a:pPr algn="just"/>
            <a:r>
              <a:rPr lang="en-US" sz="1600" dirty="0">
                <a:latin typeface="Nunito"/>
              </a:rPr>
              <a:t>On receiving a frame, the receiver counts the number of 1s in it. In case of even parity check, if the count of 1s is even, the frame is accepted, otherwise it is rejected. Similar rule is adopted for odd parity check.</a:t>
            </a:r>
            <a:endParaRPr lang="en-IN" sz="1600" dirty="0"/>
          </a:p>
          <a:p>
            <a:pPr marL="285750" indent="-285750" algn="just">
              <a:buFont typeface="Arial" panose="020B0604020202020204" pitchFamily="34" charset="0"/>
              <a:buChar char="•"/>
            </a:pPr>
            <a:endParaRPr lang="en-US" sz="1600" dirty="0">
              <a:latin typeface="Nunito"/>
            </a:endParaRPr>
          </a:p>
        </p:txBody>
      </p:sp>
    </p:spTree>
    <p:extLst>
      <p:ext uri="{BB962C8B-B14F-4D97-AF65-F5344CB8AC3E}">
        <p14:creationId xmlns:p14="http://schemas.microsoft.com/office/powerpoint/2010/main" val="4048422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571500" y="153180"/>
            <a:ext cx="7847700" cy="431515"/>
          </a:xfrm>
          <a:prstGeom prst="rect">
            <a:avLst/>
          </a:prstGeom>
          <a:noFill/>
          <a:ln>
            <a:noFill/>
          </a:ln>
        </p:spPr>
        <p:txBody>
          <a:bodyPr spcFirstLastPara="1" wrap="square" lIns="68575" tIns="34275" rIns="68575" bIns="34275" anchor="b" anchorCtr="0">
            <a:noAutofit/>
          </a:bodyPr>
          <a:lstStyle/>
          <a:p>
            <a:pPr algn="ctr">
              <a:lnSpc>
                <a:spcPct val="85000"/>
              </a:lnSpc>
              <a:spcBef>
                <a:spcPts val="0"/>
              </a:spcBef>
              <a:buClr>
                <a:srgbClr val="002060"/>
              </a:buClr>
              <a:buSzPts val="3200"/>
            </a:pPr>
            <a:br>
              <a:rPr lang="en-IN" sz="2800" dirty="0"/>
            </a:br>
            <a:r>
              <a:rPr lang="en-IN" sz="2800" dirty="0">
                <a:solidFill>
                  <a:srgbClr val="0070C0"/>
                </a:solidFill>
                <a:latin typeface="Times New Roman"/>
                <a:ea typeface="Times New Roman"/>
                <a:cs typeface="Times New Roman"/>
              </a:rPr>
              <a:t>Parity Check</a:t>
            </a:r>
            <a:endParaRPr sz="2800" dirty="0">
              <a:solidFill>
                <a:srgbClr val="0070C0"/>
              </a:solidFill>
              <a:latin typeface="Times New Roman"/>
              <a:ea typeface="Times New Roman"/>
              <a:cs typeface="Times New Roman"/>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15</a:t>
            </a:fld>
            <a:endParaRPr sz="900">
              <a:solidFill>
                <a:schemeClr val="dk1"/>
              </a:solidFill>
              <a:latin typeface="Times New Roman"/>
              <a:ea typeface="Times New Roman"/>
              <a:cs typeface="Times New Roman"/>
              <a:sym typeface="Times New Roman"/>
            </a:endParaRPr>
          </a:p>
        </p:txBody>
      </p:sp>
      <p:pic>
        <p:nvPicPr>
          <p:cNvPr id="8" name="Google Shape;221;p32"/>
          <p:cNvPicPr preferRelativeResize="0"/>
          <p:nvPr/>
        </p:nvPicPr>
        <p:blipFill rotWithShape="1">
          <a:blip r:embed="rId3">
            <a:alphaModFix/>
          </a:blip>
          <a:srcRect/>
          <a:stretch/>
        </p:blipFill>
        <p:spPr>
          <a:xfrm>
            <a:off x="27694" y="47149"/>
            <a:ext cx="543806" cy="537546"/>
          </a:xfrm>
          <a:prstGeom prst="rect">
            <a:avLst/>
          </a:prstGeom>
          <a:noFill/>
          <a:ln>
            <a:noFill/>
          </a:ln>
        </p:spPr>
      </p:pic>
      <p:graphicFrame>
        <p:nvGraphicFramePr>
          <p:cNvPr id="6" name="Table 5"/>
          <p:cNvGraphicFramePr>
            <a:graphicFrameLocks noGrp="1"/>
          </p:cNvGraphicFramePr>
          <p:nvPr>
            <p:extLst>
              <p:ext uri="{D42A27DB-BD31-4B8C-83A1-F6EECF244321}">
                <p14:modId xmlns:p14="http://schemas.microsoft.com/office/powerpoint/2010/main" val="2457231906"/>
              </p:ext>
            </p:extLst>
          </p:nvPr>
        </p:nvGraphicFramePr>
        <p:xfrm>
          <a:off x="914484" y="923249"/>
          <a:ext cx="6257500" cy="1790700"/>
        </p:xfrm>
        <a:graphic>
          <a:graphicData uri="http://schemas.openxmlformats.org/drawingml/2006/table">
            <a:tbl>
              <a:tblPr>
                <a:tableStyleId>{5940675A-B579-460E-94D1-54222C63F5DA}</a:tableStyleId>
              </a:tblPr>
              <a:tblGrid>
                <a:gridCol w="2102750">
                  <a:extLst>
                    <a:ext uri="{9D8B030D-6E8A-4147-A177-3AD203B41FA5}">
                      <a16:colId xmlns:a16="http://schemas.microsoft.com/office/drawing/2014/main" val="20000"/>
                    </a:ext>
                  </a:extLst>
                </a:gridCol>
                <a:gridCol w="2102750">
                  <a:extLst>
                    <a:ext uri="{9D8B030D-6E8A-4147-A177-3AD203B41FA5}">
                      <a16:colId xmlns:a16="http://schemas.microsoft.com/office/drawing/2014/main" val="20001"/>
                    </a:ext>
                  </a:extLst>
                </a:gridCol>
                <a:gridCol w="2052000">
                  <a:extLst>
                    <a:ext uri="{9D8B030D-6E8A-4147-A177-3AD203B41FA5}">
                      <a16:colId xmlns:a16="http://schemas.microsoft.com/office/drawing/2014/main" val="20002"/>
                    </a:ext>
                  </a:extLst>
                </a:gridCol>
              </a:tblGrid>
              <a:tr h="358140">
                <a:tc>
                  <a:txBody>
                    <a:bodyPr/>
                    <a:lstStyle/>
                    <a:p>
                      <a:pPr algn="ctr" fontAlgn="t"/>
                      <a:r>
                        <a:rPr lang="en-IN" dirty="0">
                          <a:effectLst/>
                        </a:rPr>
                        <a:t>Binary Code</a:t>
                      </a:r>
                    </a:p>
                  </a:txBody>
                  <a:tcPr marL="76200" marR="76200" marT="76200" marB="76200">
                    <a:solidFill>
                      <a:schemeClr val="accent2">
                        <a:lumMod val="20000"/>
                        <a:lumOff val="80000"/>
                      </a:schemeClr>
                    </a:solidFill>
                  </a:tcPr>
                </a:tc>
                <a:tc>
                  <a:txBody>
                    <a:bodyPr/>
                    <a:lstStyle/>
                    <a:p>
                      <a:pPr algn="ctr" fontAlgn="t"/>
                      <a:r>
                        <a:rPr lang="en-IN" dirty="0">
                          <a:effectLst/>
                        </a:rPr>
                        <a:t>Even Parity bit</a:t>
                      </a:r>
                    </a:p>
                  </a:txBody>
                  <a:tcPr marL="76200" marR="76200" marT="76200" marB="76200">
                    <a:solidFill>
                      <a:schemeClr val="accent2">
                        <a:lumMod val="20000"/>
                        <a:lumOff val="80000"/>
                      </a:schemeClr>
                    </a:solidFill>
                  </a:tcPr>
                </a:tc>
                <a:tc>
                  <a:txBody>
                    <a:bodyPr/>
                    <a:lstStyle/>
                    <a:p>
                      <a:pPr algn="ctr" fontAlgn="t"/>
                      <a:r>
                        <a:rPr lang="en-IN" dirty="0">
                          <a:effectLst/>
                        </a:rPr>
                        <a:t>Even Parity Code</a:t>
                      </a:r>
                    </a:p>
                  </a:txBody>
                  <a:tcPr marL="76200" marR="76200" marT="76200" marB="76200">
                    <a:solidFill>
                      <a:schemeClr val="accent2">
                        <a:lumMod val="20000"/>
                        <a:lumOff val="80000"/>
                      </a:schemeClr>
                    </a:solidFill>
                  </a:tcPr>
                </a:tc>
                <a:extLst>
                  <a:ext uri="{0D108BD9-81ED-4DB2-BD59-A6C34878D82A}">
                    <a16:rowId xmlns:a16="http://schemas.microsoft.com/office/drawing/2014/main" val="10000"/>
                  </a:ext>
                </a:extLst>
              </a:tr>
              <a:tr h="358140">
                <a:tc>
                  <a:txBody>
                    <a:bodyPr/>
                    <a:lstStyle/>
                    <a:p>
                      <a:pPr algn="ctr" fontAlgn="t"/>
                      <a:r>
                        <a:rPr lang="en-IN" dirty="0">
                          <a:effectLst/>
                        </a:rPr>
                        <a:t>000</a:t>
                      </a:r>
                    </a:p>
                  </a:txBody>
                  <a:tcPr marL="76200" marR="76200" marT="76200" marB="76200"/>
                </a:tc>
                <a:tc>
                  <a:txBody>
                    <a:bodyPr/>
                    <a:lstStyle/>
                    <a:p>
                      <a:pPr algn="ctr" fontAlgn="t"/>
                      <a:r>
                        <a:rPr lang="en-IN" dirty="0">
                          <a:effectLst/>
                        </a:rPr>
                        <a:t>0</a:t>
                      </a:r>
                    </a:p>
                  </a:txBody>
                  <a:tcPr marL="76200" marR="76200" marT="76200" marB="76200"/>
                </a:tc>
                <a:tc>
                  <a:txBody>
                    <a:bodyPr/>
                    <a:lstStyle/>
                    <a:p>
                      <a:pPr algn="ctr" fontAlgn="t"/>
                      <a:r>
                        <a:rPr lang="en-IN" dirty="0">
                          <a:effectLst/>
                        </a:rPr>
                        <a:t>0000</a:t>
                      </a:r>
                    </a:p>
                  </a:txBody>
                  <a:tcPr marL="76200" marR="76200" marT="76200" marB="76200"/>
                </a:tc>
                <a:extLst>
                  <a:ext uri="{0D108BD9-81ED-4DB2-BD59-A6C34878D82A}">
                    <a16:rowId xmlns:a16="http://schemas.microsoft.com/office/drawing/2014/main" val="10001"/>
                  </a:ext>
                </a:extLst>
              </a:tr>
              <a:tr h="358140">
                <a:tc>
                  <a:txBody>
                    <a:bodyPr/>
                    <a:lstStyle/>
                    <a:p>
                      <a:pPr algn="ctr" fontAlgn="t"/>
                      <a:r>
                        <a:rPr lang="en-IN" dirty="0">
                          <a:effectLst/>
                        </a:rPr>
                        <a:t>001</a:t>
                      </a:r>
                    </a:p>
                  </a:txBody>
                  <a:tcPr marL="76200" marR="76200" marT="76200" marB="76200"/>
                </a:tc>
                <a:tc>
                  <a:txBody>
                    <a:bodyPr/>
                    <a:lstStyle/>
                    <a:p>
                      <a:pPr algn="ctr" fontAlgn="t"/>
                      <a:r>
                        <a:rPr lang="en-IN" dirty="0">
                          <a:effectLst/>
                        </a:rPr>
                        <a:t>1</a:t>
                      </a:r>
                    </a:p>
                  </a:txBody>
                  <a:tcPr marL="76200" marR="76200" marT="76200" marB="76200"/>
                </a:tc>
                <a:tc>
                  <a:txBody>
                    <a:bodyPr/>
                    <a:lstStyle/>
                    <a:p>
                      <a:pPr algn="ctr" fontAlgn="t"/>
                      <a:r>
                        <a:rPr lang="en-IN" dirty="0">
                          <a:effectLst/>
                        </a:rPr>
                        <a:t>0011</a:t>
                      </a:r>
                    </a:p>
                  </a:txBody>
                  <a:tcPr marL="76200" marR="76200" marT="76200" marB="76200"/>
                </a:tc>
                <a:extLst>
                  <a:ext uri="{0D108BD9-81ED-4DB2-BD59-A6C34878D82A}">
                    <a16:rowId xmlns:a16="http://schemas.microsoft.com/office/drawing/2014/main" val="10002"/>
                  </a:ext>
                </a:extLst>
              </a:tr>
              <a:tr h="358140">
                <a:tc>
                  <a:txBody>
                    <a:bodyPr/>
                    <a:lstStyle/>
                    <a:p>
                      <a:pPr algn="ctr" fontAlgn="t"/>
                      <a:r>
                        <a:rPr lang="en-IN">
                          <a:effectLst/>
                        </a:rPr>
                        <a:t>010</a:t>
                      </a:r>
                    </a:p>
                  </a:txBody>
                  <a:tcPr marL="76200" marR="76200" marT="76200" marB="76200"/>
                </a:tc>
                <a:tc>
                  <a:txBody>
                    <a:bodyPr/>
                    <a:lstStyle/>
                    <a:p>
                      <a:pPr algn="ctr" fontAlgn="t"/>
                      <a:r>
                        <a:rPr lang="en-IN" dirty="0">
                          <a:effectLst/>
                        </a:rPr>
                        <a:t>1</a:t>
                      </a:r>
                    </a:p>
                  </a:txBody>
                  <a:tcPr marL="76200" marR="76200" marT="76200" marB="76200"/>
                </a:tc>
                <a:tc>
                  <a:txBody>
                    <a:bodyPr/>
                    <a:lstStyle/>
                    <a:p>
                      <a:pPr algn="ctr" fontAlgn="t"/>
                      <a:r>
                        <a:rPr lang="en-IN" dirty="0">
                          <a:effectLst/>
                        </a:rPr>
                        <a:t>0101</a:t>
                      </a:r>
                    </a:p>
                  </a:txBody>
                  <a:tcPr marL="76200" marR="76200" marT="76200" marB="76200"/>
                </a:tc>
                <a:extLst>
                  <a:ext uri="{0D108BD9-81ED-4DB2-BD59-A6C34878D82A}">
                    <a16:rowId xmlns:a16="http://schemas.microsoft.com/office/drawing/2014/main" val="10003"/>
                  </a:ext>
                </a:extLst>
              </a:tr>
              <a:tr h="324000">
                <a:tc>
                  <a:txBody>
                    <a:bodyPr/>
                    <a:lstStyle/>
                    <a:p>
                      <a:pPr algn="ctr" fontAlgn="t"/>
                      <a:r>
                        <a:rPr lang="en-IN">
                          <a:effectLst/>
                        </a:rPr>
                        <a:t>011</a:t>
                      </a:r>
                    </a:p>
                  </a:txBody>
                  <a:tcPr marL="76200" marR="76200" marT="76200" marB="76200"/>
                </a:tc>
                <a:tc>
                  <a:txBody>
                    <a:bodyPr/>
                    <a:lstStyle/>
                    <a:p>
                      <a:pPr algn="ctr" fontAlgn="t"/>
                      <a:r>
                        <a:rPr lang="en-IN">
                          <a:effectLst/>
                        </a:rPr>
                        <a:t>0</a:t>
                      </a:r>
                    </a:p>
                  </a:txBody>
                  <a:tcPr marL="76200" marR="76200" marT="76200" marB="76200"/>
                </a:tc>
                <a:tc>
                  <a:txBody>
                    <a:bodyPr/>
                    <a:lstStyle/>
                    <a:p>
                      <a:pPr algn="ctr" fontAlgn="t"/>
                      <a:r>
                        <a:rPr lang="en-IN" dirty="0">
                          <a:effectLst/>
                        </a:rPr>
                        <a:t>0110</a:t>
                      </a:r>
                    </a:p>
                  </a:txBody>
                  <a:tcPr marL="76200" marR="76200" marT="76200" marB="76200"/>
                </a:tc>
                <a:extLst>
                  <a:ext uri="{0D108BD9-81ED-4DB2-BD59-A6C34878D82A}">
                    <a16:rowId xmlns:a16="http://schemas.microsoft.com/office/drawing/2014/main" val="10004"/>
                  </a:ext>
                </a:extLst>
              </a:tr>
            </a:tbl>
          </a:graphicData>
        </a:graphic>
      </p:graphicFrame>
      <p:sp>
        <p:nvSpPr>
          <p:cNvPr id="7" name="Rectangle 6"/>
          <p:cNvSpPr/>
          <p:nvPr/>
        </p:nvSpPr>
        <p:spPr>
          <a:xfrm>
            <a:off x="843952" y="584695"/>
            <a:ext cx="2863284" cy="338554"/>
          </a:xfrm>
          <a:prstGeom prst="rect">
            <a:avLst/>
          </a:prstGeom>
        </p:spPr>
        <p:txBody>
          <a:bodyPr wrap="none">
            <a:spAutoFit/>
          </a:bodyPr>
          <a:lstStyle/>
          <a:p>
            <a:r>
              <a:rPr lang="en-IN" sz="1600" dirty="0">
                <a:latin typeface="Heebo"/>
              </a:rPr>
              <a:t>Example of Even Parity Code</a:t>
            </a:r>
          </a:p>
        </p:txBody>
      </p:sp>
      <p:sp>
        <p:nvSpPr>
          <p:cNvPr id="11" name="Rectangle 10"/>
          <p:cNvSpPr/>
          <p:nvPr/>
        </p:nvSpPr>
        <p:spPr>
          <a:xfrm>
            <a:off x="922499" y="2822091"/>
            <a:ext cx="2784737" cy="338554"/>
          </a:xfrm>
          <a:prstGeom prst="rect">
            <a:avLst/>
          </a:prstGeom>
        </p:spPr>
        <p:txBody>
          <a:bodyPr wrap="none">
            <a:spAutoFit/>
          </a:bodyPr>
          <a:lstStyle/>
          <a:p>
            <a:r>
              <a:rPr lang="en-IN" sz="1600" dirty="0">
                <a:latin typeface="Heebo"/>
              </a:rPr>
              <a:t>Example of Odd Parity Code</a:t>
            </a:r>
          </a:p>
        </p:txBody>
      </p:sp>
      <p:graphicFrame>
        <p:nvGraphicFramePr>
          <p:cNvPr id="9" name="Table 8"/>
          <p:cNvGraphicFramePr>
            <a:graphicFrameLocks noGrp="1"/>
          </p:cNvGraphicFramePr>
          <p:nvPr>
            <p:extLst>
              <p:ext uri="{D42A27DB-BD31-4B8C-83A1-F6EECF244321}">
                <p14:modId xmlns:p14="http://schemas.microsoft.com/office/powerpoint/2010/main" val="977189592"/>
              </p:ext>
            </p:extLst>
          </p:nvPr>
        </p:nvGraphicFramePr>
        <p:xfrm>
          <a:off x="922499" y="3160645"/>
          <a:ext cx="6269412" cy="1790700"/>
        </p:xfrm>
        <a:graphic>
          <a:graphicData uri="http://schemas.openxmlformats.org/drawingml/2006/table">
            <a:tbl>
              <a:tblPr>
                <a:tableStyleId>{5940675A-B579-460E-94D1-54222C63F5DA}</a:tableStyleId>
              </a:tblPr>
              <a:tblGrid>
                <a:gridCol w="2089804">
                  <a:extLst>
                    <a:ext uri="{9D8B030D-6E8A-4147-A177-3AD203B41FA5}">
                      <a16:colId xmlns:a16="http://schemas.microsoft.com/office/drawing/2014/main" val="20000"/>
                    </a:ext>
                  </a:extLst>
                </a:gridCol>
                <a:gridCol w="2089804">
                  <a:extLst>
                    <a:ext uri="{9D8B030D-6E8A-4147-A177-3AD203B41FA5}">
                      <a16:colId xmlns:a16="http://schemas.microsoft.com/office/drawing/2014/main" val="20001"/>
                    </a:ext>
                  </a:extLst>
                </a:gridCol>
                <a:gridCol w="2089804">
                  <a:extLst>
                    <a:ext uri="{9D8B030D-6E8A-4147-A177-3AD203B41FA5}">
                      <a16:colId xmlns:a16="http://schemas.microsoft.com/office/drawing/2014/main" val="20002"/>
                    </a:ext>
                  </a:extLst>
                </a:gridCol>
              </a:tblGrid>
              <a:tr h="324417">
                <a:tc>
                  <a:txBody>
                    <a:bodyPr/>
                    <a:lstStyle/>
                    <a:p>
                      <a:pPr algn="ctr" fontAlgn="t"/>
                      <a:r>
                        <a:rPr lang="en-IN" dirty="0">
                          <a:effectLst/>
                        </a:rPr>
                        <a:t>Binary Code</a:t>
                      </a:r>
                    </a:p>
                  </a:txBody>
                  <a:tcPr marL="76200" marR="76200" marT="76200" marB="76200">
                    <a:solidFill>
                      <a:schemeClr val="accent6">
                        <a:lumMod val="40000"/>
                        <a:lumOff val="60000"/>
                      </a:schemeClr>
                    </a:solidFill>
                  </a:tcPr>
                </a:tc>
                <a:tc>
                  <a:txBody>
                    <a:bodyPr/>
                    <a:lstStyle/>
                    <a:p>
                      <a:pPr algn="ctr" fontAlgn="t"/>
                      <a:r>
                        <a:rPr lang="en-IN" dirty="0">
                          <a:effectLst/>
                        </a:rPr>
                        <a:t>Odd Parity bit</a:t>
                      </a:r>
                    </a:p>
                  </a:txBody>
                  <a:tcPr marL="76200" marR="76200" marT="76200" marB="76200">
                    <a:solidFill>
                      <a:schemeClr val="accent6">
                        <a:lumMod val="40000"/>
                        <a:lumOff val="60000"/>
                      </a:schemeClr>
                    </a:solidFill>
                  </a:tcPr>
                </a:tc>
                <a:tc>
                  <a:txBody>
                    <a:bodyPr/>
                    <a:lstStyle/>
                    <a:p>
                      <a:pPr algn="ctr" fontAlgn="t"/>
                      <a:r>
                        <a:rPr lang="en-IN" dirty="0">
                          <a:effectLst/>
                        </a:rPr>
                        <a:t>Odd Parity Code</a:t>
                      </a:r>
                    </a:p>
                  </a:txBody>
                  <a:tcPr marL="76200" marR="76200" marT="76200" marB="76200">
                    <a:solidFill>
                      <a:schemeClr val="accent6">
                        <a:lumMod val="40000"/>
                        <a:lumOff val="60000"/>
                      </a:schemeClr>
                    </a:solidFill>
                  </a:tcPr>
                </a:tc>
                <a:extLst>
                  <a:ext uri="{0D108BD9-81ED-4DB2-BD59-A6C34878D82A}">
                    <a16:rowId xmlns:a16="http://schemas.microsoft.com/office/drawing/2014/main" val="10000"/>
                  </a:ext>
                </a:extLst>
              </a:tr>
              <a:tr h="324417">
                <a:tc>
                  <a:txBody>
                    <a:bodyPr/>
                    <a:lstStyle/>
                    <a:p>
                      <a:pPr algn="ctr" fontAlgn="t"/>
                      <a:r>
                        <a:rPr lang="en-IN" dirty="0">
                          <a:effectLst/>
                        </a:rPr>
                        <a:t>000</a:t>
                      </a:r>
                    </a:p>
                  </a:txBody>
                  <a:tcPr marL="76200" marR="76200" marT="76200" marB="76200"/>
                </a:tc>
                <a:tc>
                  <a:txBody>
                    <a:bodyPr/>
                    <a:lstStyle/>
                    <a:p>
                      <a:pPr algn="ctr" fontAlgn="t"/>
                      <a:r>
                        <a:rPr lang="en-IN" dirty="0">
                          <a:effectLst/>
                        </a:rPr>
                        <a:t>1</a:t>
                      </a:r>
                    </a:p>
                  </a:txBody>
                  <a:tcPr marL="76200" marR="76200" marT="76200" marB="76200"/>
                </a:tc>
                <a:tc>
                  <a:txBody>
                    <a:bodyPr/>
                    <a:lstStyle/>
                    <a:p>
                      <a:pPr algn="ctr" fontAlgn="t"/>
                      <a:r>
                        <a:rPr lang="en-IN" dirty="0">
                          <a:effectLst/>
                        </a:rPr>
                        <a:t>0001</a:t>
                      </a:r>
                    </a:p>
                  </a:txBody>
                  <a:tcPr marL="76200" marR="76200" marT="76200" marB="76200"/>
                </a:tc>
                <a:extLst>
                  <a:ext uri="{0D108BD9-81ED-4DB2-BD59-A6C34878D82A}">
                    <a16:rowId xmlns:a16="http://schemas.microsoft.com/office/drawing/2014/main" val="10001"/>
                  </a:ext>
                </a:extLst>
              </a:tr>
              <a:tr h="324417">
                <a:tc>
                  <a:txBody>
                    <a:bodyPr/>
                    <a:lstStyle/>
                    <a:p>
                      <a:pPr algn="ctr" fontAlgn="t"/>
                      <a:r>
                        <a:rPr lang="en-IN">
                          <a:effectLst/>
                        </a:rPr>
                        <a:t>001</a:t>
                      </a:r>
                    </a:p>
                  </a:txBody>
                  <a:tcPr marL="76200" marR="76200" marT="76200" marB="76200"/>
                </a:tc>
                <a:tc>
                  <a:txBody>
                    <a:bodyPr/>
                    <a:lstStyle/>
                    <a:p>
                      <a:pPr algn="ctr" fontAlgn="t"/>
                      <a:r>
                        <a:rPr lang="en-IN" dirty="0">
                          <a:effectLst/>
                        </a:rPr>
                        <a:t>0</a:t>
                      </a:r>
                    </a:p>
                  </a:txBody>
                  <a:tcPr marL="76200" marR="76200" marT="76200" marB="76200"/>
                </a:tc>
                <a:tc>
                  <a:txBody>
                    <a:bodyPr/>
                    <a:lstStyle/>
                    <a:p>
                      <a:pPr algn="ctr" fontAlgn="t"/>
                      <a:r>
                        <a:rPr lang="en-IN">
                          <a:effectLst/>
                        </a:rPr>
                        <a:t>0010</a:t>
                      </a:r>
                    </a:p>
                  </a:txBody>
                  <a:tcPr marL="76200" marR="76200" marT="76200" marB="76200"/>
                </a:tc>
                <a:extLst>
                  <a:ext uri="{0D108BD9-81ED-4DB2-BD59-A6C34878D82A}">
                    <a16:rowId xmlns:a16="http://schemas.microsoft.com/office/drawing/2014/main" val="10002"/>
                  </a:ext>
                </a:extLst>
              </a:tr>
              <a:tr h="324417">
                <a:tc>
                  <a:txBody>
                    <a:bodyPr/>
                    <a:lstStyle/>
                    <a:p>
                      <a:pPr algn="ctr" fontAlgn="t"/>
                      <a:r>
                        <a:rPr lang="en-IN">
                          <a:effectLst/>
                        </a:rPr>
                        <a:t>010</a:t>
                      </a:r>
                    </a:p>
                  </a:txBody>
                  <a:tcPr marL="76200" marR="76200" marT="76200" marB="76200"/>
                </a:tc>
                <a:tc>
                  <a:txBody>
                    <a:bodyPr/>
                    <a:lstStyle/>
                    <a:p>
                      <a:pPr algn="ctr" fontAlgn="t"/>
                      <a:r>
                        <a:rPr lang="en-IN" dirty="0">
                          <a:effectLst/>
                        </a:rPr>
                        <a:t>0</a:t>
                      </a:r>
                    </a:p>
                  </a:txBody>
                  <a:tcPr marL="76200" marR="76200" marT="76200" marB="76200"/>
                </a:tc>
                <a:tc>
                  <a:txBody>
                    <a:bodyPr/>
                    <a:lstStyle/>
                    <a:p>
                      <a:pPr algn="ctr" fontAlgn="t"/>
                      <a:r>
                        <a:rPr lang="en-IN" dirty="0">
                          <a:effectLst/>
                        </a:rPr>
                        <a:t>0100</a:t>
                      </a:r>
                    </a:p>
                  </a:txBody>
                  <a:tcPr marL="76200" marR="76200" marT="76200" marB="76200"/>
                </a:tc>
                <a:extLst>
                  <a:ext uri="{0D108BD9-81ED-4DB2-BD59-A6C34878D82A}">
                    <a16:rowId xmlns:a16="http://schemas.microsoft.com/office/drawing/2014/main" val="10003"/>
                  </a:ext>
                </a:extLst>
              </a:tr>
              <a:tr h="324417">
                <a:tc>
                  <a:txBody>
                    <a:bodyPr/>
                    <a:lstStyle/>
                    <a:p>
                      <a:pPr algn="ctr" fontAlgn="t"/>
                      <a:r>
                        <a:rPr lang="en-IN" dirty="0">
                          <a:effectLst/>
                        </a:rPr>
                        <a:t>011</a:t>
                      </a:r>
                    </a:p>
                  </a:txBody>
                  <a:tcPr marL="76200" marR="76200" marT="76200" marB="76200"/>
                </a:tc>
                <a:tc>
                  <a:txBody>
                    <a:bodyPr/>
                    <a:lstStyle/>
                    <a:p>
                      <a:pPr algn="ctr" fontAlgn="t"/>
                      <a:r>
                        <a:rPr lang="en-IN">
                          <a:effectLst/>
                        </a:rPr>
                        <a:t>1</a:t>
                      </a:r>
                    </a:p>
                  </a:txBody>
                  <a:tcPr marL="76200" marR="76200" marT="76200" marB="76200"/>
                </a:tc>
                <a:tc>
                  <a:txBody>
                    <a:bodyPr/>
                    <a:lstStyle/>
                    <a:p>
                      <a:pPr algn="ctr" fontAlgn="t"/>
                      <a:r>
                        <a:rPr lang="en-IN" dirty="0">
                          <a:effectLst/>
                        </a:rPr>
                        <a:t>0111</a:t>
                      </a:r>
                    </a:p>
                  </a:txBody>
                  <a:tcPr marL="76200" marR="76200" marT="76200" marB="76200"/>
                </a:tc>
                <a:extLst>
                  <a:ext uri="{0D108BD9-81ED-4DB2-BD59-A6C34878D82A}">
                    <a16:rowId xmlns:a16="http://schemas.microsoft.com/office/drawing/2014/main" val="10004"/>
                  </a:ext>
                </a:extLst>
              </a:tr>
            </a:tbl>
          </a:graphicData>
        </a:graphic>
      </p:graphicFrame>
      <p:sp>
        <p:nvSpPr>
          <p:cNvPr id="13" name="Rectangle 12"/>
          <p:cNvSpPr/>
          <p:nvPr/>
        </p:nvSpPr>
        <p:spPr>
          <a:xfrm>
            <a:off x="7373634" y="2283482"/>
            <a:ext cx="1582922" cy="1077218"/>
          </a:xfrm>
          <a:prstGeom prst="rect">
            <a:avLst/>
          </a:prstGeom>
          <a:solidFill>
            <a:schemeClr val="accent4">
              <a:lumMod val="40000"/>
              <a:lumOff val="60000"/>
            </a:schemeClr>
          </a:solidFill>
        </p:spPr>
        <p:txBody>
          <a:bodyPr wrap="square">
            <a:spAutoFit/>
          </a:bodyPr>
          <a:lstStyle/>
          <a:p>
            <a:r>
              <a:rPr lang="en-US" sz="1600" dirty="0">
                <a:solidFill>
                  <a:srgbClr val="FF0000"/>
                </a:solidFill>
                <a:latin typeface="Nunito"/>
              </a:rPr>
              <a:t>Parity check is suitable for single bit error detection only.</a:t>
            </a:r>
            <a:endParaRPr lang="en-IN" sz="1600" dirty="0">
              <a:solidFill>
                <a:srgbClr val="FF0000"/>
              </a:solidFill>
            </a:endParaRPr>
          </a:p>
        </p:txBody>
      </p:sp>
    </p:spTree>
    <p:extLst>
      <p:ext uri="{BB962C8B-B14F-4D97-AF65-F5344CB8AC3E}">
        <p14:creationId xmlns:p14="http://schemas.microsoft.com/office/powerpoint/2010/main" val="9080323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667650" y="173729"/>
            <a:ext cx="7847700" cy="410966"/>
          </a:xfrm>
          <a:prstGeom prst="rect">
            <a:avLst/>
          </a:prstGeom>
          <a:noFill/>
          <a:ln>
            <a:noFill/>
          </a:ln>
        </p:spPr>
        <p:txBody>
          <a:bodyPr spcFirstLastPara="1" wrap="square" lIns="68575" tIns="34275" rIns="68575" bIns="34275" anchor="b" anchorCtr="0">
            <a:noAutofit/>
          </a:bodyPr>
          <a:lstStyle/>
          <a:p>
            <a:pPr algn="ctr">
              <a:lnSpc>
                <a:spcPct val="85000"/>
              </a:lnSpc>
              <a:spcBef>
                <a:spcPts val="0"/>
              </a:spcBef>
              <a:buClr>
                <a:srgbClr val="002060"/>
              </a:buClr>
              <a:buSzPts val="3200"/>
            </a:pPr>
            <a:br>
              <a:rPr lang="en-IN" sz="2800" dirty="0"/>
            </a:br>
            <a:br>
              <a:rPr lang="en-IN" sz="2800" dirty="0"/>
            </a:br>
            <a:r>
              <a:rPr lang="en-US" sz="2800" dirty="0">
                <a:solidFill>
                  <a:srgbClr val="0070C0"/>
                </a:solidFill>
                <a:latin typeface="Times New Roman"/>
                <a:ea typeface="Times New Roman"/>
                <a:cs typeface="Times New Roman"/>
              </a:rPr>
              <a:t>Drawbacks Of Single Parity Checking</a:t>
            </a:r>
            <a:endParaRPr sz="2800" dirty="0">
              <a:solidFill>
                <a:srgbClr val="0070C0"/>
              </a:solidFill>
              <a:latin typeface="Times New Roman"/>
              <a:ea typeface="Times New Roman"/>
              <a:cs typeface="Times New Roman"/>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16</a:t>
            </a:fld>
            <a:endParaRPr sz="900">
              <a:solidFill>
                <a:schemeClr val="dk1"/>
              </a:solidFill>
              <a:latin typeface="Times New Roman"/>
              <a:ea typeface="Times New Roman"/>
              <a:cs typeface="Times New Roman"/>
              <a:sym typeface="Times New Roman"/>
            </a:endParaRPr>
          </a:p>
        </p:txBody>
      </p:sp>
      <p:pic>
        <p:nvPicPr>
          <p:cNvPr id="8" name="Google Shape;221;p32"/>
          <p:cNvPicPr preferRelativeResize="0"/>
          <p:nvPr/>
        </p:nvPicPr>
        <p:blipFill rotWithShape="1">
          <a:blip r:embed="rId3">
            <a:alphaModFix/>
          </a:blip>
          <a:srcRect/>
          <a:stretch/>
        </p:blipFill>
        <p:spPr>
          <a:xfrm>
            <a:off x="27694" y="47149"/>
            <a:ext cx="543806" cy="537546"/>
          </a:xfrm>
          <a:prstGeom prst="rect">
            <a:avLst/>
          </a:prstGeom>
          <a:noFill/>
          <a:ln>
            <a:noFill/>
          </a:ln>
        </p:spPr>
      </p:pic>
      <p:sp>
        <p:nvSpPr>
          <p:cNvPr id="13" name="Rectangle 12"/>
          <p:cNvSpPr/>
          <p:nvPr/>
        </p:nvSpPr>
        <p:spPr>
          <a:xfrm>
            <a:off x="448211" y="824552"/>
            <a:ext cx="8161534" cy="1077218"/>
          </a:xfrm>
          <a:prstGeom prst="rect">
            <a:avLst/>
          </a:prstGeom>
          <a:solidFill>
            <a:schemeClr val="accent4">
              <a:lumMod val="40000"/>
              <a:lumOff val="60000"/>
            </a:schemeClr>
          </a:solidFill>
        </p:spPr>
        <p:txBody>
          <a:bodyPr wrap="square">
            <a:spAutoFit/>
          </a:bodyPr>
          <a:lstStyle/>
          <a:p>
            <a:r>
              <a:rPr lang="en-US" sz="1600" dirty="0"/>
              <a:t>It can only detect single-bit errors which are very rare.</a:t>
            </a:r>
          </a:p>
          <a:p>
            <a:endParaRPr lang="en-US" sz="1600" dirty="0"/>
          </a:p>
          <a:p>
            <a:r>
              <a:rPr lang="en-US" sz="1600" dirty="0"/>
              <a:t>If two bits are interchanged, then it cannot detect the errors.</a:t>
            </a:r>
            <a:br>
              <a:rPr lang="en-US" sz="1600" dirty="0"/>
            </a:br>
            <a:endParaRPr lang="en-IN" sz="1600" dirty="0">
              <a:solidFill>
                <a:srgbClr val="FF0000"/>
              </a:solidFill>
            </a:endParaRPr>
          </a:p>
        </p:txBody>
      </p:sp>
      <p:pic>
        <p:nvPicPr>
          <p:cNvPr id="2" name="Picture 1"/>
          <p:cNvPicPr>
            <a:picLocks noChangeAspect="1"/>
          </p:cNvPicPr>
          <p:nvPr/>
        </p:nvPicPr>
        <p:blipFill>
          <a:blip r:embed="rId4"/>
          <a:stretch>
            <a:fillRect/>
          </a:stretch>
        </p:blipFill>
        <p:spPr>
          <a:xfrm>
            <a:off x="448211" y="2048799"/>
            <a:ext cx="2867025" cy="1200150"/>
          </a:xfrm>
          <a:prstGeom prst="rect">
            <a:avLst/>
          </a:prstGeom>
        </p:spPr>
      </p:pic>
      <p:sp>
        <p:nvSpPr>
          <p:cNvPr id="3" name="Rectangle 2"/>
          <p:cNvSpPr/>
          <p:nvPr/>
        </p:nvSpPr>
        <p:spPr>
          <a:xfrm>
            <a:off x="448211" y="3558607"/>
            <a:ext cx="8161534" cy="584775"/>
          </a:xfrm>
          <a:prstGeom prst="rect">
            <a:avLst/>
          </a:prstGeom>
          <a:solidFill>
            <a:schemeClr val="accent4">
              <a:lumMod val="40000"/>
              <a:lumOff val="60000"/>
            </a:schemeClr>
          </a:solidFill>
        </p:spPr>
        <p:txBody>
          <a:bodyPr wrap="square">
            <a:spAutoFit/>
          </a:bodyPr>
          <a:lstStyle/>
          <a:p>
            <a:r>
              <a:rPr lang="en-US" sz="1600" dirty="0"/>
              <a:t>Performance can be improved by using Two-Dimensional Parity Check which organizes the data in the form of a table.</a:t>
            </a:r>
          </a:p>
        </p:txBody>
      </p:sp>
    </p:spTree>
    <p:extLst>
      <p:ext uri="{BB962C8B-B14F-4D97-AF65-F5344CB8AC3E}">
        <p14:creationId xmlns:p14="http://schemas.microsoft.com/office/powerpoint/2010/main" val="28249107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571500" y="153180"/>
            <a:ext cx="7847700" cy="431515"/>
          </a:xfrm>
          <a:prstGeom prst="rect">
            <a:avLst/>
          </a:prstGeom>
          <a:noFill/>
          <a:ln>
            <a:noFill/>
          </a:ln>
        </p:spPr>
        <p:txBody>
          <a:bodyPr spcFirstLastPara="1" wrap="square" lIns="68575" tIns="34275" rIns="68575" bIns="34275" anchor="b" anchorCtr="0">
            <a:noAutofit/>
          </a:bodyPr>
          <a:lstStyle/>
          <a:p>
            <a:pPr algn="ctr">
              <a:lnSpc>
                <a:spcPct val="85000"/>
              </a:lnSpc>
              <a:spcBef>
                <a:spcPts val="0"/>
              </a:spcBef>
              <a:buClr>
                <a:srgbClr val="002060"/>
              </a:buClr>
              <a:buSzPts val="3200"/>
            </a:pPr>
            <a:br>
              <a:rPr lang="en-IN" sz="2800" dirty="0"/>
            </a:br>
            <a:r>
              <a:rPr lang="en-IN" sz="2800" dirty="0">
                <a:solidFill>
                  <a:srgbClr val="0070C0"/>
                </a:solidFill>
                <a:latin typeface="Times New Roman"/>
                <a:ea typeface="Times New Roman"/>
                <a:cs typeface="Times New Roman"/>
              </a:rPr>
              <a:t>Checksum</a:t>
            </a: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17</a:t>
            </a:fld>
            <a:endParaRPr sz="900">
              <a:solidFill>
                <a:schemeClr val="dk1"/>
              </a:solidFill>
              <a:latin typeface="Times New Roman"/>
              <a:ea typeface="Times New Roman"/>
              <a:cs typeface="Times New Roman"/>
              <a:sym typeface="Times New Roman"/>
            </a:endParaRPr>
          </a:p>
        </p:txBody>
      </p:sp>
      <p:pic>
        <p:nvPicPr>
          <p:cNvPr id="8" name="Google Shape;221;p32"/>
          <p:cNvPicPr preferRelativeResize="0"/>
          <p:nvPr/>
        </p:nvPicPr>
        <p:blipFill rotWithShape="1">
          <a:blip r:embed="rId3">
            <a:alphaModFix/>
          </a:blip>
          <a:srcRect/>
          <a:stretch/>
        </p:blipFill>
        <p:spPr>
          <a:xfrm>
            <a:off x="27694" y="47149"/>
            <a:ext cx="543806" cy="537546"/>
          </a:xfrm>
          <a:prstGeom prst="rect">
            <a:avLst/>
          </a:prstGeom>
          <a:noFill/>
          <a:ln>
            <a:noFill/>
          </a:ln>
        </p:spPr>
      </p:pic>
      <p:sp>
        <p:nvSpPr>
          <p:cNvPr id="2" name="Rectangle 1"/>
          <p:cNvSpPr/>
          <p:nvPr/>
        </p:nvSpPr>
        <p:spPr>
          <a:xfrm>
            <a:off x="436094" y="690726"/>
            <a:ext cx="8118511" cy="1323439"/>
          </a:xfrm>
          <a:prstGeom prst="rect">
            <a:avLst/>
          </a:prstGeom>
        </p:spPr>
        <p:txBody>
          <a:bodyPr wrap="square">
            <a:spAutoFit/>
          </a:bodyPr>
          <a:lstStyle/>
          <a:p>
            <a:pPr lvl="2"/>
            <a:r>
              <a:rPr lang="en-US" sz="1600" dirty="0"/>
              <a:t>A Checksum is an error detection technique based on the concept of redundancy. The checksum is used in the Internet by several protocols although not at the data link layer. </a:t>
            </a:r>
            <a:endParaRPr lang="en-IN" sz="1600" dirty="0"/>
          </a:p>
          <a:p>
            <a:endParaRPr lang="en-US" sz="1600" dirty="0"/>
          </a:p>
          <a:p>
            <a:pPr marL="285750" indent="-285750">
              <a:buFont typeface="Arial" panose="020B0604020202020204" pitchFamily="34" charset="0"/>
              <a:buChar char="•"/>
            </a:pPr>
            <a:endParaRPr lang="en-US" sz="1600" dirty="0"/>
          </a:p>
          <a:p>
            <a:endParaRPr lang="en-US" sz="1600" dirty="0"/>
          </a:p>
        </p:txBody>
      </p:sp>
      <p:sp>
        <p:nvSpPr>
          <p:cNvPr id="4" name="Rectangle 3"/>
          <p:cNvSpPr/>
          <p:nvPr/>
        </p:nvSpPr>
        <p:spPr>
          <a:xfrm>
            <a:off x="436094" y="1352445"/>
            <a:ext cx="8707906" cy="1569660"/>
          </a:xfrm>
          <a:prstGeom prst="rect">
            <a:avLst/>
          </a:prstGeom>
          <a:solidFill>
            <a:schemeClr val="accent6">
              <a:lumMod val="40000"/>
              <a:lumOff val="60000"/>
            </a:schemeClr>
          </a:solidFill>
        </p:spPr>
        <p:txBody>
          <a:bodyPr wrap="square">
            <a:spAutoFit/>
          </a:bodyPr>
          <a:lstStyle/>
          <a:p>
            <a:pPr algn="just"/>
            <a:r>
              <a:rPr lang="en-US" sz="1600" dirty="0">
                <a:solidFill>
                  <a:srgbClr val="FF0000"/>
                </a:solidFill>
              </a:rPr>
              <a:t>Checksum Sender</a:t>
            </a:r>
          </a:p>
          <a:p>
            <a:pPr algn="just">
              <a:buFont typeface="+mj-lt"/>
              <a:buAutoNum type="arabicPeriod"/>
            </a:pPr>
            <a:r>
              <a:rPr lang="en-US" sz="1600" dirty="0">
                <a:latin typeface="inter-regular"/>
              </a:rPr>
              <a:t>  The Sender follows the given steps:  </a:t>
            </a:r>
          </a:p>
          <a:p>
            <a:pPr algn="just">
              <a:buFont typeface="+mj-lt"/>
              <a:buAutoNum type="arabicPeriod"/>
            </a:pPr>
            <a:r>
              <a:rPr lang="en-US" sz="1600" dirty="0">
                <a:latin typeface="inter-regular"/>
              </a:rPr>
              <a:t>  The block unit is divided into k sections, and each of n bits.  </a:t>
            </a:r>
          </a:p>
          <a:p>
            <a:pPr algn="just">
              <a:buFont typeface="+mj-lt"/>
              <a:buAutoNum type="arabicPeriod"/>
            </a:pPr>
            <a:r>
              <a:rPr lang="en-US" sz="1600" dirty="0">
                <a:latin typeface="inter-regular"/>
              </a:rPr>
              <a:t>  All the k sections are added together by using one's complement to get the sum.  </a:t>
            </a:r>
          </a:p>
          <a:p>
            <a:pPr algn="just">
              <a:buFont typeface="+mj-lt"/>
              <a:buAutoNum type="arabicPeriod"/>
            </a:pPr>
            <a:r>
              <a:rPr lang="en-US" sz="1600" dirty="0">
                <a:latin typeface="inter-regular"/>
              </a:rPr>
              <a:t>  The sum is complemented and it becomes the checksum field.  </a:t>
            </a:r>
          </a:p>
          <a:p>
            <a:pPr algn="just">
              <a:buFont typeface="+mj-lt"/>
              <a:buAutoNum type="arabicPeriod"/>
            </a:pPr>
            <a:r>
              <a:rPr lang="en-US" sz="1600" dirty="0">
                <a:latin typeface="inter-regular"/>
              </a:rPr>
              <a:t>  The original data and checksum field are sent across the network.  </a:t>
            </a:r>
          </a:p>
        </p:txBody>
      </p:sp>
      <p:sp>
        <p:nvSpPr>
          <p:cNvPr id="5" name="Rectangle 4"/>
          <p:cNvSpPr/>
          <p:nvPr/>
        </p:nvSpPr>
        <p:spPr>
          <a:xfrm>
            <a:off x="436094" y="3101557"/>
            <a:ext cx="8707906" cy="1785104"/>
          </a:xfrm>
          <a:prstGeom prst="rect">
            <a:avLst/>
          </a:prstGeom>
          <a:solidFill>
            <a:schemeClr val="accent4">
              <a:lumMod val="40000"/>
              <a:lumOff val="60000"/>
            </a:schemeClr>
          </a:solidFill>
        </p:spPr>
        <p:txBody>
          <a:bodyPr wrap="square">
            <a:spAutoFit/>
          </a:bodyPr>
          <a:lstStyle/>
          <a:p>
            <a:pPr algn="just"/>
            <a:r>
              <a:rPr lang="en-IN" sz="1600" dirty="0">
                <a:solidFill>
                  <a:srgbClr val="FF0000"/>
                </a:solidFill>
              </a:rPr>
              <a:t>Checksum Checker</a:t>
            </a:r>
          </a:p>
          <a:p>
            <a:pPr marL="342900" indent="-342900" algn="just">
              <a:buFont typeface="+mj-lt"/>
              <a:buAutoNum type="arabicPeriod"/>
            </a:pPr>
            <a:r>
              <a:rPr lang="en-US" sz="1600" dirty="0">
                <a:latin typeface="inter-regular"/>
              </a:rPr>
              <a:t>The Receiver follows the given steps:  </a:t>
            </a:r>
          </a:p>
          <a:p>
            <a:pPr marL="342900" indent="-342900" algn="just">
              <a:buFont typeface="+mj-lt"/>
              <a:buAutoNum type="arabicPeriod"/>
            </a:pPr>
            <a:r>
              <a:rPr lang="en-US" sz="1600" dirty="0">
                <a:latin typeface="inter-regular"/>
              </a:rPr>
              <a:t>The block unit is divided into k sections and each of n bits.  </a:t>
            </a:r>
          </a:p>
          <a:p>
            <a:pPr marL="342900" indent="-342900" algn="just">
              <a:buFont typeface="+mj-lt"/>
              <a:buAutoNum type="arabicPeriod"/>
            </a:pPr>
            <a:r>
              <a:rPr lang="en-US" sz="1600" dirty="0">
                <a:latin typeface="inter-regular"/>
              </a:rPr>
              <a:t>All the k sections are added together by using one's complement algorithm to get the sum. </a:t>
            </a:r>
          </a:p>
          <a:p>
            <a:pPr marL="342900" indent="-342900" algn="just">
              <a:buFont typeface="+mj-lt"/>
              <a:buAutoNum type="arabicPeriod"/>
            </a:pPr>
            <a:r>
              <a:rPr lang="en-US" sz="1600" dirty="0">
                <a:latin typeface="inter-regular"/>
              </a:rPr>
              <a:t>The sum is complemented.  </a:t>
            </a:r>
          </a:p>
          <a:p>
            <a:pPr marL="342900" indent="-342900" algn="just">
              <a:buFont typeface="+mj-lt"/>
              <a:buAutoNum type="arabicPeriod"/>
            </a:pPr>
            <a:r>
              <a:rPr lang="en-US" sz="1600" dirty="0">
                <a:latin typeface="inter-regular"/>
              </a:rPr>
              <a:t>If the result of the sum is zero, then the data is accepted otherwise the data is discarded.  </a:t>
            </a:r>
          </a:p>
          <a:p>
            <a:pPr marL="342900" indent="-342900" algn="just">
              <a:buFont typeface="+mj-lt"/>
              <a:buAutoNum type="arabicPeriod"/>
            </a:pPr>
            <a:endParaRPr lang="en-IN" dirty="0">
              <a:solidFill>
                <a:srgbClr val="610B4B"/>
              </a:solidFill>
              <a:latin typeface="erdana"/>
            </a:endParaRPr>
          </a:p>
        </p:txBody>
      </p:sp>
    </p:spTree>
    <p:extLst>
      <p:ext uri="{BB962C8B-B14F-4D97-AF65-F5344CB8AC3E}">
        <p14:creationId xmlns:p14="http://schemas.microsoft.com/office/powerpoint/2010/main" val="31994546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571500" y="81022"/>
            <a:ext cx="7847700" cy="469800"/>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rgbClr val="002060"/>
              </a:buClr>
              <a:buSzPts val="3200"/>
              <a:buFont typeface="Calibri"/>
              <a:buNone/>
            </a:pPr>
            <a:r>
              <a:rPr lang="en" sz="2800" dirty="0">
                <a:solidFill>
                  <a:srgbClr val="0070C0"/>
                </a:solidFill>
                <a:latin typeface="Times New Roman"/>
                <a:ea typeface="Times New Roman"/>
                <a:cs typeface="Times New Roman"/>
                <a:sym typeface="Times New Roman"/>
              </a:rPr>
              <a:t>Checksum</a:t>
            </a:r>
            <a:endParaRPr sz="3200" dirty="0">
              <a:solidFill>
                <a:srgbClr val="0070C0"/>
              </a:solidFill>
              <a:latin typeface="Times New Roman"/>
              <a:ea typeface="Times New Roman"/>
              <a:cs typeface="Times New Roman"/>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18</a:t>
            </a:fld>
            <a:endParaRPr sz="900">
              <a:solidFill>
                <a:schemeClr val="dk1"/>
              </a:solidFill>
              <a:latin typeface="Times New Roman"/>
              <a:ea typeface="Times New Roman"/>
              <a:cs typeface="Times New Roman"/>
              <a:sym typeface="Times New Roman"/>
            </a:endParaRPr>
          </a:p>
        </p:txBody>
      </p:sp>
      <p:pic>
        <p:nvPicPr>
          <p:cNvPr id="7"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870" y="723014"/>
            <a:ext cx="7547329" cy="398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Google Shape;221;p32"/>
          <p:cNvPicPr preferRelativeResize="0"/>
          <p:nvPr/>
        </p:nvPicPr>
        <p:blipFill rotWithShape="1">
          <a:blip r:embed="rId4">
            <a:alphaModFix/>
          </a:blip>
          <a:srcRect/>
          <a:stretch/>
        </p:blipFill>
        <p:spPr>
          <a:xfrm>
            <a:off x="27694" y="47149"/>
            <a:ext cx="543806" cy="537546"/>
          </a:xfrm>
          <a:prstGeom prst="rect">
            <a:avLst/>
          </a:prstGeom>
          <a:noFill/>
          <a:ln>
            <a:noFill/>
          </a:ln>
        </p:spPr>
      </p:pic>
    </p:spTree>
    <p:extLst>
      <p:ext uri="{BB962C8B-B14F-4D97-AF65-F5344CB8AC3E}">
        <p14:creationId xmlns:p14="http://schemas.microsoft.com/office/powerpoint/2010/main" val="1303317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571500" y="153180"/>
            <a:ext cx="7847700" cy="431515"/>
          </a:xfrm>
          <a:prstGeom prst="rect">
            <a:avLst/>
          </a:prstGeom>
          <a:noFill/>
          <a:ln>
            <a:noFill/>
          </a:ln>
        </p:spPr>
        <p:txBody>
          <a:bodyPr spcFirstLastPara="1" wrap="square" lIns="68575" tIns="34275" rIns="68575" bIns="34275" anchor="b" anchorCtr="0">
            <a:noAutofit/>
          </a:bodyPr>
          <a:lstStyle/>
          <a:p>
            <a:pPr algn="ctr">
              <a:lnSpc>
                <a:spcPct val="85000"/>
              </a:lnSpc>
              <a:spcBef>
                <a:spcPts val="0"/>
              </a:spcBef>
              <a:buClr>
                <a:srgbClr val="002060"/>
              </a:buClr>
              <a:buSzPts val="3200"/>
            </a:pPr>
            <a:br>
              <a:rPr lang="en-IN" sz="2800" dirty="0"/>
            </a:br>
            <a:r>
              <a:rPr lang="en-IN" sz="2800" dirty="0">
                <a:solidFill>
                  <a:srgbClr val="0070C0"/>
                </a:solidFill>
                <a:latin typeface="Times New Roman"/>
                <a:ea typeface="Times New Roman"/>
                <a:cs typeface="Times New Roman"/>
              </a:rPr>
              <a:t>Checksum Example</a:t>
            </a: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19</a:t>
            </a:fld>
            <a:endParaRPr sz="900">
              <a:solidFill>
                <a:schemeClr val="dk1"/>
              </a:solidFill>
              <a:latin typeface="Times New Roman"/>
              <a:ea typeface="Times New Roman"/>
              <a:cs typeface="Times New Roman"/>
              <a:sym typeface="Times New Roman"/>
            </a:endParaRPr>
          </a:p>
        </p:txBody>
      </p:sp>
      <p:pic>
        <p:nvPicPr>
          <p:cNvPr id="8" name="Google Shape;221;p32"/>
          <p:cNvPicPr preferRelativeResize="0"/>
          <p:nvPr/>
        </p:nvPicPr>
        <p:blipFill rotWithShape="1">
          <a:blip r:embed="rId3">
            <a:alphaModFix/>
          </a:blip>
          <a:srcRect/>
          <a:stretch/>
        </p:blipFill>
        <p:spPr>
          <a:xfrm>
            <a:off x="27694" y="47149"/>
            <a:ext cx="543806" cy="537546"/>
          </a:xfrm>
          <a:prstGeom prst="rect">
            <a:avLst/>
          </a:prstGeom>
          <a:noFill/>
          <a:ln>
            <a:noFill/>
          </a:ln>
        </p:spPr>
      </p:pic>
      <p:sp>
        <p:nvSpPr>
          <p:cNvPr id="3" name="Rectangle 2"/>
          <p:cNvSpPr/>
          <p:nvPr/>
        </p:nvSpPr>
        <p:spPr>
          <a:xfrm>
            <a:off x="299596" y="836090"/>
            <a:ext cx="8215753" cy="3231654"/>
          </a:xfrm>
          <a:prstGeom prst="rect">
            <a:avLst/>
          </a:prstGeom>
        </p:spPr>
        <p:txBody>
          <a:bodyPr wrap="square">
            <a:spAutoFit/>
          </a:bodyPr>
          <a:lstStyle/>
          <a:p>
            <a:pPr marL="342900" lvl="2" indent="-342900" algn="just">
              <a:spcBef>
                <a:spcPts val="1200"/>
              </a:spcBef>
              <a:buClr>
                <a:srgbClr val="0000FF"/>
              </a:buClr>
              <a:buSzPts val="2000"/>
              <a:buFont typeface="Noto Sans Symbols"/>
              <a:buChar char="▪"/>
            </a:pPr>
            <a:r>
              <a:rPr lang="en-US" sz="1800" dirty="0"/>
              <a:t>Suppose our data is a list of five 4-bit numbers that we want to send to a destination.</a:t>
            </a:r>
          </a:p>
          <a:p>
            <a:pPr marL="342900" lvl="2" indent="-342900" algn="just">
              <a:spcBef>
                <a:spcPts val="1200"/>
              </a:spcBef>
              <a:buClr>
                <a:srgbClr val="0000FF"/>
              </a:buClr>
              <a:buSzPts val="2000"/>
              <a:buFont typeface="Noto Sans Symbols"/>
              <a:buChar char="▪"/>
            </a:pPr>
            <a:r>
              <a:rPr lang="en-US" sz="1800" dirty="0"/>
              <a:t>For example, if the set of numbers is (7, 11, 12, 0, 6)</a:t>
            </a:r>
          </a:p>
          <a:p>
            <a:pPr marL="342900" lvl="2" indent="-342900" algn="just">
              <a:spcBef>
                <a:spcPts val="1200"/>
              </a:spcBef>
              <a:buClr>
                <a:srgbClr val="0000FF"/>
              </a:buClr>
              <a:buSzPts val="2000"/>
              <a:buFont typeface="Noto Sans Symbols"/>
              <a:buChar char="▪"/>
            </a:pPr>
            <a:r>
              <a:rPr lang="en-US" sz="1800" dirty="0"/>
              <a:t>Sum of the numbers is 36</a:t>
            </a:r>
          </a:p>
          <a:p>
            <a:pPr marL="342900" lvl="2" indent="-342900" algn="just">
              <a:spcBef>
                <a:spcPts val="1200"/>
              </a:spcBef>
              <a:buClr>
                <a:srgbClr val="0000FF"/>
              </a:buClr>
              <a:buSzPts val="2000"/>
              <a:buFont typeface="Noto Sans Symbols"/>
              <a:buChar char="▪"/>
            </a:pPr>
            <a:r>
              <a:rPr lang="en-US" sz="1800" dirty="0"/>
              <a:t>The data transmitted (7, 11, 12, 0, 6, −36).</a:t>
            </a:r>
          </a:p>
          <a:p>
            <a:pPr marL="342900" lvl="2" indent="-342900" algn="just">
              <a:spcBef>
                <a:spcPts val="1200"/>
              </a:spcBef>
              <a:buClr>
                <a:srgbClr val="0000FF"/>
              </a:buClr>
              <a:buSzPts val="2000"/>
              <a:buFont typeface="Noto Sans Symbols"/>
              <a:buChar char="▪"/>
            </a:pPr>
            <a:r>
              <a:rPr lang="en-US" sz="1800" dirty="0"/>
              <a:t>Receiver will add all the numbers including checksum</a:t>
            </a:r>
          </a:p>
          <a:p>
            <a:pPr marL="342900" lvl="2" indent="-342900" algn="just">
              <a:spcBef>
                <a:spcPts val="1200"/>
              </a:spcBef>
              <a:buClr>
                <a:srgbClr val="0000FF"/>
              </a:buClr>
              <a:buSzPts val="2000"/>
              <a:buFont typeface="Noto Sans Symbols"/>
              <a:buChar char="▪"/>
            </a:pPr>
            <a:r>
              <a:rPr lang="en-US" sz="1800" dirty="0"/>
              <a:t>In this case summation = 0 meaning that the data is received correctly</a:t>
            </a:r>
          </a:p>
          <a:p>
            <a:pPr marL="342900" lvl="2" indent="-342900" algn="just">
              <a:spcBef>
                <a:spcPts val="1200"/>
              </a:spcBef>
              <a:buClr>
                <a:srgbClr val="0000FF"/>
              </a:buClr>
              <a:buSzPts val="2000"/>
              <a:buFont typeface="Noto Sans Symbols"/>
              <a:buChar char="▪"/>
            </a:pPr>
            <a:r>
              <a:rPr lang="en-US" sz="1800" dirty="0"/>
              <a:t>If the sum is non zero then it is assumed that data has error</a:t>
            </a:r>
          </a:p>
        </p:txBody>
      </p:sp>
    </p:spTree>
    <p:extLst>
      <p:ext uri="{BB962C8B-B14F-4D97-AF65-F5344CB8AC3E}">
        <p14:creationId xmlns:p14="http://schemas.microsoft.com/office/powerpoint/2010/main" val="2558352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730492" y="114895"/>
            <a:ext cx="7847700" cy="469800"/>
          </a:xfrm>
          <a:prstGeom prst="rect">
            <a:avLst/>
          </a:prstGeom>
          <a:noFill/>
          <a:ln>
            <a:noFill/>
          </a:ln>
        </p:spPr>
        <p:txBody>
          <a:bodyPr spcFirstLastPara="1" wrap="square" lIns="68575" tIns="34275" rIns="68575" bIns="34275" anchor="b" anchorCtr="0">
            <a:noAutofit/>
          </a:bodyPr>
          <a:lstStyle/>
          <a:p>
            <a:pPr lvl="0" algn="ctr">
              <a:buClr>
                <a:srgbClr val="002060"/>
              </a:buClr>
              <a:buSzPts val="3200"/>
            </a:pPr>
            <a:r>
              <a:rPr lang="en-US" sz="2800" dirty="0">
                <a:solidFill>
                  <a:srgbClr val="002060"/>
                </a:solidFill>
                <a:latin typeface="Times New Roman"/>
                <a:ea typeface="Times New Roman"/>
                <a:cs typeface="Times New Roman"/>
                <a:sym typeface="Times New Roman"/>
              </a:rPr>
              <a:t>Data Link Layer</a:t>
            </a:r>
            <a:endParaRPr sz="3200" dirty="0">
              <a:latin typeface="Times New Roman"/>
              <a:ea typeface="Times New Roman"/>
              <a:cs typeface="Times New Roman"/>
              <a:sym typeface="Times New Roman"/>
            </a:endParaRPr>
          </a:p>
        </p:txBody>
      </p:sp>
      <p:sp>
        <p:nvSpPr>
          <p:cNvPr id="3" name="Text Placeholder 2"/>
          <p:cNvSpPr>
            <a:spLocks noGrp="1"/>
          </p:cNvSpPr>
          <p:nvPr>
            <p:ph idx="1"/>
          </p:nvPr>
        </p:nvSpPr>
        <p:spPr>
          <a:xfrm>
            <a:off x="882442" y="1627378"/>
            <a:ext cx="7543800" cy="1833372"/>
          </a:xfrm>
        </p:spPr>
        <p:txBody>
          <a:bodyPr>
            <a:normAutofit lnSpcReduction="10000"/>
          </a:bodyPr>
          <a:lstStyle/>
          <a:p>
            <a:pPr marL="0" indent="0">
              <a:buNone/>
            </a:pPr>
            <a:r>
              <a:rPr lang="en-US" sz="2400" b="1" dirty="0">
                <a:solidFill>
                  <a:srgbClr val="FF0000"/>
                </a:solidFill>
                <a:latin typeface="Times New Roman" panose="02020603050405020304" pitchFamily="18" charset="0"/>
                <a:ea typeface="Times New Roman"/>
                <a:cs typeface="Times New Roman" panose="02020603050405020304" pitchFamily="18" charset="0"/>
                <a:sym typeface="Times New Roman"/>
              </a:rPr>
              <a:t>Contents:</a:t>
            </a:r>
          </a:p>
          <a:p>
            <a:pPr marL="0" indent="0">
              <a:buNone/>
            </a:pPr>
            <a:r>
              <a:rPr lang="en-US" sz="1800" dirty="0">
                <a:latin typeface="Times New Roman" panose="02020603050405020304" pitchFamily="18" charset="0"/>
                <a:ea typeface="Times New Roman"/>
                <a:cs typeface="Times New Roman" panose="02020603050405020304" pitchFamily="18" charset="0"/>
                <a:sym typeface="Times New Roman"/>
              </a:rPr>
              <a:t>Data Link Layer Services, Types of errors, Block coding, Error Control: Cyclic Redundancy Check (CRC) Code, Hamming Code, Checksum, </a:t>
            </a:r>
          </a:p>
          <a:p>
            <a:pPr marL="0" indent="0">
              <a:buNone/>
            </a:pPr>
            <a:r>
              <a:rPr lang="en-US" sz="1800" dirty="0">
                <a:latin typeface="Times New Roman" panose="02020603050405020304" pitchFamily="18" charset="0"/>
                <a:ea typeface="Times New Roman"/>
                <a:cs typeface="Times New Roman" panose="02020603050405020304" pitchFamily="18" charset="0"/>
                <a:sym typeface="Times New Roman"/>
              </a:rPr>
              <a:t>sliding window Protocols: Selective Repeat (SR) &amp; Go Back N (GBN), Channel allocation, Multiple Access Protocols: ALOHA, CSMA/CD, CSMA/CA, Ethernet Frame format.</a:t>
            </a:r>
            <a:endParaRPr lang="en-IN" sz="2800" dirty="0"/>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2</a:t>
            </a:fld>
            <a:endParaRPr sz="900">
              <a:solidFill>
                <a:schemeClr val="dk1"/>
              </a:solidFill>
              <a:latin typeface="Times New Roman"/>
              <a:ea typeface="Times New Roman"/>
              <a:cs typeface="Times New Roman"/>
              <a:sym typeface="Times New Roman"/>
            </a:endParaRPr>
          </a:p>
        </p:txBody>
      </p:sp>
      <p:pic>
        <p:nvPicPr>
          <p:cNvPr id="221" name="Google Shape;221;p32"/>
          <p:cNvPicPr preferRelativeResize="0"/>
          <p:nvPr/>
        </p:nvPicPr>
        <p:blipFill rotWithShape="1">
          <a:blip r:embed="rId3">
            <a:alphaModFix/>
          </a:blip>
          <a:srcRect/>
          <a:stretch/>
        </p:blipFill>
        <p:spPr>
          <a:xfrm>
            <a:off x="27694" y="47149"/>
            <a:ext cx="543806" cy="537546"/>
          </a:xfrm>
          <a:prstGeom prst="rect">
            <a:avLst/>
          </a:prstGeom>
          <a:noFill/>
          <a:ln>
            <a:noFill/>
          </a:ln>
        </p:spPr>
      </p:pic>
    </p:spTree>
    <p:extLst>
      <p:ext uri="{BB962C8B-B14F-4D97-AF65-F5344CB8AC3E}">
        <p14:creationId xmlns:p14="http://schemas.microsoft.com/office/powerpoint/2010/main" val="22001015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647272" y="107109"/>
            <a:ext cx="7847700" cy="469800"/>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rgbClr val="002060"/>
              </a:buClr>
              <a:buSzPts val="3200"/>
              <a:buFont typeface="Calibri"/>
              <a:buNone/>
            </a:pPr>
            <a:r>
              <a:rPr lang="en" sz="2800" dirty="0">
                <a:solidFill>
                  <a:srgbClr val="0070C0"/>
                </a:solidFill>
                <a:latin typeface="Times New Roman"/>
                <a:ea typeface="Times New Roman"/>
                <a:cs typeface="Times New Roman"/>
                <a:sym typeface="Times New Roman"/>
              </a:rPr>
              <a:t>Checksum</a:t>
            </a:r>
            <a:r>
              <a:rPr lang="en-US" sz="2800" dirty="0">
                <a:solidFill>
                  <a:srgbClr val="0070C0"/>
                </a:solidFill>
                <a:latin typeface="Times New Roman"/>
                <a:ea typeface="Times New Roman"/>
                <a:cs typeface="Times New Roman"/>
                <a:sym typeface="Times New Roman"/>
              </a:rPr>
              <a:t> Example</a:t>
            </a:r>
            <a:endParaRPr sz="3200" dirty="0">
              <a:solidFill>
                <a:srgbClr val="0070C0"/>
              </a:solidFill>
              <a:latin typeface="Times New Roman"/>
              <a:ea typeface="Times New Roman"/>
              <a:cs typeface="Times New Roman"/>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20</a:t>
            </a:fld>
            <a:endParaRPr sz="900">
              <a:solidFill>
                <a:schemeClr val="dk1"/>
              </a:solidFill>
              <a:latin typeface="Times New Roman"/>
              <a:ea typeface="Times New Roman"/>
              <a:cs typeface="Times New Roman"/>
              <a:sym typeface="Times New Roman"/>
            </a:endParaRPr>
          </a:p>
        </p:txBody>
      </p:sp>
      <p:pic>
        <p:nvPicPr>
          <p:cNvPr id="221" name="Google Shape;221;p32"/>
          <p:cNvPicPr preferRelativeResize="0"/>
          <p:nvPr/>
        </p:nvPicPr>
        <p:blipFill rotWithShape="1">
          <a:blip r:embed="rId3">
            <a:alphaModFix/>
          </a:blip>
          <a:srcRect/>
          <a:stretch/>
        </p:blipFill>
        <p:spPr>
          <a:xfrm>
            <a:off x="41821" y="47020"/>
            <a:ext cx="605451" cy="589978"/>
          </a:xfrm>
          <a:prstGeom prst="rect">
            <a:avLst/>
          </a:prstGeom>
          <a:noFill/>
          <a:ln>
            <a:noFill/>
          </a:ln>
        </p:spPr>
      </p:pic>
      <p:sp>
        <p:nvSpPr>
          <p:cNvPr id="3" name="Rectangle 2"/>
          <p:cNvSpPr/>
          <p:nvPr/>
        </p:nvSpPr>
        <p:spPr>
          <a:xfrm>
            <a:off x="461640" y="845726"/>
            <a:ext cx="8167456" cy="3554819"/>
          </a:xfrm>
          <a:prstGeom prst="rect">
            <a:avLst/>
          </a:prstGeom>
        </p:spPr>
        <p:txBody>
          <a:bodyPr wrap="square">
            <a:spAutoFit/>
          </a:bodyPr>
          <a:lstStyle/>
          <a:p>
            <a:pPr marL="357188" lvl="0" indent="-357188" algn="just">
              <a:spcBef>
                <a:spcPts val="1200"/>
              </a:spcBef>
              <a:spcAft>
                <a:spcPts val="600"/>
              </a:spcAft>
              <a:buClr>
                <a:schemeClr val="accent1"/>
              </a:buClr>
              <a:buSzPts val="2000"/>
              <a:buFont typeface="Noto Sans Symbols"/>
              <a:buChar char="▪"/>
            </a:pPr>
            <a:r>
              <a:rPr lang="en-US" sz="2000" dirty="0">
                <a:latin typeface="Times New Roman" panose="02020603050405020304" pitchFamily="18" charset="0"/>
                <a:cs typeface="Times New Roman" panose="02020603050405020304" pitchFamily="18" charset="0"/>
              </a:rPr>
              <a:t>Let us redo Exercise using one’s complement arithmetic. </a:t>
            </a:r>
          </a:p>
          <a:p>
            <a:pPr marL="357188" lvl="0" indent="-357188" algn="just">
              <a:spcBef>
                <a:spcPts val="1200"/>
              </a:spcBef>
              <a:spcAft>
                <a:spcPts val="600"/>
              </a:spcAft>
              <a:buClr>
                <a:schemeClr val="accent1"/>
              </a:buClr>
              <a:buSzPts val="2000"/>
              <a:buFont typeface="Noto Sans Symbols"/>
              <a:buChar char="▪"/>
            </a:pPr>
            <a:r>
              <a:rPr lang="en-US" sz="2000" dirty="0">
                <a:latin typeface="Times New Roman" panose="02020603050405020304" pitchFamily="18" charset="0"/>
                <a:cs typeface="Times New Roman" panose="02020603050405020304" pitchFamily="18" charset="0"/>
              </a:rPr>
              <a:t>The sender initializes the checksum to 0 and adds all data items and the checksum (the checksum is considered as one data item </a:t>
            </a:r>
          </a:p>
          <a:p>
            <a:pPr marL="357188" lvl="0" indent="-357188" algn="just">
              <a:spcBef>
                <a:spcPts val="1200"/>
              </a:spcBef>
              <a:spcAft>
                <a:spcPts val="600"/>
              </a:spcAft>
              <a:buClr>
                <a:schemeClr val="accent1"/>
              </a:buClr>
              <a:buSzPts val="2000"/>
              <a:buFont typeface="Noto Sans Symbols"/>
              <a:buChar char="▪"/>
            </a:pPr>
            <a:r>
              <a:rPr lang="en-US" sz="2000" dirty="0">
                <a:latin typeface="Times New Roman" panose="02020603050405020304" pitchFamily="18" charset="0"/>
                <a:cs typeface="Times New Roman" panose="02020603050405020304" pitchFamily="18" charset="0"/>
              </a:rPr>
              <a:t>The result is 36. However, 36 cannot be expressed in 4 bits. </a:t>
            </a:r>
            <a:r>
              <a:rPr lang="en-US" sz="2000" dirty="0">
                <a:solidFill>
                  <a:srgbClr val="FF0000"/>
                </a:solidFill>
                <a:latin typeface="Times New Roman" panose="02020603050405020304" pitchFamily="18" charset="0"/>
                <a:cs typeface="Times New Roman" panose="02020603050405020304" pitchFamily="18" charset="0"/>
              </a:rPr>
              <a:t>The extra two bits are wrapped and added with the sum to create the wrapped sum value 6. </a:t>
            </a:r>
          </a:p>
          <a:p>
            <a:pPr marL="357188" lvl="0" indent="-357188" algn="just">
              <a:spcBef>
                <a:spcPts val="1200"/>
              </a:spcBef>
              <a:spcAft>
                <a:spcPts val="600"/>
              </a:spcAft>
              <a:buClr>
                <a:schemeClr val="accent1"/>
              </a:buClr>
              <a:buSzPts val="2000"/>
              <a:buFont typeface="Noto Sans Symbols"/>
              <a:buChar char="▪"/>
            </a:pPr>
            <a:r>
              <a:rPr lang="en-US" sz="2000" dirty="0">
                <a:latin typeface="Times New Roman" panose="02020603050405020304" pitchFamily="18" charset="0"/>
                <a:cs typeface="Times New Roman" panose="02020603050405020304" pitchFamily="18" charset="0"/>
              </a:rPr>
              <a:t>The sum is then complemented, resulting in the checksum value 9 (15 − 6 = 9). The sender now sends six data items to the receiver including the checksum 9. </a:t>
            </a:r>
          </a:p>
        </p:txBody>
      </p:sp>
    </p:spTree>
    <p:extLst>
      <p:ext uri="{BB962C8B-B14F-4D97-AF65-F5344CB8AC3E}">
        <p14:creationId xmlns:p14="http://schemas.microsoft.com/office/powerpoint/2010/main" val="26567374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647272" y="107109"/>
            <a:ext cx="7847700" cy="469800"/>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rgbClr val="002060"/>
              </a:buClr>
              <a:buSzPts val="3200"/>
              <a:buFont typeface="Calibri"/>
              <a:buNone/>
            </a:pPr>
            <a:r>
              <a:rPr lang="en" sz="2800" dirty="0">
                <a:solidFill>
                  <a:srgbClr val="0070C0"/>
                </a:solidFill>
                <a:latin typeface="Times New Roman"/>
                <a:ea typeface="Times New Roman"/>
                <a:cs typeface="Times New Roman"/>
                <a:sym typeface="Times New Roman"/>
              </a:rPr>
              <a:t>Checksum</a:t>
            </a:r>
            <a:r>
              <a:rPr lang="en-US" sz="2800" dirty="0">
                <a:solidFill>
                  <a:srgbClr val="0070C0"/>
                </a:solidFill>
                <a:latin typeface="Times New Roman"/>
                <a:ea typeface="Times New Roman"/>
                <a:cs typeface="Times New Roman"/>
                <a:sym typeface="Times New Roman"/>
              </a:rPr>
              <a:t> Example</a:t>
            </a:r>
            <a:endParaRPr sz="3200" dirty="0">
              <a:solidFill>
                <a:srgbClr val="0070C0"/>
              </a:solidFill>
              <a:latin typeface="Times New Roman"/>
              <a:ea typeface="Times New Roman"/>
              <a:cs typeface="Times New Roman"/>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21</a:t>
            </a:fld>
            <a:endParaRPr sz="900">
              <a:solidFill>
                <a:schemeClr val="dk1"/>
              </a:solidFill>
              <a:latin typeface="Times New Roman"/>
              <a:ea typeface="Times New Roman"/>
              <a:cs typeface="Times New Roman"/>
              <a:sym typeface="Times New Roman"/>
            </a:endParaRPr>
          </a:p>
        </p:txBody>
      </p:sp>
      <p:sp>
        <p:nvSpPr>
          <p:cNvPr id="2" name="Rectangle 1"/>
          <p:cNvSpPr/>
          <p:nvPr/>
        </p:nvSpPr>
        <p:spPr>
          <a:xfrm>
            <a:off x="647272" y="810757"/>
            <a:ext cx="7990701" cy="4093428"/>
          </a:xfrm>
          <a:prstGeom prst="rect">
            <a:avLst/>
          </a:prstGeom>
        </p:spPr>
        <p:txBody>
          <a:bodyPr wrap="square">
            <a:spAutoFit/>
          </a:bodyPr>
          <a:lstStyle/>
          <a:p>
            <a:pPr marL="357188" lvl="0" indent="-357188" algn="just">
              <a:spcBef>
                <a:spcPts val="1200"/>
              </a:spcBef>
              <a:spcAft>
                <a:spcPts val="1200"/>
              </a:spcAft>
              <a:buClr>
                <a:schemeClr val="accent1"/>
              </a:buClr>
              <a:buSzPts val="2000"/>
              <a:buFont typeface="Noto Sans Symbols"/>
              <a:buChar char="▪"/>
            </a:pPr>
            <a:r>
              <a:rPr lang="en-US" sz="2000" dirty="0">
                <a:latin typeface="Times New Roman" panose="02020603050405020304" pitchFamily="18" charset="0"/>
                <a:cs typeface="Times New Roman" panose="02020603050405020304" pitchFamily="18" charset="0"/>
              </a:rPr>
              <a:t>The receiver follows the same procedure as the sender. </a:t>
            </a:r>
          </a:p>
          <a:p>
            <a:pPr marL="357188" lvl="0" indent="-357188" algn="just">
              <a:spcBef>
                <a:spcPts val="1200"/>
              </a:spcBef>
              <a:spcAft>
                <a:spcPts val="1200"/>
              </a:spcAft>
              <a:buClr>
                <a:schemeClr val="accent1"/>
              </a:buClr>
              <a:buSzPts val="2000"/>
              <a:buFont typeface="Noto Sans Symbols"/>
              <a:buChar char="▪"/>
            </a:pPr>
            <a:r>
              <a:rPr lang="en-US" sz="2000" dirty="0">
                <a:latin typeface="Times New Roman" panose="02020603050405020304" pitchFamily="18" charset="0"/>
                <a:cs typeface="Times New Roman" panose="02020603050405020304" pitchFamily="18" charset="0"/>
              </a:rPr>
              <a:t>It adds all data items (including the checksum); </a:t>
            </a:r>
            <a:r>
              <a:rPr lang="en-US" sz="2000" dirty="0">
                <a:solidFill>
                  <a:srgbClr val="FF0000"/>
                </a:solidFill>
                <a:latin typeface="Times New Roman" panose="02020603050405020304" pitchFamily="18" charset="0"/>
                <a:cs typeface="Times New Roman" panose="02020603050405020304" pitchFamily="18" charset="0"/>
              </a:rPr>
              <a:t>the result is 45. The sum is wrapped and becomes 15. </a:t>
            </a:r>
          </a:p>
          <a:p>
            <a:pPr marL="357188" lvl="0" indent="-357188" algn="just">
              <a:spcBef>
                <a:spcPts val="1200"/>
              </a:spcBef>
              <a:spcAft>
                <a:spcPts val="1200"/>
              </a:spcAft>
              <a:buClr>
                <a:schemeClr val="accent1"/>
              </a:buClr>
              <a:buSzPts val="2000"/>
              <a:buFont typeface="Noto Sans Symbols"/>
              <a:buChar char="▪"/>
            </a:pPr>
            <a:r>
              <a:rPr lang="en-US" sz="2000" dirty="0">
                <a:latin typeface="Times New Roman" panose="02020603050405020304" pitchFamily="18" charset="0"/>
                <a:cs typeface="Times New Roman" panose="02020603050405020304" pitchFamily="18" charset="0"/>
              </a:rPr>
              <a:t>The wrapped sum is complemented and becomes 0. </a:t>
            </a:r>
          </a:p>
          <a:p>
            <a:pPr marL="357188" lvl="0" indent="-357188" algn="just">
              <a:spcBef>
                <a:spcPts val="1200"/>
              </a:spcBef>
              <a:spcAft>
                <a:spcPts val="1200"/>
              </a:spcAft>
              <a:buClr>
                <a:schemeClr val="accent1"/>
              </a:buClr>
              <a:buSzPts val="2000"/>
              <a:buFont typeface="Noto Sans Symbols"/>
              <a:buChar char="▪"/>
            </a:pPr>
            <a:r>
              <a:rPr lang="en-US" sz="2000" dirty="0">
                <a:latin typeface="Times New Roman" panose="02020603050405020304" pitchFamily="18" charset="0"/>
                <a:cs typeface="Times New Roman" panose="02020603050405020304" pitchFamily="18" charset="0"/>
              </a:rPr>
              <a:t>Since the value of the checksum is 0, this means that the data is not corrupted.</a:t>
            </a:r>
          </a:p>
          <a:p>
            <a:pPr marL="357188" lvl="0" indent="-357188" algn="just">
              <a:spcBef>
                <a:spcPts val="1200"/>
              </a:spcBef>
              <a:spcAft>
                <a:spcPts val="1200"/>
              </a:spcAft>
              <a:buClr>
                <a:schemeClr val="accent1"/>
              </a:buClr>
              <a:buSzPts val="2000"/>
              <a:buFont typeface="Noto Sans Symbols"/>
              <a:buChar char="▪"/>
            </a:pPr>
            <a:r>
              <a:rPr lang="en-US" sz="2000" dirty="0">
                <a:latin typeface="Times New Roman" panose="02020603050405020304" pitchFamily="18" charset="0"/>
                <a:cs typeface="Times New Roman" panose="02020603050405020304" pitchFamily="18" charset="0"/>
              </a:rPr>
              <a:t> The receiver drops the checksum and keeps the other data items. </a:t>
            </a:r>
          </a:p>
          <a:p>
            <a:pPr marL="357188" lvl="0" indent="-357188" algn="just">
              <a:spcBef>
                <a:spcPts val="1200"/>
              </a:spcBef>
              <a:spcAft>
                <a:spcPts val="1200"/>
              </a:spcAft>
              <a:buClr>
                <a:schemeClr val="accent1"/>
              </a:buClr>
              <a:buSzPts val="2000"/>
              <a:buFont typeface="Noto Sans Symbols"/>
              <a:buChar char="▪"/>
            </a:pPr>
            <a:r>
              <a:rPr lang="en-US" sz="2000" b="1" dirty="0">
                <a:solidFill>
                  <a:srgbClr val="FF0000"/>
                </a:solidFill>
                <a:latin typeface="Times New Roman" panose="02020603050405020304" pitchFamily="18" charset="0"/>
                <a:cs typeface="Times New Roman" panose="02020603050405020304" pitchFamily="18" charset="0"/>
              </a:rPr>
              <a:t>If the checksum is not zero</a:t>
            </a:r>
            <a:r>
              <a:rPr lang="en-US" sz="2000" dirty="0">
                <a:latin typeface="Times New Roman" panose="02020603050405020304" pitchFamily="18" charset="0"/>
                <a:cs typeface="Times New Roman" panose="02020603050405020304" pitchFamily="18" charset="0"/>
              </a:rPr>
              <a:t>, </a:t>
            </a:r>
            <a:r>
              <a:rPr lang="en-US" sz="2000" b="1" dirty="0">
                <a:solidFill>
                  <a:srgbClr val="FF0000"/>
                </a:solidFill>
                <a:latin typeface="Times New Roman" panose="02020603050405020304" pitchFamily="18" charset="0"/>
                <a:cs typeface="Times New Roman" panose="02020603050405020304" pitchFamily="18" charset="0"/>
              </a:rPr>
              <a:t>the entire packet is dropped.</a:t>
            </a:r>
          </a:p>
        </p:txBody>
      </p:sp>
      <p:pic>
        <p:nvPicPr>
          <p:cNvPr id="6" name="Google Shape;221;p32"/>
          <p:cNvPicPr preferRelativeResize="0"/>
          <p:nvPr/>
        </p:nvPicPr>
        <p:blipFill rotWithShape="1">
          <a:blip r:embed="rId3">
            <a:alphaModFix/>
          </a:blip>
          <a:srcRect/>
          <a:stretch/>
        </p:blipFill>
        <p:spPr>
          <a:xfrm>
            <a:off x="41821" y="47020"/>
            <a:ext cx="605451" cy="589978"/>
          </a:xfrm>
          <a:prstGeom prst="rect">
            <a:avLst/>
          </a:prstGeom>
          <a:noFill/>
          <a:ln>
            <a:noFill/>
          </a:ln>
        </p:spPr>
      </p:pic>
    </p:spTree>
    <p:extLst>
      <p:ext uri="{BB962C8B-B14F-4D97-AF65-F5344CB8AC3E}">
        <p14:creationId xmlns:p14="http://schemas.microsoft.com/office/powerpoint/2010/main" val="24072264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957860" y="107109"/>
            <a:ext cx="7847700" cy="469800"/>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rgbClr val="002060"/>
              </a:buClr>
              <a:buSzPts val="3200"/>
              <a:buFont typeface="Calibri"/>
              <a:buNone/>
            </a:pPr>
            <a:r>
              <a:rPr lang="en" sz="2800" dirty="0">
                <a:solidFill>
                  <a:srgbClr val="0070C0"/>
                </a:solidFill>
                <a:latin typeface="Times New Roman"/>
                <a:ea typeface="Times New Roman"/>
                <a:cs typeface="Times New Roman"/>
                <a:sym typeface="Times New Roman"/>
              </a:rPr>
              <a:t>Checksum</a:t>
            </a:r>
            <a:r>
              <a:rPr lang="en-US" sz="2800" dirty="0">
                <a:solidFill>
                  <a:srgbClr val="0070C0"/>
                </a:solidFill>
                <a:latin typeface="Times New Roman"/>
                <a:ea typeface="Times New Roman"/>
                <a:cs typeface="Times New Roman"/>
                <a:sym typeface="Times New Roman"/>
              </a:rPr>
              <a:t> Example</a:t>
            </a:r>
            <a:endParaRPr sz="3200" dirty="0">
              <a:solidFill>
                <a:srgbClr val="0070C0"/>
              </a:solidFill>
              <a:latin typeface="Times New Roman"/>
              <a:ea typeface="Times New Roman"/>
              <a:cs typeface="Times New Roman"/>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22</a:t>
            </a:fld>
            <a:endParaRPr sz="900">
              <a:solidFill>
                <a:schemeClr val="dk1"/>
              </a:solidFill>
              <a:latin typeface="Times New Roman"/>
              <a:ea typeface="Times New Roman"/>
              <a:cs typeface="Times New Roman"/>
              <a:sym typeface="Times New Roman"/>
            </a:endParaRPr>
          </a:p>
        </p:txBody>
      </p:sp>
      <p:pic>
        <p:nvPicPr>
          <p:cNvPr id="7" name="Google Shape;221;p32"/>
          <p:cNvPicPr preferRelativeResize="0"/>
          <p:nvPr/>
        </p:nvPicPr>
        <p:blipFill rotWithShape="1">
          <a:blip r:embed="rId3">
            <a:alphaModFix/>
          </a:blip>
          <a:srcRect/>
          <a:stretch/>
        </p:blipFill>
        <p:spPr>
          <a:xfrm>
            <a:off x="41821" y="47020"/>
            <a:ext cx="605451" cy="589978"/>
          </a:xfrm>
          <a:prstGeom prst="rect">
            <a:avLst/>
          </a:prstGeom>
          <a:noFill/>
          <a:ln>
            <a:noFill/>
          </a:ln>
        </p:spPr>
      </p:pic>
      <p:pic>
        <p:nvPicPr>
          <p:cNvPr id="4" name="Picture 3"/>
          <p:cNvPicPr>
            <a:picLocks noChangeAspect="1"/>
          </p:cNvPicPr>
          <p:nvPr/>
        </p:nvPicPr>
        <p:blipFill>
          <a:blip r:embed="rId4"/>
          <a:stretch>
            <a:fillRect/>
          </a:stretch>
        </p:blipFill>
        <p:spPr>
          <a:xfrm>
            <a:off x="790575" y="690562"/>
            <a:ext cx="7562850" cy="3762375"/>
          </a:xfrm>
          <a:prstGeom prst="rect">
            <a:avLst/>
          </a:prstGeom>
        </p:spPr>
      </p:pic>
    </p:spTree>
    <p:extLst>
      <p:ext uri="{BB962C8B-B14F-4D97-AF65-F5344CB8AC3E}">
        <p14:creationId xmlns:p14="http://schemas.microsoft.com/office/powerpoint/2010/main" val="3489332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667650" y="121751"/>
            <a:ext cx="7695514" cy="469800"/>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rgbClr val="002060"/>
              </a:buClr>
              <a:buSzPts val="3200"/>
              <a:buFont typeface="Calibri"/>
              <a:buNone/>
            </a:pPr>
            <a:r>
              <a:rPr lang="en" sz="2800" dirty="0">
                <a:solidFill>
                  <a:srgbClr val="0070C0"/>
                </a:solidFill>
                <a:latin typeface="Times New Roman"/>
                <a:ea typeface="Times New Roman"/>
                <a:cs typeface="Times New Roman"/>
                <a:sym typeface="Times New Roman"/>
              </a:rPr>
              <a:t>Checksum</a:t>
            </a:r>
            <a:endParaRPr sz="3200" dirty="0">
              <a:solidFill>
                <a:srgbClr val="0070C0"/>
              </a:solidFill>
              <a:latin typeface="Times New Roman"/>
              <a:ea typeface="Times New Roman"/>
              <a:cs typeface="Times New Roman"/>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23</a:t>
            </a:fld>
            <a:endParaRPr sz="900">
              <a:solidFill>
                <a:schemeClr val="dk1"/>
              </a:solidFill>
              <a:latin typeface="Times New Roman"/>
              <a:ea typeface="Times New Roman"/>
              <a:cs typeface="Times New Roman"/>
              <a:sym typeface="Times New Roman"/>
            </a:endParaRPr>
          </a:p>
        </p:txBody>
      </p:sp>
      <p:pic>
        <p:nvPicPr>
          <p:cNvPr id="7" name="Google Shape;221;p32"/>
          <p:cNvPicPr preferRelativeResize="0"/>
          <p:nvPr/>
        </p:nvPicPr>
        <p:blipFill rotWithShape="1">
          <a:blip r:embed="rId3">
            <a:alphaModFix/>
          </a:blip>
          <a:srcRect/>
          <a:stretch/>
        </p:blipFill>
        <p:spPr>
          <a:xfrm>
            <a:off x="41821" y="47020"/>
            <a:ext cx="605451" cy="589978"/>
          </a:xfrm>
          <a:prstGeom prst="rect">
            <a:avLst/>
          </a:prstGeom>
          <a:noFill/>
          <a:ln>
            <a:noFill/>
          </a:ln>
        </p:spPr>
      </p:pic>
      <p:sp>
        <p:nvSpPr>
          <p:cNvPr id="3" name="Rectangle 2"/>
          <p:cNvSpPr/>
          <p:nvPr/>
        </p:nvSpPr>
        <p:spPr>
          <a:xfrm>
            <a:off x="273525" y="718017"/>
            <a:ext cx="8170804" cy="3693319"/>
          </a:xfrm>
          <a:prstGeom prst="rect">
            <a:avLst/>
          </a:prstGeom>
          <a:solidFill>
            <a:schemeClr val="accent4">
              <a:lumMod val="20000"/>
              <a:lumOff val="80000"/>
            </a:schemeClr>
          </a:solidFill>
        </p:spPr>
        <p:txBody>
          <a:bodyPr wrap="square">
            <a:spAutoFit/>
          </a:bodyPr>
          <a:lstStyle/>
          <a:p>
            <a:r>
              <a:rPr lang="en-US" sz="2000" b="1" dirty="0">
                <a:solidFill>
                  <a:srgbClr val="FF0000"/>
                </a:solidFill>
                <a:latin typeface="Times New Roman" panose="02020603050405020304" pitchFamily="18" charset="0"/>
                <a:cs typeface="Times New Roman" panose="02020603050405020304" pitchFamily="18" charset="0"/>
              </a:rPr>
              <a:t>Advantages</a:t>
            </a:r>
          </a:p>
          <a:p>
            <a:pPr marL="283464" indent="-283464" algn="just">
              <a:lnSpc>
                <a:spcPct val="150000"/>
              </a:lnSpc>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Simple to implement</a:t>
            </a:r>
            <a:r>
              <a:rPr lang="en-US" sz="1800" dirty="0">
                <a:latin typeface="Times New Roman" panose="02020603050405020304" pitchFamily="18" charset="0"/>
                <a:cs typeface="Times New Roman" panose="02020603050405020304" pitchFamily="18" charset="0"/>
              </a:rPr>
              <a:t> − It is very simple to implement and uses very minimal hardware and software resources.</a:t>
            </a:r>
          </a:p>
          <a:p>
            <a:pPr marL="283464" indent="-283464" algn="just">
              <a:lnSpc>
                <a:spcPct val="150000"/>
              </a:lnSpc>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Efficient</a:t>
            </a:r>
            <a:r>
              <a:rPr lang="en-US" sz="1800" dirty="0">
                <a:latin typeface="Times New Roman" panose="02020603050405020304" pitchFamily="18" charset="0"/>
                <a:cs typeface="Times New Roman" panose="02020603050405020304" pitchFamily="18" charset="0"/>
              </a:rPr>
              <a:t> − Checksum codes can detect the most common errors in digital communication.</a:t>
            </a:r>
          </a:p>
          <a:p>
            <a:pPr marL="283464" indent="-283464" algn="just">
              <a:lnSpc>
                <a:spcPct val="150000"/>
              </a:lnSpc>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Fast</a:t>
            </a:r>
            <a:r>
              <a:rPr lang="en-US" sz="1800" dirty="0">
                <a:latin typeface="Times New Roman" panose="02020603050405020304" pitchFamily="18" charset="0"/>
                <a:cs typeface="Times New Roman" panose="02020603050405020304" pitchFamily="18" charset="0"/>
              </a:rPr>
              <a:t> − Checksum codes can be computed very quickly because there is nothing much to do here, which is why it is suitable for real-time data packet transmissions.</a:t>
            </a:r>
          </a:p>
          <a:p>
            <a:pPr marL="283464" indent="-283464" algn="just">
              <a:lnSpc>
                <a:spcPct val="150000"/>
              </a:lnSpc>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Low Latency</a:t>
            </a:r>
            <a:r>
              <a:rPr lang="en-US" sz="1800" dirty="0">
                <a:latin typeface="Times New Roman" panose="02020603050405020304" pitchFamily="18" charset="0"/>
                <a:cs typeface="Times New Roman" panose="02020603050405020304" pitchFamily="18" charset="0"/>
              </a:rPr>
              <a:t> − As we discussed it won’t use many resources and very few computations that’s why latency is very low here.</a:t>
            </a:r>
          </a:p>
        </p:txBody>
      </p:sp>
    </p:spTree>
    <p:extLst>
      <p:ext uri="{BB962C8B-B14F-4D97-AF65-F5344CB8AC3E}">
        <p14:creationId xmlns:p14="http://schemas.microsoft.com/office/powerpoint/2010/main" val="1834588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957860" y="107109"/>
            <a:ext cx="7557490" cy="469800"/>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rgbClr val="002060"/>
              </a:buClr>
              <a:buSzPts val="3200"/>
              <a:buFont typeface="Calibri"/>
              <a:buNone/>
            </a:pPr>
            <a:r>
              <a:rPr lang="en" sz="2800" dirty="0">
                <a:solidFill>
                  <a:srgbClr val="0070C0"/>
                </a:solidFill>
                <a:latin typeface="Times New Roman"/>
                <a:ea typeface="Times New Roman"/>
                <a:cs typeface="Times New Roman"/>
                <a:sym typeface="Times New Roman"/>
              </a:rPr>
              <a:t>Checksum</a:t>
            </a:r>
            <a:endParaRPr sz="3200" dirty="0">
              <a:solidFill>
                <a:srgbClr val="0070C0"/>
              </a:solidFill>
              <a:latin typeface="Times New Roman"/>
              <a:ea typeface="Times New Roman"/>
              <a:cs typeface="Times New Roman"/>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24</a:t>
            </a:fld>
            <a:endParaRPr sz="900">
              <a:solidFill>
                <a:schemeClr val="dk1"/>
              </a:solidFill>
              <a:latin typeface="Times New Roman"/>
              <a:ea typeface="Times New Roman"/>
              <a:cs typeface="Times New Roman"/>
              <a:sym typeface="Times New Roman"/>
            </a:endParaRPr>
          </a:p>
        </p:txBody>
      </p:sp>
      <p:pic>
        <p:nvPicPr>
          <p:cNvPr id="7" name="Google Shape;221;p32"/>
          <p:cNvPicPr preferRelativeResize="0"/>
          <p:nvPr/>
        </p:nvPicPr>
        <p:blipFill rotWithShape="1">
          <a:blip r:embed="rId3">
            <a:alphaModFix/>
          </a:blip>
          <a:srcRect/>
          <a:stretch/>
        </p:blipFill>
        <p:spPr>
          <a:xfrm>
            <a:off x="41821" y="20387"/>
            <a:ext cx="605451" cy="589978"/>
          </a:xfrm>
          <a:prstGeom prst="rect">
            <a:avLst/>
          </a:prstGeom>
          <a:noFill/>
          <a:ln>
            <a:noFill/>
          </a:ln>
        </p:spPr>
      </p:pic>
      <p:sp>
        <p:nvSpPr>
          <p:cNvPr id="3" name="Rectangle 2"/>
          <p:cNvSpPr/>
          <p:nvPr/>
        </p:nvSpPr>
        <p:spPr>
          <a:xfrm>
            <a:off x="647272" y="652559"/>
            <a:ext cx="8170804" cy="4062651"/>
          </a:xfrm>
          <a:prstGeom prst="rect">
            <a:avLst/>
          </a:prstGeom>
          <a:solidFill>
            <a:schemeClr val="accent4">
              <a:lumMod val="20000"/>
              <a:lumOff val="80000"/>
            </a:schemeClr>
          </a:solidFill>
        </p:spPr>
        <p:txBody>
          <a:bodyPr wrap="square">
            <a:spAutoFit/>
          </a:bodyPr>
          <a:lstStyle/>
          <a:p>
            <a:r>
              <a:rPr lang="en-US" sz="2000" dirty="0">
                <a:solidFill>
                  <a:srgbClr val="FF0000"/>
                </a:solidFill>
              </a:rPr>
              <a:t>Disadvantages</a:t>
            </a:r>
          </a:p>
          <a:p>
            <a:pPr marL="285750" indent="-285750">
              <a:spcBef>
                <a:spcPts val="1200"/>
              </a:spcBef>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Limited Error Detection Capability</a:t>
            </a:r>
            <a:r>
              <a:rPr lang="en-US" sz="1800" dirty="0">
                <a:latin typeface="Times New Roman" panose="02020603050405020304" pitchFamily="18" charset="0"/>
                <a:cs typeface="Times New Roman" panose="02020603050405020304" pitchFamily="18" charset="0"/>
              </a:rPr>
              <a:t> − it is versatile and easy to implement having less complexity but the main problem is it is limited to very common errors in other words it can detect very common errors.</a:t>
            </a:r>
          </a:p>
          <a:p>
            <a:pPr marL="285750" indent="-285750">
              <a:spcBef>
                <a:spcPts val="1200"/>
              </a:spcBef>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Limited Error Correction Capability</a:t>
            </a:r>
            <a:r>
              <a:rPr lang="en-US" sz="1800" dirty="0">
                <a:latin typeface="Times New Roman" panose="02020603050405020304" pitchFamily="18" charset="0"/>
                <a:cs typeface="Times New Roman" panose="02020603050405020304" pitchFamily="18" charset="0"/>
              </a:rPr>
              <a:t> − Checksum codes can detect errors in the data packet but they can’t correct them. So it is only an error detection technique.</a:t>
            </a:r>
          </a:p>
          <a:p>
            <a:pPr marL="285750" indent="-285750">
              <a:spcBef>
                <a:spcPts val="1200"/>
              </a:spcBef>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Susceptible to errors</a:t>
            </a:r>
            <a:r>
              <a:rPr lang="en-US" sz="1800" dirty="0">
                <a:latin typeface="Times New Roman" panose="02020603050405020304" pitchFamily="18" charset="0"/>
                <a:cs typeface="Times New Roman" panose="02020603050405020304" pitchFamily="18" charset="0"/>
              </a:rPr>
              <a:t> − Checksum codes can be susceptible to errors, especially in cases where multiple errors occur in the same data packet.</a:t>
            </a:r>
          </a:p>
          <a:p>
            <a:pPr marL="285750" indent="-285750">
              <a:spcBef>
                <a:spcPts val="1200"/>
              </a:spcBef>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Sensitivity to the Data Packet size</a:t>
            </a:r>
            <a:r>
              <a:rPr lang="en-US" sz="1800" dirty="0">
                <a:latin typeface="Times New Roman" panose="02020603050405020304" pitchFamily="18" charset="0"/>
                <a:cs typeface="Times New Roman" panose="02020603050405020304" pitchFamily="18" charset="0"/>
              </a:rPr>
              <a:t> − checksum codes are sensitive to the length of the data packet, if the size of the data packet is too small then very high chances are there that it might miss the error. While the data packet size is large, the overhead of the checksum increases. </a:t>
            </a:r>
          </a:p>
        </p:txBody>
      </p:sp>
    </p:spTree>
    <p:extLst>
      <p:ext uri="{BB962C8B-B14F-4D97-AF65-F5344CB8AC3E}">
        <p14:creationId xmlns:p14="http://schemas.microsoft.com/office/powerpoint/2010/main" val="34164819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667650" y="140565"/>
            <a:ext cx="7847700" cy="469800"/>
          </a:xfrm>
          <a:prstGeom prst="rect">
            <a:avLst/>
          </a:prstGeom>
          <a:noFill/>
          <a:ln>
            <a:noFill/>
          </a:ln>
        </p:spPr>
        <p:txBody>
          <a:bodyPr spcFirstLastPara="1" wrap="square" lIns="68575" tIns="34275" rIns="68575" bIns="34275" anchor="b" anchorCtr="0">
            <a:noAutofit/>
          </a:bodyPr>
          <a:lstStyle/>
          <a:p>
            <a:pPr lvl="0" algn="ctr">
              <a:buClr>
                <a:srgbClr val="002060"/>
              </a:buClr>
              <a:buSzPts val="3200"/>
            </a:pPr>
            <a:r>
              <a:rPr lang="en-US" sz="2800" dirty="0">
                <a:solidFill>
                  <a:srgbClr val="0070C0"/>
                </a:solidFill>
                <a:latin typeface="Times New Roman" panose="02020603050405020304" pitchFamily="18" charset="0"/>
                <a:cs typeface="Times New Roman" panose="02020603050405020304" pitchFamily="18" charset="0"/>
              </a:rPr>
              <a:t>Cyclic Redundancy Check (CRC)</a:t>
            </a:r>
            <a:endParaRPr sz="2800" dirty="0">
              <a:solidFill>
                <a:srgbClr val="0070C0"/>
              </a:solidFill>
              <a:latin typeface="Times New Roman" panose="02020603050405020304" pitchFamily="18" charset="0"/>
              <a:ea typeface="Times New Roman"/>
              <a:cs typeface="Times New Roman" panose="02020603050405020304" pitchFamily="18" charset="0"/>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25</a:t>
            </a:fld>
            <a:endParaRPr sz="900">
              <a:solidFill>
                <a:schemeClr val="dk1"/>
              </a:solidFill>
              <a:latin typeface="Times New Roman"/>
              <a:ea typeface="Times New Roman"/>
              <a:cs typeface="Times New Roman"/>
              <a:sym typeface="Times New Roman"/>
            </a:endParaRPr>
          </a:p>
        </p:txBody>
      </p:sp>
      <p:pic>
        <p:nvPicPr>
          <p:cNvPr id="6" name="Google Shape;221;p32"/>
          <p:cNvPicPr preferRelativeResize="0"/>
          <p:nvPr/>
        </p:nvPicPr>
        <p:blipFill rotWithShape="1">
          <a:blip r:embed="rId3">
            <a:alphaModFix/>
          </a:blip>
          <a:srcRect/>
          <a:stretch/>
        </p:blipFill>
        <p:spPr>
          <a:xfrm>
            <a:off x="41821" y="11510"/>
            <a:ext cx="605451" cy="589978"/>
          </a:xfrm>
          <a:prstGeom prst="rect">
            <a:avLst/>
          </a:prstGeom>
          <a:noFill/>
          <a:ln>
            <a:noFill/>
          </a:ln>
        </p:spPr>
      </p:pic>
      <p:sp>
        <p:nvSpPr>
          <p:cNvPr id="3" name="Rectangle 2"/>
          <p:cNvSpPr/>
          <p:nvPr/>
        </p:nvSpPr>
        <p:spPr>
          <a:xfrm>
            <a:off x="212588" y="639902"/>
            <a:ext cx="8757823" cy="4401205"/>
          </a:xfrm>
          <a:prstGeom prst="rect">
            <a:avLst/>
          </a:prstGeom>
        </p:spPr>
        <p:txBody>
          <a:bodyPr wrap="square">
            <a:spAutoFit/>
          </a:bodyPr>
          <a:lstStyle/>
          <a:p>
            <a:pPr marL="182880" indent="-182880" fontAlgn="base">
              <a:spcBef>
                <a:spcPts val="1200"/>
              </a:spcBef>
              <a:buFont typeface="Arial" panose="020B0604020202020204" pitchFamily="34" charset="0"/>
              <a:buChar char="•"/>
            </a:pPr>
            <a:r>
              <a:rPr lang="en-US" sz="2000" dirty="0">
                <a:solidFill>
                  <a:srgbClr val="273239"/>
                </a:solidFill>
                <a:latin typeface="Times New Roman" panose="02020603050405020304" pitchFamily="18" charset="0"/>
                <a:cs typeface="Times New Roman" panose="02020603050405020304" pitchFamily="18" charset="0"/>
              </a:rPr>
              <a:t>A</a:t>
            </a:r>
            <a:r>
              <a:rPr lang="en-US" sz="2000" dirty="0">
                <a:solidFill>
                  <a:srgbClr val="202124"/>
                </a:solidFill>
                <a:latin typeface="arial" panose="020B0604020202020204" pitchFamily="34" charset="0"/>
              </a:rPr>
              <a:t> </a:t>
            </a:r>
            <a:r>
              <a:rPr lang="en-US" sz="2000" dirty="0">
                <a:solidFill>
                  <a:srgbClr val="273239"/>
                </a:solidFill>
                <a:latin typeface="Times New Roman" panose="02020603050405020304" pitchFamily="18" charset="0"/>
                <a:cs typeface="Times New Roman" panose="02020603050405020304" pitchFamily="18" charset="0"/>
              </a:rPr>
              <a:t>cyclic redundancy check (CRC) is an </a:t>
            </a:r>
            <a:r>
              <a:rPr lang="en-US" sz="2000" b="1" dirty="0">
                <a:solidFill>
                  <a:srgbClr val="FF0000"/>
                </a:solidFill>
                <a:latin typeface="Times New Roman" panose="02020603050405020304" pitchFamily="18" charset="0"/>
                <a:cs typeface="Times New Roman" panose="02020603050405020304" pitchFamily="18" charset="0"/>
              </a:rPr>
              <a:t>error-detecting code </a:t>
            </a:r>
            <a:r>
              <a:rPr lang="en-US" sz="2000" dirty="0">
                <a:solidFill>
                  <a:srgbClr val="273239"/>
                </a:solidFill>
                <a:latin typeface="Times New Roman" panose="02020603050405020304" pitchFamily="18" charset="0"/>
                <a:cs typeface="Times New Roman" panose="02020603050405020304" pitchFamily="18" charset="0"/>
              </a:rPr>
              <a:t>commonly used in </a:t>
            </a:r>
            <a:r>
              <a:rPr lang="en-US" sz="2000" b="1" dirty="0">
                <a:solidFill>
                  <a:srgbClr val="002060"/>
                </a:solidFill>
                <a:highlight>
                  <a:srgbClr val="FFFF00"/>
                </a:highlight>
                <a:latin typeface="Times New Roman" panose="02020603050405020304" pitchFamily="18" charset="0"/>
                <a:cs typeface="Times New Roman" panose="02020603050405020304" pitchFamily="18" charset="0"/>
              </a:rPr>
              <a:t>digital networks and storage devices </a:t>
            </a:r>
            <a:r>
              <a:rPr lang="en-US" sz="2000" dirty="0">
                <a:solidFill>
                  <a:srgbClr val="273239"/>
                </a:solidFill>
                <a:latin typeface="Times New Roman" panose="02020603050405020304" pitchFamily="18" charset="0"/>
                <a:cs typeface="Times New Roman" panose="02020603050405020304" pitchFamily="18" charset="0"/>
              </a:rPr>
              <a:t>to detect accidental changes to raw data</a:t>
            </a:r>
          </a:p>
          <a:p>
            <a:pPr marL="182880" indent="-182880" fontAlgn="base">
              <a:spcBef>
                <a:spcPts val="1200"/>
              </a:spcBef>
              <a:buFont typeface="Arial" panose="020B0604020202020204" pitchFamily="34" charset="0"/>
              <a:buChar char="•"/>
            </a:pPr>
            <a:r>
              <a:rPr lang="en-US" sz="2000" dirty="0">
                <a:solidFill>
                  <a:srgbClr val="273239"/>
                </a:solidFill>
                <a:latin typeface="Times New Roman" panose="02020603050405020304" pitchFamily="18" charset="0"/>
                <a:cs typeface="Times New Roman" panose="02020603050405020304" pitchFamily="18" charset="0"/>
              </a:rPr>
              <a:t>Unlike the checksum scheme, which is based on addition, </a:t>
            </a:r>
            <a:r>
              <a:rPr lang="en-US" sz="2000" b="1" dirty="0">
                <a:solidFill>
                  <a:srgbClr val="FF0000"/>
                </a:solidFill>
                <a:latin typeface="Times New Roman" panose="02020603050405020304" pitchFamily="18" charset="0"/>
                <a:cs typeface="Times New Roman" panose="02020603050405020304" pitchFamily="18" charset="0"/>
              </a:rPr>
              <a:t>CRC is based on binary division.</a:t>
            </a:r>
          </a:p>
          <a:p>
            <a:pPr marL="182880" indent="-182880" fontAlgn="base">
              <a:spcBef>
                <a:spcPts val="1200"/>
              </a:spcBef>
              <a:buFont typeface="Arial" panose="020B0604020202020204" pitchFamily="34" charset="0"/>
              <a:buChar char="•"/>
            </a:pPr>
            <a:r>
              <a:rPr lang="en-US" sz="2000" dirty="0">
                <a:solidFill>
                  <a:srgbClr val="273239"/>
                </a:solidFill>
                <a:latin typeface="Times New Roman" panose="02020603050405020304" pitchFamily="18" charset="0"/>
                <a:cs typeface="Times New Roman" panose="02020603050405020304" pitchFamily="18" charset="0"/>
              </a:rPr>
              <a:t>In CRC, a sequence of redundant bits, called </a:t>
            </a:r>
            <a:r>
              <a:rPr lang="en-US" sz="2000" b="1" dirty="0">
                <a:solidFill>
                  <a:srgbClr val="FF0000"/>
                </a:solidFill>
                <a:latin typeface="Times New Roman" panose="02020603050405020304" pitchFamily="18" charset="0"/>
                <a:cs typeface="Times New Roman" panose="02020603050405020304" pitchFamily="18" charset="0"/>
              </a:rPr>
              <a:t>cyclic redundancy check bits</a:t>
            </a:r>
            <a:r>
              <a:rPr lang="en-US" sz="2000" dirty="0">
                <a:solidFill>
                  <a:srgbClr val="273239"/>
                </a:solidFill>
                <a:latin typeface="Times New Roman" panose="02020603050405020304" pitchFamily="18" charset="0"/>
                <a:cs typeface="Times New Roman" panose="02020603050405020304" pitchFamily="18" charset="0"/>
              </a:rPr>
              <a:t>, are </a:t>
            </a:r>
            <a:r>
              <a:rPr lang="en-US" sz="2000" b="1" dirty="0">
                <a:solidFill>
                  <a:srgbClr val="FF0000"/>
                </a:solidFill>
                <a:latin typeface="Times New Roman" panose="02020603050405020304" pitchFamily="18" charset="0"/>
                <a:cs typeface="Times New Roman" panose="02020603050405020304" pitchFamily="18" charset="0"/>
              </a:rPr>
              <a:t>appended to the end of the data unit </a:t>
            </a:r>
            <a:r>
              <a:rPr lang="en-US" sz="2000" dirty="0">
                <a:solidFill>
                  <a:srgbClr val="273239"/>
                </a:solidFill>
                <a:latin typeface="Times New Roman" panose="02020603050405020304" pitchFamily="18" charset="0"/>
                <a:cs typeface="Times New Roman" panose="02020603050405020304" pitchFamily="18" charset="0"/>
              </a:rPr>
              <a:t>so that the resulting data unit becomes exactly </a:t>
            </a:r>
            <a:r>
              <a:rPr lang="en-US" sz="2000" dirty="0">
                <a:solidFill>
                  <a:srgbClr val="FF0000"/>
                </a:solidFill>
                <a:latin typeface="Times New Roman" panose="02020603050405020304" pitchFamily="18" charset="0"/>
                <a:cs typeface="Times New Roman" panose="02020603050405020304" pitchFamily="18" charset="0"/>
              </a:rPr>
              <a:t>divisible by </a:t>
            </a:r>
            <a:r>
              <a:rPr lang="en-US" sz="2000" dirty="0">
                <a:solidFill>
                  <a:srgbClr val="273239"/>
                </a:solidFill>
                <a:latin typeface="Times New Roman" panose="02020603050405020304" pitchFamily="18" charset="0"/>
                <a:cs typeface="Times New Roman" panose="02020603050405020304" pitchFamily="18" charset="0"/>
              </a:rPr>
              <a:t>a second, </a:t>
            </a:r>
            <a:r>
              <a:rPr lang="en-US" sz="2000" b="1" dirty="0">
                <a:solidFill>
                  <a:srgbClr val="FF0000"/>
                </a:solidFill>
                <a:latin typeface="Times New Roman" panose="02020603050405020304" pitchFamily="18" charset="0"/>
                <a:cs typeface="Times New Roman" panose="02020603050405020304" pitchFamily="18" charset="0"/>
              </a:rPr>
              <a:t>predetermined binary number</a:t>
            </a:r>
            <a:r>
              <a:rPr lang="en-US" sz="2000" dirty="0">
                <a:solidFill>
                  <a:srgbClr val="273239"/>
                </a:solidFill>
                <a:latin typeface="Times New Roman" panose="02020603050405020304" pitchFamily="18" charset="0"/>
                <a:cs typeface="Times New Roman" panose="02020603050405020304" pitchFamily="18" charset="0"/>
              </a:rPr>
              <a:t>.</a:t>
            </a:r>
          </a:p>
          <a:p>
            <a:pPr marL="182880" indent="-182880" fontAlgn="base">
              <a:spcBef>
                <a:spcPts val="1200"/>
              </a:spcBef>
              <a:buFont typeface="Arial" panose="020B0604020202020204" pitchFamily="34" charset="0"/>
              <a:buChar char="•"/>
            </a:pPr>
            <a:r>
              <a:rPr lang="en-US" sz="2000" b="1" dirty="0">
                <a:solidFill>
                  <a:srgbClr val="FF0000"/>
                </a:solidFill>
                <a:latin typeface="Times New Roman" panose="02020603050405020304" pitchFamily="18" charset="0"/>
                <a:cs typeface="Times New Roman" panose="02020603050405020304" pitchFamily="18" charset="0"/>
              </a:rPr>
              <a:t>At the destination</a:t>
            </a:r>
            <a:r>
              <a:rPr lang="en-US" sz="2000" dirty="0">
                <a:solidFill>
                  <a:srgbClr val="273239"/>
                </a:solidFill>
                <a:latin typeface="Times New Roman" panose="02020603050405020304" pitchFamily="18" charset="0"/>
                <a:cs typeface="Times New Roman" panose="02020603050405020304" pitchFamily="18" charset="0"/>
              </a:rPr>
              <a:t>, the incoming </a:t>
            </a:r>
            <a:r>
              <a:rPr lang="en-US" sz="2000" b="1" dirty="0">
                <a:solidFill>
                  <a:srgbClr val="FF0000"/>
                </a:solidFill>
                <a:latin typeface="Times New Roman" panose="02020603050405020304" pitchFamily="18" charset="0"/>
                <a:cs typeface="Times New Roman" panose="02020603050405020304" pitchFamily="18" charset="0"/>
              </a:rPr>
              <a:t>data unit is divided by the same number</a:t>
            </a:r>
            <a:r>
              <a:rPr lang="en-US" sz="2000" dirty="0">
                <a:solidFill>
                  <a:srgbClr val="273239"/>
                </a:solidFill>
                <a:latin typeface="Times New Roman" panose="02020603050405020304" pitchFamily="18" charset="0"/>
                <a:cs typeface="Times New Roman" panose="02020603050405020304" pitchFamily="18" charset="0"/>
              </a:rPr>
              <a:t>. If at this step there is </a:t>
            </a:r>
            <a:r>
              <a:rPr lang="en-US" sz="2000" b="1" dirty="0">
                <a:solidFill>
                  <a:srgbClr val="FF0000"/>
                </a:solidFill>
                <a:latin typeface="Times New Roman" panose="02020603050405020304" pitchFamily="18" charset="0"/>
                <a:cs typeface="Times New Roman" panose="02020603050405020304" pitchFamily="18" charset="0"/>
              </a:rPr>
              <a:t>no remainder</a:t>
            </a:r>
            <a:r>
              <a:rPr lang="en-US" sz="2000" dirty="0">
                <a:solidFill>
                  <a:srgbClr val="273239"/>
                </a:solidFill>
                <a:latin typeface="Times New Roman" panose="02020603050405020304" pitchFamily="18" charset="0"/>
                <a:cs typeface="Times New Roman" panose="02020603050405020304" pitchFamily="18" charset="0"/>
              </a:rPr>
              <a:t>, the </a:t>
            </a:r>
            <a:r>
              <a:rPr lang="en-US" sz="2000" b="1" dirty="0">
                <a:solidFill>
                  <a:srgbClr val="FF0000"/>
                </a:solidFill>
                <a:latin typeface="Times New Roman" panose="02020603050405020304" pitchFamily="18" charset="0"/>
                <a:cs typeface="Times New Roman" panose="02020603050405020304" pitchFamily="18" charset="0"/>
              </a:rPr>
              <a:t>data unit is assumed to be correct </a:t>
            </a:r>
            <a:r>
              <a:rPr lang="en-US" sz="2000" dirty="0">
                <a:solidFill>
                  <a:srgbClr val="273239"/>
                </a:solidFill>
                <a:latin typeface="Times New Roman" panose="02020603050405020304" pitchFamily="18" charset="0"/>
                <a:cs typeface="Times New Roman" panose="02020603050405020304" pitchFamily="18" charset="0"/>
              </a:rPr>
              <a:t>and is therefore accepted.</a:t>
            </a:r>
          </a:p>
          <a:p>
            <a:pPr marL="182880" indent="-182880" fontAlgn="base">
              <a:spcBef>
                <a:spcPts val="1200"/>
              </a:spcBef>
              <a:buFont typeface="Arial" panose="020B0604020202020204" pitchFamily="34" charset="0"/>
              <a:buChar char="•"/>
            </a:pPr>
            <a:r>
              <a:rPr lang="en-US" sz="2000" dirty="0">
                <a:solidFill>
                  <a:srgbClr val="273239"/>
                </a:solidFill>
                <a:latin typeface="Times New Roman" panose="02020603050405020304" pitchFamily="18" charset="0"/>
                <a:cs typeface="Times New Roman" panose="02020603050405020304" pitchFamily="18" charset="0"/>
              </a:rPr>
              <a:t>A  </a:t>
            </a:r>
            <a:r>
              <a:rPr lang="en-US" sz="2000" b="1" dirty="0">
                <a:solidFill>
                  <a:srgbClr val="FF0000"/>
                </a:solidFill>
                <a:latin typeface="Times New Roman" panose="02020603050405020304" pitchFamily="18" charset="0"/>
                <a:cs typeface="Times New Roman" panose="02020603050405020304" pitchFamily="18" charset="0"/>
              </a:rPr>
              <a:t>non zero remainder </a:t>
            </a:r>
            <a:r>
              <a:rPr lang="en-US" sz="2000" dirty="0">
                <a:solidFill>
                  <a:srgbClr val="273239"/>
                </a:solidFill>
                <a:latin typeface="Times New Roman" panose="02020603050405020304" pitchFamily="18" charset="0"/>
                <a:cs typeface="Times New Roman" panose="02020603050405020304" pitchFamily="18" charset="0"/>
              </a:rPr>
              <a:t>indicates that the </a:t>
            </a:r>
            <a:r>
              <a:rPr lang="en-US" sz="2000" b="1" dirty="0">
                <a:solidFill>
                  <a:srgbClr val="FF0000"/>
                </a:solidFill>
                <a:latin typeface="Times New Roman" panose="02020603050405020304" pitchFamily="18" charset="0"/>
                <a:cs typeface="Times New Roman" panose="02020603050405020304" pitchFamily="18" charset="0"/>
              </a:rPr>
              <a:t>data unit has been damaged </a:t>
            </a:r>
            <a:r>
              <a:rPr lang="en-US" sz="2000" dirty="0">
                <a:solidFill>
                  <a:srgbClr val="273239"/>
                </a:solidFill>
                <a:latin typeface="Times New Roman" panose="02020603050405020304" pitchFamily="18" charset="0"/>
                <a:cs typeface="Times New Roman" panose="02020603050405020304" pitchFamily="18" charset="0"/>
              </a:rPr>
              <a:t>in transit and therefore must be </a:t>
            </a:r>
            <a:r>
              <a:rPr lang="en-US" sz="2000" b="1" dirty="0">
                <a:solidFill>
                  <a:srgbClr val="FF0000"/>
                </a:solidFill>
                <a:latin typeface="Times New Roman" panose="02020603050405020304" pitchFamily="18" charset="0"/>
                <a:cs typeface="Times New Roman" panose="02020603050405020304" pitchFamily="18" charset="0"/>
              </a:rPr>
              <a:t>rejected.</a:t>
            </a:r>
          </a:p>
        </p:txBody>
      </p:sp>
    </p:spTree>
    <p:extLst>
      <p:ext uri="{BB962C8B-B14F-4D97-AF65-F5344CB8AC3E}">
        <p14:creationId xmlns:p14="http://schemas.microsoft.com/office/powerpoint/2010/main" val="309054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647272" y="11510"/>
            <a:ext cx="7847700" cy="469800"/>
          </a:xfrm>
          <a:prstGeom prst="rect">
            <a:avLst/>
          </a:prstGeom>
          <a:noFill/>
          <a:ln>
            <a:noFill/>
          </a:ln>
        </p:spPr>
        <p:txBody>
          <a:bodyPr spcFirstLastPara="1" wrap="square" lIns="68575" tIns="34275" rIns="68575" bIns="34275" anchor="b" anchorCtr="0">
            <a:noAutofit/>
          </a:bodyPr>
          <a:lstStyle/>
          <a:p>
            <a:pPr lvl="0" algn="ctr">
              <a:lnSpc>
                <a:spcPct val="85000"/>
              </a:lnSpc>
              <a:spcBef>
                <a:spcPts val="0"/>
              </a:spcBef>
              <a:buClr>
                <a:srgbClr val="002060"/>
              </a:buClr>
              <a:buSzPts val="3200"/>
            </a:pPr>
            <a:r>
              <a:rPr lang="en-US" sz="2800" dirty="0">
                <a:solidFill>
                  <a:srgbClr val="0070C0"/>
                </a:solidFill>
                <a:latin typeface="Times New Roman" panose="02020603050405020304" pitchFamily="18" charset="0"/>
                <a:cs typeface="Times New Roman" panose="02020603050405020304" pitchFamily="18" charset="0"/>
              </a:rPr>
              <a:t>Cyclic Redundancy Check (CRC)</a:t>
            </a:r>
            <a:endParaRPr sz="2800" dirty="0">
              <a:solidFill>
                <a:srgbClr val="0070C0"/>
              </a:solidFill>
              <a:latin typeface="Times New Roman" panose="02020603050405020304" pitchFamily="18" charset="0"/>
              <a:ea typeface="Times New Roman"/>
              <a:cs typeface="Times New Roman" panose="02020603050405020304" pitchFamily="18" charset="0"/>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26</a:t>
            </a:fld>
            <a:endParaRPr sz="900">
              <a:solidFill>
                <a:schemeClr val="dk1"/>
              </a:solidFill>
              <a:latin typeface="Times New Roman"/>
              <a:ea typeface="Times New Roman"/>
              <a:cs typeface="Times New Roman"/>
              <a:sym typeface="Times New Roman"/>
            </a:endParaRPr>
          </a:p>
        </p:txBody>
      </p:sp>
      <p:pic>
        <p:nvPicPr>
          <p:cNvPr id="2050" name="Picture 2" descr="Lightbox"/>
          <p:cNvPicPr>
            <a:picLocks noChangeAspect="1" noChangeArrowheads="1"/>
          </p:cNvPicPr>
          <p:nvPr/>
        </p:nvPicPr>
        <p:blipFill rotWithShape="1">
          <a:blip r:embed="rId3">
            <a:extLst>
              <a:ext uri="{28A0092B-C50C-407E-A947-70E740481C1C}">
                <a14:useLocalDpi xmlns:a14="http://schemas.microsoft.com/office/drawing/2010/main" val="0"/>
              </a:ext>
            </a:extLst>
          </a:blip>
          <a:srcRect l="5637" t="4243" r="9256" b="6270"/>
          <a:stretch/>
        </p:blipFill>
        <p:spPr bwMode="auto">
          <a:xfrm>
            <a:off x="1079784" y="772311"/>
            <a:ext cx="6640497" cy="3994952"/>
          </a:xfrm>
          <a:prstGeom prst="rect">
            <a:avLst/>
          </a:prstGeom>
          <a:noFill/>
          <a:extLst>
            <a:ext uri="{909E8E84-426E-40DD-AFC4-6F175D3DCCD1}">
              <a14:hiddenFill xmlns:a14="http://schemas.microsoft.com/office/drawing/2010/main">
                <a:solidFill>
                  <a:srgbClr val="FFFFFF"/>
                </a:solidFill>
              </a14:hiddenFill>
            </a:ext>
          </a:extLst>
        </p:spPr>
      </p:pic>
      <p:pic>
        <p:nvPicPr>
          <p:cNvPr id="8" name="Google Shape;221;p32"/>
          <p:cNvPicPr preferRelativeResize="0"/>
          <p:nvPr/>
        </p:nvPicPr>
        <p:blipFill rotWithShape="1">
          <a:blip r:embed="rId4">
            <a:alphaModFix/>
          </a:blip>
          <a:srcRect/>
          <a:stretch/>
        </p:blipFill>
        <p:spPr>
          <a:xfrm>
            <a:off x="41821" y="11510"/>
            <a:ext cx="605451" cy="589978"/>
          </a:xfrm>
          <a:prstGeom prst="rect">
            <a:avLst/>
          </a:prstGeom>
          <a:noFill/>
          <a:ln>
            <a:noFill/>
          </a:ln>
        </p:spPr>
      </p:pic>
    </p:spTree>
    <p:extLst>
      <p:ext uri="{BB962C8B-B14F-4D97-AF65-F5344CB8AC3E}">
        <p14:creationId xmlns:p14="http://schemas.microsoft.com/office/powerpoint/2010/main" val="26179561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671266" y="140565"/>
            <a:ext cx="7847700" cy="469800"/>
          </a:xfrm>
          <a:prstGeom prst="rect">
            <a:avLst/>
          </a:prstGeom>
          <a:noFill/>
          <a:ln>
            <a:noFill/>
          </a:ln>
        </p:spPr>
        <p:txBody>
          <a:bodyPr spcFirstLastPara="1" wrap="square" lIns="68575" tIns="34275" rIns="68575" bIns="34275" anchor="b" anchorCtr="0">
            <a:noAutofit/>
          </a:bodyPr>
          <a:lstStyle/>
          <a:p>
            <a:pPr lvl="0" algn="ctr">
              <a:buClr>
                <a:srgbClr val="002060"/>
              </a:buClr>
              <a:buSzPts val="3200"/>
            </a:pPr>
            <a:r>
              <a:rPr lang="en-US" sz="2800" dirty="0">
                <a:solidFill>
                  <a:srgbClr val="0070C0"/>
                </a:solidFill>
                <a:latin typeface="Times New Roman" panose="02020603050405020304" pitchFamily="18" charset="0"/>
                <a:cs typeface="Times New Roman" panose="02020603050405020304" pitchFamily="18" charset="0"/>
              </a:rPr>
              <a:t>Cyclic Redundancy Check (CRC)</a:t>
            </a:r>
            <a:endParaRPr sz="3200" dirty="0">
              <a:solidFill>
                <a:srgbClr val="0070C0"/>
              </a:solidFill>
              <a:latin typeface="Times New Roman" panose="02020603050405020304" pitchFamily="18" charset="0"/>
              <a:ea typeface="Times New Roman"/>
              <a:cs typeface="Times New Roman" panose="02020603050405020304" pitchFamily="18" charset="0"/>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27</a:t>
            </a:fld>
            <a:endParaRPr sz="900">
              <a:solidFill>
                <a:schemeClr val="dk1"/>
              </a:solidFill>
              <a:latin typeface="Times New Roman"/>
              <a:ea typeface="Times New Roman"/>
              <a:cs typeface="Times New Roman"/>
              <a:sym typeface="Times New Roman"/>
            </a:endParaRPr>
          </a:p>
        </p:txBody>
      </p:sp>
      <p:pic>
        <p:nvPicPr>
          <p:cNvPr id="5" name="Google Shape;221;p32"/>
          <p:cNvPicPr preferRelativeResize="0"/>
          <p:nvPr/>
        </p:nvPicPr>
        <p:blipFill rotWithShape="1">
          <a:blip r:embed="rId3">
            <a:alphaModFix/>
          </a:blip>
          <a:srcRect/>
          <a:stretch/>
        </p:blipFill>
        <p:spPr>
          <a:xfrm>
            <a:off x="41821" y="20387"/>
            <a:ext cx="605451" cy="589978"/>
          </a:xfrm>
          <a:prstGeom prst="rect">
            <a:avLst/>
          </a:prstGeom>
          <a:noFill/>
          <a:ln>
            <a:noFill/>
          </a:ln>
        </p:spPr>
      </p:pic>
      <p:sp>
        <p:nvSpPr>
          <p:cNvPr id="3" name="Rectangle 2"/>
          <p:cNvSpPr/>
          <p:nvPr/>
        </p:nvSpPr>
        <p:spPr>
          <a:xfrm>
            <a:off x="671266" y="796725"/>
            <a:ext cx="8017334" cy="3631763"/>
          </a:xfrm>
          <a:prstGeom prst="rect">
            <a:avLst/>
          </a:prstGeom>
        </p:spPr>
        <p:txBody>
          <a:bodyPr wrap="square">
            <a:spAutoFit/>
          </a:bodyPr>
          <a:lstStyle/>
          <a:p>
            <a:pPr fontAlgn="base"/>
            <a:r>
              <a:rPr lang="en-US" sz="2000" b="1" dirty="0">
                <a:solidFill>
                  <a:srgbClr val="273239"/>
                </a:solidFill>
                <a:latin typeface="Times New Roman" panose="02020603050405020304" pitchFamily="18" charset="0"/>
                <a:cs typeface="Times New Roman" panose="02020603050405020304" pitchFamily="18" charset="0"/>
              </a:rPr>
              <a:t>Modulo 2 Division:</a:t>
            </a:r>
            <a:br>
              <a:rPr lang="en-US" sz="2000" dirty="0">
                <a:solidFill>
                  <a:srgbClr val="273239"/>
                </a:solidFill>
                <a:latin typeface="Times New Roman" panose="02020603050405020304" pitchFamily="18" charset="0"/>
                <a:cs typeface="Times New Roman" panose="02020603050405020304" pitchFamily="18" charset="0"/>
              </a:rPr>
            </a:br>
            <a:r>
              <a:rPr lang="en-US" sz="2000" dirty="0">
                <a:solidFill>
                  <a:srgbClr val="273239"/>
                </a:solidFill>
                <a:latin typeface="Times New Roman" panose="02020603050405020304" pitchFamily="18" charset="0"/>
                <a:cs typeface="Times New Roman" panose="02020603050405020304" pitchFamily="18" charset="0"/>
              </a:rPr>
              <a:t>The process of modulo-2 binary division is the same as the familiar division process we use for decimal numbers. Just that instead of subtraction, we use XOR here.</a:t>
            </a:r>
          </a:p>
          <a:p>
            <a:pPr marL="274320" indent="-274320" algn="just" fontAlgn="base">
              <a:spcBef>
                <a:spcPts val="1200"/>
              </a:spcBef>
              <a:buFont typeface="Arial" panose="020B0604020202020204" pitchFamily="34" charset="0"/>
              <a:buChar char="•"/>
            </a:pPr>
            <a:r>
              <a:rPr lang="en-US" sz="2000" dirty="0">
                <a:solidFill>
                  <a:srgbClr val="273239"/>
                </a:solidFill>
                <a:latin typeface="Times New Roman" panose="02020603050405020304" pitchFamily="18" charset="0"/>
                <a:cs typeface="Times New Roman" panose="02020603050405020304" pitchFamily="18" charset="0"/>
              </a:rPr>
              <a:t>In each step, a copy of the divisor (or data) is </a:t>
            </a:r>
            <a:r>
              <a:rPr lang="en-US" sz="2000" dirty="0" err="1">
                <a:solidFill>
                  <a:srgbClr val="273239"/>
                </a:solidFill>
                <a:latin typeface="Times New Roman" panose="02020603050405020304" pitchFamily="18" charset="0"/>
                <a:cs typeface="Times New Roman" panose="02020603050405020304" pitchFamily="18" charset="0"/>
              </a:rPr>
              <a:t>XORed</a:t>
            </a:r>
            <a:r>
              <a:rPr lang="en-US" sz="2000" dirty="0">
                <a:solidFill>
                  <a:srgbClr val="273239"/>
                </a:solidFill>
                <a:latin typeface="Times New Roman" panose="02020603050405020304" pitchFamily="18" charset="0"/>
                <a:cs typeface="Times New Roman" panose="02020603050405020304" pitchFamily="18" charset="0"/>
              </a:rPr>
              <a:t> with the k bits of the dividend (or key).</a:t>
            </a:r>
          </a:p>
          <a:p>
            <a:pPr marL="274320" indent="-274320" algn="just" fontAlgn="base">
              <a:spcBef>
                <a:spcPts val="1200"/>
              </a:spcBef>
              <a:buFont typeface="Arial" panose="020B0604020202020204" pitchFamily="34" charset="0"/>
              <a:buChar char="•"/>
            </a:pPr>
            <a:r>
              <a:rPr lang="en-US" sz="2000" dirty="0">
                <a:solidFill>
                  <a:srgbClr val="273239"/>
                </a:solidFill>
                <a:latin typeface="Times New Roman" panose="02020603050405020304" pitchFamily="18" charset="0"/>
                <a:cs typeface="Times New Roman" panose="02020603050405020304" pitchFamily="18" charset="0"/>
              </a:rPr>
              <a:t>The result of the XOR operation (remainder) is (n-1) bits, which is used for the next step after 1 extra bit is pulled down to make it n bits long.</a:t>
            </a:r>
          </a:p>
          <a:p>
            <a:pPr marL="274320" indent="-274320" algn="just" fontAlgn="base">
              <a:spcBef>
                <a:spcPts val="1200"/>
              </a:spcBef>
              <a:buFont typeface="Arial" panose="020B0604020202020204" pitchFamily="34" charset="0"/>
              <a:buChar char="•"/>
            </a:pPr>
            <a:r>
              <a:rPr lang="en-US" sz="2000" dirty="0">
                <a:solidFill>
                  <a:srgbClr val="273239"/>
                </a:solidFill>
                <a:latin typeface="Times New Roman" panose="02020603050405020304" pitchFamily="18" charset="0"/>
                <a:cs typeface="Times New Roman" panose="02020603050405020304" pitchFamily="18" charset="0"/>
              </a:rPr>
              <a:t>When there are no bits left to pull down, we have a result. The (n-1)-bit remainder which is appended at the sender side.</a:t>
            </a:r>
          </a:p>
        </p:txBody>
      </p:sp>
    </p:spTree>
    <p:extLst>
      <p:ext uri="{BB962C8B-B14F-4D97-AF65-F5344CB8AC3E}">
        <p14:creationId xmlns:p14="http://schemas.microsoft.com/office/powerpoint/2010/main" val="26450084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731491" y="124865"/>
            <a:ext cx="7847700" cy="469800"/>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rgbClr val="002060"/>
              </a:buClr>
              <a:buSzPts val="3200"/>
              <a:buFont typeface="Calibri"/>
              <a:buNone/>
            </a:pPr>
            <a:r>
              <a:rPr lang="en-US" sz="2800" dirty="0">
                <a:solidFill>
                  <a:srgbClr val="0070C0"/>
                </a:solidFill>
                <a:latin typeface="Times New Roman"/>
                <a:ea typeface="Times New Roman"/>
                <a:cs typeface="Times New Roman"/>
                <a:sym typeface="Times New Roman"/>
              </a:rPr>
              <a:t>S</a:t>
            </a:r>
            <a:r>
              <a:rPr lang="en" sz="2800" dirty="0">
                <a:solidFill>
                  <a:srgbClr val="0070C0"/>
                </a:solidFill>
                <a:latin typeface="Times New Roman"/>
                <a:ea typeface="Times New Roman"/>
                <a:cs typeface="Times New Roman"/>
                <a:sym typeface="Times New Roman"/>
              </a:rPr>
              <a:t>tandard Polynomials</a:t>
            </a:r>
            <a:endParaRPr sz="3200" dirty="0">
              <a:solidFill>
                <a:srgbClr val="0070C0"/>
              </a:solidFill>
              <a:latin typeface="Times New Roman"/>
              <a:ea typeface="Times New Roman"/>
              <a:cs typeface="Times New Roman"/>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28</a:t>
            </a:fld>
            <a:endParaRPr sz="900">
              <a:solidFill>
                <a:schemeClr val="dk1"/>
              </a:solidFill>
              <a:latin typeface="Times New Roman"/>
              <a:ea typeface="Times New Roman"/>
              <a:cs typeface="Times New Roman"/>
              <a:sym typeface="Times New Roman"/>
            </a:endParaRPr>
          </a:p>
        </p:txBody>
      </p:sp>
      <p:pic>
        <p:nvPicPr>
          <p:cNvPr id="8"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498" y="788291"/>
            <a:ext cx="8167687" cy="254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Google Shape;221;p32"/>
          <p:cNvPicPr preferRelativeResize="0"/>
          <p:nvPr/>
        </p:nvPicPr>
        <p:blipFill rotWithShape="1">
          <a:blip r:embed="rId4">
            <a:alphaModFix/>
          </a:blip>
          <a:srcRect/>
          <a:stretch/>
        </p:blipFill>
        <p:spPr>
          <a:xfrm>
            <a:off x="95087" y="64776"/>
            <a:ext cx="605451" cy="589978"/>
          </a:xfrm>
          <a:prstGeom prst="rect">
            <a:avLst/>
          </a:prstGeom>
          <a:noFill/>
          <a:ln>
            <a:noFill/>
          </a:ln>
        </p:spPr>
      </p:pic>
      <p:sp>
        <p:nvSpPr>
          <p:cNvPr id="2" name="Rectangle 1"/>
          <p:cNvSpPr/>
          <p:nvPr/>
        </p:nvSpPr>
        <p:spPr>
          <a:xfrm>
            <a:off x="571498" y="3519190"/>
            <a:ext cx="8167687" cy="1384995"/>
          </a:xfrm>
          <a:prstGeom prst="rect">
            <a:avLst/>
          </a:prstGeom>
          <a:solidFill>
            <a:schemeClr val="accent6">
              <a:lumMod val="20000"/>
              <a:lumOff val="80000"/>
            </a:schemeClr>
          </a:solidFill>
        </p:spPr>
        <p:txBody>
          <a:bodyPr wrap="square">
            <a:spAutoFit/>
          </a:bodyPr>
          <a:lstStyle/>
          <a:p>
            <a:pPr eaLnBrk="0" fontAlgn="base" hangingPunct="0">
              <a:spcBef>
                <a:spcPct val="0"/>
              </a:spcBef>
              <a:spcAft>
                <a:spcPct val="0"/>
              </a:spcAft>
              <a:buClrTx/>
            </a:pPr>
            <a:r>
              <a:rPr lang="en-US" altLang="en-US" sz="2800" dirty="0">
                <a:solidFill>
                  <a:srgbClr val="273239"/>
                </a:solidFill>
                <a:latin typeface="Times New Roman" panose="02020603050405020304" pitchFamily="18" charset="0"/>
                <a:cs typeface="Times New Roman" panose="02020603050405020304" pitchFamily="18" charset="0"/>
              </a:rPr>
              <a:t>Generator polynomial  </a:t>
            </a:r>
            <a:r>
              <a:rPr lang="en-US" altLang="en-US" sz="2800" dirty="0">
                <a:solidFill>
                  <a:srgbClr val="273239"/>
                </a:solidFill>
                <a:latin typeface="Consolas" panose="020B0609020204030204" pitchFamily="49" charset="0"/>
              </a:rPr>
              <a:t>= x</a:t>
            </a:r>
            <a:r>
              <a:rPr lang="en-US" altLang="en-US" sz="2800" baseline="30000" dirty="0">
                <a:solidFill>
                  <a:srgbClr val="273239"/>
                </a:solidFill>
                <a:latin typeface="Consolas" panose="020B0609020204030204" pitchFamily="49" charset="0"/>
              </a:rPr>
              <a:t>3</a:t>
            </a:r>
            <a:r>
              <a:rPr lang="en-US" altLang="en-US" sz="2800" dirty="0">
                <a:solidFill>
                  <a:srgbClr val="273239"/>
                </a:solidFill>
                <a:latin typeface="Consolas" panose="020B0609020204030204" pitchFamily="49" charset="0"/>
              </a:rPr>
              <a:t> + x</a:t>
            </a:r>
            <a:r>
              <a:rPr lang="en-US" altLang="en-US" sz="2800" baseline="30000" dirty="0">
                <a:solidFill>
                  <a:srgbClr val="273239"/>
                </a:solidFill>
                <a:latin typeface="Consolas" panose="020B0609020204030204" pitchFamily="49" charset="0"/>
              </a:rPr>
              <a:t>2</a:t>
            </a:r>
            <a:r>
              <a:rPr lang="en-US" altLang="en-US" sz="2800" dirty="0">
                <a:solidFill>
                  <a:srgbClr val="273239"/>
                </a:solidFill>
                <a:latin typeface="Consolas" panose="020B0609020204030204" pitchFamily="49" charset="0"/>
              </a:rPr>
              <a:t> + 1</a:t>
            </a:r>
          </a:p>
          <a:p>
            <a:pPr eaLnBrk="0" fontAlgn="base" hangingPunct="0">
              <a:spcBef>
                <a:spcPct val="0"/>
              </a:spcBef>
              <a:spcAft>
                <a:spcPct val="0"/>
              </a:spcAft>
              <a:buClrTx/>
            </a:pPr>
            <a:r>
              <a:rPr lang="en-US" altLang="en-US" sz="2800" dirty="0">
                <a:solidFill>
                  <a:srgbClr val="273239"/>
                </a:solidFill>
                <a:latin typeface="Consolas" panose="020B0609020204030204" pitchFamily="49" charset="0"/>
              </a:rPr>
              <a:t>                 = </a:t>
            </a:r>
            <a:r>
              <a:rPr lang="en-US" altLang="en-US" sz="2800" dirty="0">
                <a:solidFill>
                  <a:srgbClr val="FF0000"/>
                </a:solidFill>
                <a:latin typeface="Consolas" panose="020B0609020204030204" pitchFamily="49" charset="0"/>
              </a:rPr>
              <a:t>1</a:t>
            </a:r>
            <a:r>
              <a:rPr lang="en-US" altLang="en-US" sz="2800" dirty="0">
                <a:solidFill>
                  <a:srgbClr val="273239"/>
                </a:solidFill>
                <a:latin typeface="Consolas" panose="020B0609020204030204" pitchFamily="49" charset="0"/>
              </a:rPr>
              <a:t>x</a:t>
            </a:r>
            <a:r>
              <a:rPr lang="en-US" altLang="en-US" sz="2800" baseline="30000" dirty="0">
                <a:solidFill>
                  <a:srgbClr val="273239"/>
                </a:solidFill>
                <a:latin typeface="Consolas" panose="020B0609020204030204" pitchFamily="49" charset="0"/>
              </a:rPr>
              <a:t>3</a:t>
            </a:r>
            <a:r>
              <a:rPr lang="en-US" altLang="en-US" sz="2800" dirty="0">
                <a:solidFill>
                  <a:srgbClr val="273239"/>
                </a:solidFill>
                <a:latin typeface="Consolas" panose="020B0609020204030204" pitchFamily="49" charset="0"/>
              </a:rPr>
              <a:t> + </a:t>
            </a:r>
            <a:r>
              <a:rPr lang="en-US" altLang="en-US" sz="2800" dirty="0">
                <a:solidFill>
                  <a:srgbClr val="FF0000"/>
                </a:solidFill>
                <a:latin typeface="Consolas" panose="020B0609020204030204" pitchFamily="49" charset="0"/>
              </a:rPr>
              <a:t>1</a:t>
            </a:r>
            <a:r>
              <a:rPr lang="en-US" altLang="en-US" sz="2800" dirty="0">
                <a:solidFill>
                  <a:srgbClr val="273239"/>
                </a:solidFill>
                <a:latin typeface="Consolas" panose="020B0609020204030204" pitchFamily="49" charset="0"/>
              </a:rPr>
              <a:t>x</a:t>
            </a:r>
            <a:r>
              <a:rPr lang="en-US" altLang="en-US" sz="2800" baseline="30000" dirty="0">
                <a:solidFill>
                  <a:srgbClr val="273239"/>
                </a:solidFill>
                <a:latin typeface="Consolas" panose="020B0609020204030204" pitchFamily="49" charset="0"/>
              </a:rPr>
              <a:t>2</a:t>
            </a:r>
            <a:r>
              <a:rPr lang="en-US" altLang="en-US" sz="2800" dirty="0">
                <a:solidFill>
                  <a:srgbClr val="273239"/>
                </a:solidFill>
                <a:latin typeface="Consolas" panose="020B0609020204030204" pitchFamily="49" charset="0"/>
              </a:rPr>
              <a:t> + </a:t>
            </a:r>
            <a:r>
              <a:rPr lang="en-US" altLang="en-US" sz="2800" dirty="0">
                <a:solidFill>
                  <a:srgbClr val="FF0000"/>
                </a:solidFill>
                <a:latin typeface="Consolas" panose="020B0609020204030204" pitchFamily="49" charset="0"/>
              </a:rPr>
              <a:t>0</a:t>
            </a:r>
            <a:r>
              <a:rPr lang="en-US" altLang="en-US" sz="2800" dirty="0">
                <a:solidFill>
                  <a:srgbClr val="273239"/>
                </a:solidFill>
                <a:latin typeface="Consolas" panose="020B0609020204030204" pitchFamily="49" charset="0"/>
              </a:rPr>
              <a:t>x</a:t>
            </a:r>
            <a:r>
              <a:rPr lang="en-US" altLang="en-US" sz="2800" baseline="30000" dirty="0">
                <a:solidFill>
                  <a:srgbClr val="273239"/>
                </a:solidFill>
                <a:latin typeface="Consolas" panose="020B0609020204030204" pitchFamily="49" charset="0"/>
              </a:rPr>
              <a:t>1</a:t>
            </a:r>
            <a:r>
              <a:rPr lang="en-US" altLang="en-US" sz="2800" dirty="0">
                <a:solidFill>
                  <a:srgbClr val="273239"/>
                </a:solidFill>
                <a:latin typeface="Consolas" panose="020B0609020204030204" pitchFamily="49" charset="0"/>
              </a:rPr>
              <a:t> +</a:t>
            </a:r>
            <a:r>
              <a:rPr lang="en-US" altLang="en-US" sz="2800" baseline="30000" dirty="0">
                <a:solidFill>
                  <a:srgbClr val="273239"/>
                </a:solidFill>
                <a:latin typeface="Consolas" panose="020B0609020204030204" pitchFamily="49" charset="0"/>
              </a:rPr>
              <a:t> </a:t>
            </a:r>
            <a:r>
              <a:rPr lang="en-US" altLang="en-US" sz="2800" dirty="0">
                <a:solidFill>
                  <a:srgbClr val="FF0000"/>
                </a:solidFill>
                <a:latin typeface="Consolas" panose="020B0609020204030204" pitchFamily="49" charset="0"/>
              </a:rPr>
              <a:t>1</a:t>
            </a:r>
            <a:r>
              <a:rPr lang="en-US" altLang="en-US" sz="2800" dirty="0">
                <a:solidFill>
                  <a:srgbClr val="273239"/>
                </a:solidFill>
                <a:latin typeface="Consolas" panose="020B0609020204030204" pitchFamily="49" charset="0"/>
              </a:rPr>
              <a:t>x</a:t>
            </a:r>
            <a:r>
              <a:rPr lang="en-US" altLang="en-US" sz="2800" baseline="30000" dirty="0">
                <a:solidFill>
                  <a:srgbClr val="273239"/>
                </a:solidFill>
                <a:latin typeface="Consolas" panose="020B0609020204030204" pitchFamily="49" charset="0"/>
              </a:rPr>
              <a:t>0</a:t>
            </a:r>
            <a:endParaRPr lang="en-US" altLang="en-US" sz="2800" dirty="0">
              <a:solidFill>
                <a:srgbClr val="273239"/>
              </a:solidFill>
              <a:latin typeface="Consolas" panose="020B0609020204030204" pitchFamily="49" charset="0"/>
            </a:endParaRPr>
          </a:p>
          <a:p>
            <a:pPr eaLnBrk="0" fontAlgn="base" hangingPunct="0">
              <a:spcBef>
                <a:spcPct val="0"/>
              </a:spcBef>
              <a:spcAft>
                <a:spcPct val="0"/>
              </a:spcAft>
              <a:buClrTx/>
            </a:pPr>
            <a:r>
              <a:rPr lang="en-US" altLang="en-US" sz="2800" dirty="0">
                <a:solidFill>
                  <a:srgbClr val="FF0000"/>
                </a:solidFill>
                <a:latin typeface="Times New Roman" panose="02020603050405020304" pitchFamily="18" charset="0"/>
                <a:cs typeface="Times New Roman" panose="02020603050405020304" pitchFamily="18" charset="0"/>
              </a:rPr>
              <a:t>                            Key   =  1101</a:t>
            </a:r>
            <a:r>
              <a:rPr lang="en-US" altLang="en-US" sz="2800" dirty="0">
                <a:solidFill>
                  <a:srgbClr val="FF0000"/>
                </a:solidFill>
                <a:latin typeface="Consolas" panose="020B0609020204030204" pitchFamily="49" charset="0"/>
              </a:rPr>
              <a:t> </a:t>
            </a:r>
          </a:p>
        </p:txBody>
      </p:sp>
    </p:spTree>
    <p:extLst>
      <p:ext uri="{BB962C8B-B14F-4D97-AF65-F5344CB8AC3E}">
        <p14:creationId xmlns:p14="http://schemas.microsoft.com/office/powerpoint/2010/main" val="28625431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667650" y="79196"/>
            <a:ext cx="7847700" cy="469800"/>
          </a:xfrm>
          <a:prstGeom prst="rect">
            <a:avLst/>
          </a:prstGeom>
          <a:noFill/>
          <a:ln>
            <a:noFill/>
          </a:ln>
        </p:spPr>
        <p:txBody>
          <a:bodyPr spcFirstLastPara="1" wrap="square" lIns="68575" tIns="34275" rIns="68575" bIns="34275" anchor="b" anchorCtr="0">
            <a:noAutofit/>
          </a:bodyPr>
          <a:lstStyle/>
          <a:p>
            <a:pPr lvl="0" algn="ctr">
              <a:buClr>
                <a:srgbClr val="002060"/>
              </a:buClr>
              <a:buSzPts val="3200"/>
            </a:pPr>
            <a:r>
              <a:rPr lang="en-US" sz="2800" dirty="0">
                <a:solidFill>
                  <a:srgbClr val="0070C0"/>
                </a:solidFill>
                <a:latin typeface="Times New Roman" panose="02020603050405020304" pitchFamily="18" charset="0"/>
                <a:cs typeface="Times New Roman" panose="02020603050405020304" pitchFamily="18" charset="0"/>
              </a:rPr>
              <a:t>CRC: Example 1- Sender side</a:t>
            </a:r>
            <a:endParaRPr sz="2800" dirty="0">
              <a:solidFill>
                <a:srgbClr val="0070C0"/>
              </a:solidFill>
              <a:latin typeface="Times New Roman" panose="02020603050405020304" pitchFamily="18" charset="0"/>
              <a:cs typeface="Times New Roman" panose="02020603050405020304" pitchFamily="18" charset="0"/>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29</a:t>
            </a:fld>
            <a:endParaRPr sz="900">
              <a:solidFill>
                <a:schemeClr val="dk1"/>
              </a:solidFill>
              <a:latin typeface="Times New Roman"/>
              <a:ea typeface="Times New Roman"/>
              <a:cs typeface="Times New Roman"/>
              <a:sym typeface="Times New Roman"/>
            </a:endParaRPr>
          </a:p>
        </p:txBody>
      </p:sp>
      <p:pic>
        <p:nvPicPr>
          <p:cNvPr id="5" name="Google Shape;221;p32"/>
          <p:cNvPicPr preferRelativeResize="0"/>
          <p:nvPr/>
        </p:nvPicPr>
        <p:blipFill rotWithShape="1">
          <a:blip r:embed="rId3">
            <a:alphaModFix/>
          </a:blip>
          <a:srcRect/>
          <a:stretch/>
        </p:blipFill>
        <p:spPr>
          <a:xfrm>
            <a:off x="41821" y="20387"/>
            <a:ext cx="605451" cy="589978"/>
          </a:xfrm>
          <a:prstGeom prst="rect">
            <a:avLst/>
          </a:prstGeom>
          <a:noFill/>
          <a:ln>
            <a:noFill/>
          </a:ln>
        </p:spPr>
      </p:pic>
      <p:pic>
        <p:nvPicPr>
          <p:cNvPr id="4098" name="Picture 2" descr="Lightbo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8357" y="713959"/>
            <a:ext cx="4385568" cy="41243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344546" y="3030012"/>
            <a:ext cx="4296792" cy="1350351"/>
          </a:xfrm>
          <a:prstGeom prst="rect">
            <a:avLst/>
          </a:prstGeom>
          <a:solidFill>
            <a:schemeClr val="accent4">
              <a:lumMod val="20000"/>
              <a:lumOff val="80000"/>
            </a:schemeClr>
          </a:solidFill>
          <a:ln>
            <a:noFill/>
          </a:ln>
          <a:effectLst/>
        </p:spPr>
        <p:txBody>
          <a:bodyPr vert="horz" wrap="square" lIns="0" tIns="0"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800" dirty="0">
                <a:solidFill>
                  <a:srgbClr val="273239"/>
                </a:solidFill>
                <a:latin typeface="Times New Roman" panose="02020603050405020304" pitchFamily="18" charset="0"/>
                <a:cs typeface="Times New Roman" panose="02020603050405020304" pitchFamily="18" charset="0"/>
              </a:rPr>
              <a:t>T</a:t>
            </a:r>
            <a:r>
              <a:rPr kumimoji="0" lang="en-US" altLang="en-US" sz="2800" b="0" i="0" u="none" strike="noStrike" cap="none" normalizeH="0" baseline="0" dirty="0">
                <a:ln>
                  <a:noFill/>
                </a:ln>
                <a:solidFill>
                  <a:srgbClr val="273239"/>
                </a:solidFill>
                <a:effectLst/>
                <a:latin typeface="Times New Roman" panose="02020603050405020304" pitchFamily="18" charset="0"/>
                <a:cs typeface="Times New Roman" panose="02020603050405020304" pitchFamily="18" charset="0"/>
              </a:rPr>
              <a:t>he remainder is 001 and hence the encoded data sent is </a:t>
            </a:r>
            <a:r>
              <a:rPr kumimoji="0" lang="en-US" altLang="en-US" sz="28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100100001.</a:t>
            </a:r>
            <a:r>
              <a:rPr kumimoji="0" lang="en-US" altLang="en-US" sz="12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 </a:t>
            </a:r>
            <a:endParaRPr kumimoji="0" lang="en-US" altLang="en-US" sz="40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p:txBody>
      </p:sp>
      <p:sp>
        <p:nvSpPr>
          <p:cNvPr id="4" name="Rectangle 3"/>
          <p:cNvSpPr/>
          <p:nvPr/>
        </p:nvSpPr>
        <p:spPr>
          <a:xfrm>
            <a:off x="169215" y="776955"/>
            <a:ext cx="3961341" cy="461665"/>
          </a:xfrm>
          <a:prstGeom prst="rect">
            <a:avLst/>
          </a:prstGeom>
          <a:solidFill>
            <a:schemeClr val="accent6">
              <a:lumMod val="20000"/>
              <a:lumOff val="80000"/>
            </a:schemeClr>
          </a:solidFill>
        </p:spPr>
        <p:txBody>
          <a:bodyPr wrap="none">
            <a:spAutoFit/>
          </a:bodyPr>
          <a:lstStyle/>
          <a:p>
            <a:pPr lvl="0" eaLnBrk="0" fontAlgn="base" hangingPunct="0">
              <a:spcBef>
                <a:spcPct val="0"/>
              </a:spcBef>
              <a:spcAft>
                <a:spcPct val="0"/>
              </a:spcAft>
              <a:buClrTx/>
            </a:pPr>
            <a:r>
              <a:rPr lang="en-US" altLang="en-US" sz="2400" dirty="0">
                <a:solidFill>
                  <a:srgbClr val="273239"/>
                </a:solidFill>
                <a:latin typeface="Times New Roman" panose="02020603050405020304" pitchFamily="18" charset="0"/>
                <a:cs typeface="Times New Roman" panose="02020603050405020304" pitchFamily="18" charset="0"/>
              </a:rPr>
              <a:t>Data word to be sent – 100100</a:t>
            </a:r>
          </a:p>
        </p:txBody>
      </p:sp>
      <p:sp>
        <p:nvSpPr>
          <p:cNvPr id="7" name="Rectangle 6"/>
          <p:cNvSpPr/>
          <p:nvPr/>
        </p:nvSpPr>
        <p:spPr>
          <a:xfrm>
            <a:off x="179582" y="1252014"/>
            <a:ext cx="2040943" cy="461665"/>
          </a:xfrm>
          <a:prstGeom prst="rect">
            <a:avLst/>
          </a:prstGeom>
          <a:solidFill>
            <a:schemeClr val="accent2">
              <a:lumMod val="20000"/>
              <a:lumOff val="80000"/>
            </a:schemeClr>
          </a:solidFill>
        </p:spPr>
        <p:txBody>
          <a:bodyPr wrap="none">
            <a:spAutoFit/>
          </a:bodyPr>
          <a:lstStyle/>
          <a:p>
            <a:pPr eaLnBrk="0" fontAlgn="base" hangingPunct="0">
              <a:spcBef>
                <a:spcPct val="0"/>
              </a:spcBef>
              <a:spcAft>
                <a:spcPct val="0"/>
              </a:spcAft>
              <a:buClrTx/>
            </a:pPr>
            <a:r>
              <a:rPr lang="en-US" altLang="en-US" sz="2400" dirty="0">
                <a:solidFill>
                  <a:srgbClr val="273239"/>
                </a:solidFill>
                <a:latin typeface="Times New Roman" panose="02020603050405020304" pitchFamily="18" charset="0"/>
                <a:cs typeface="Times New Roman" panose="02020603050405020304" pitchFamily="18" charset="0"/>
              </a:rPr>
              <a:t>Key   =  1101</a:t>
            </a:r>
            <a:r>
              <a:rPr lang="en-US" altLang="en-US" sz="2400" dirty="0">
                <a:solidFill>
                  <a:srgbClr val="273239"/>
                </a:solidFill>
                <a:latin typeface="Consolas" panose="020B0609020204030204" pitchFamily="49" charset="0"/>
              </a:rPr>
              <a:t> </a:t>
            </a:r>
          </a:p>
        </p:txBody>
      </p:sp>
    </p:spTree>
    <p:extLst>
      <p:ext uri="{BB962C8B-B14F-4D97-AF65-F5344CB8AC3E}">
        <p14:creationId xmlns:p14="http://schemas.microsoft.com/office/powerpoint/2010/main" val="264056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571500" y="156732"/>
            <a:ext cx="7847700" cy="469800"/>
          </a:xfrm>
          <a:prstGeom prst="rect">
            <a:avLst/>
          </a:prstGeom>
          <a:noFill/>
          <a:ln>
            <a:noFill/>
          </a:ln>
        </p:spPr>
        <p:txBody>
          <a:bodyPr spcFirstLastPara="1" wrap="square" lIns="68575" tIns="34275" rIns="68575" bIns="34275" anchor="b" anchorCtr="0">
            <a:noAutofit/>
          </a:bodyPr>
          <a:lstStyle/>
          <a:p>
            <a:pPr lvl="0" algn="ctr">
              <a:buClr>
                <a:srgbClr val="002060"/>
              </a:buClr>
              <a:buSzPts val="3200"/>
            </a:pPr>
            <a:r>
              <a:rPr lang="en-US" sz="2800" b="1" dirty="0">
                <a:solidFill>
                  <a:srgbClr val="002060"/>
                </a:solidFill>
                <a:latin typeface="Times New Roman"/>
                <a:ea typeface="Times New Roman"/>
                <a:cs typeface="Times New Roman"/>
                <a:sym typeface="Times New Roman"/>
              </a:rPr>
              <a:t>Data Link Layer</a:t>
            </a:r>
            <a:endParaRPr sz="3200" dirty="0">
              <a:latin typeface="Times New Roman"/>
              <a:ea typeface="Times New Roman"/>
              <a:cs typeface="Times New Roman"/>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3</a:t>
            </a:fld>
            <a:endParaRPr sz="900">
              <a:solidFill>
                <a:schemeClr val="dk1"/>
              </a:solidFill>
              <a:latin typeface="Times New Roman"/>
              <a:ea typeface="Times New Roman"/>
              <a:cs typeface="Times New Roman"/>
              <a:sym typeface="Times New Roman"/>
            </a:endParaRPr>
          </a:p>
        </p:txBody>
      </p:sp>
      <p:pic>
        <p:nvPicPr>
          <p:cNvPr id="13" name="Google Shape;221;p32"/>
          <p:cNvPicPr preferRelativeResize="0"/>
          <p:nvPr/>
        </p:nvPicPr>
        <p:blipFill rotWithShape="1">
          <a:blip r:embed="rId3">
            <a:alphaModFix/>
          </a:blip>
          <a:srcRect/>
          <a:stretch/>
        </p:blipFill>
        <p:spPr>
          <a:xfrm>
            <a:off x="27694" y="47149"/>
            <a:ext cx="543806" cy="537546"/>
          </a:xfrm>
          <a:prstGeom prst="rect">
            <a:avLst/>
          </a:prstGeom>
          <a:noFill/>
          <a:ln>
            <a:noFill/>
          </a:ln>
        </p:spPr>
      </p:pic>
      <p:sp>
        <p:nvSpPr>
          <p:cNvPr id="3" name="Rectangle 2"/>
          <p:cNvSpPr/>
          <p:nvPr/>
        </p:nvSpPr>
        <p:spPr>
          <a:xfrm>
            <a:off x="648150" y="771257"/>
            <a:ext cx="7847700" cy="3600986"/>
          </a:xfrm>
          <a:prstGeom prst="rect">
            <a:avLst/>
          </a:prstGeom>
          <a:solidFill>
            <a:schemeClr val="accent2">
              <a:lumMod val="20000"/>
              <a:lumOff val="80000"/>
            </a:schemeClr>
          </a:solidFill>
        </p:spPr>
        <p:txBody>
          <a:bodyPr wrap="square">
            <a:spAutoFit/>
          </a:bodyPr>
          <a:lstStyle/>
          <a:p>
            <a:pPr marL="342900" indent="-342900">
              <a:spcBef>
                <a:spcPts val="1200"/>
              </a:spcBef>
              <a:spcAft>
                <a:spcPts val="600"/>
              </a:spcAft>
              <a:buFont typeface="Arial" panose="020B0604020202020204" pitchFamily="34" charset="0"/>
              <a:buChar char="•"/>
            </a:pPr>
            <a:r>
              <a:rPr lang="en-US" sz="2100" kern="1200" dirty="0">
                <a:solidFill>
                  <a:schemeClr val="tx1"/>
                </a:solidFill>
                <a:latin typeface="Times New Roman" panose="02020603050405020304" pitchFamily="18" charset="0"/>
                <a:ea typeface="+mn-ea"/>
                <a:cs typeface="Times New Roman" panose="02020603050405020304" pitchFamily="18" charset="0"/>
              </a:rPr>
              <a:t>The Data-link layer is the </a:t>
            </a:r>
            <a:r>
              <a:rPr lang="en-US" sz="2100" b="1" kern="1200" dirty="0">
                <a:solidFill>
                  <a:srgbClr val="FF0000"/>
                </a:solidFill>
                <a:latin typeface="Times New Roman" panose="02020603050405020304" pitchFamily="18" charset="0"/>
                <a:ea typeface="+mn-ea"/>
                <a:cs typeface="Times New Roman" panose="02020603050405020304" pitchFamily="18" charset="0"/>
              </a:rPr>
              <a:t>second layer </a:t>
            </a:r>
            <a:r>
              <a:rPr lang="en-US" sz="2100" kern="1200" dirty="0">
                <a:solidFill>
                  <a:schemeClr val="tx1"/>
                </a:solidFill>
                <a:latin typeface="Times New Roman" panose="02020603050405020304" pitchFamily="18" charset="0"/>
                <a:ea typeface="+mn-ea"/>
                <a:cs typeface="Times New Roman" panose="02020603050405020304" pitchFamily="18" charset="0"/>
              </a:rPr>
              <a:t>from the bottom in the </a:t>
            </a:r>
            <a:r>
              <a:rPr lang="en-US" sz="2100" b="1" kern="1200" dirty="0">
                <a:solidFill>
                  <a:srgbClr val="FF0000"/>
                </a:solidFill>
                <a:latin typeface="Times New Roman" panose="02020603050405020304" pitchFamily="18" charset="0"/>
                <a:ea typeface="+mn-ea"/>
                <a:cs typeface="Times New Roman" panose="02020603050405020304" pitchFamily="18" charset="0"/>
              </a:rPr>
              <a:t>OSI</a:t>
            </a:r>
            <a:r>
              <a:rPr lang="en-US" sz="2100" kern="1200" dirty="0">
                <a:solidFill>
                  <a:schemeClr val="tx1"/>
                </a:solidFill>
                <a:latin typeface="Times New Roman" panose="02020603050405020304" pitchFamily="18" charset="0"/>
                <a:ea typeface="+mn-ea"/>
                <a:cs typeface="Times New Roman" panose="02020603050405020304" pitchFamily="18" charset="0"/>
              </a:rPr>
              <a:t> (Open System Interconnection) network architecture </a:t>
            </a:r>
            <a:r>
              <a:rPr lang="en-US" sz="2100" b="1" kern="1200" dirty="0">
                <a:solidFill>
                  <a:srgbClr val="FF0000"/>
                </a:solidFill>
                <a:latin typeface="Times New Roman" panose="02020603050405020304" pitchFamily="18" charset="0"/>
                <a:ea typeface="+mn-ea"/>
                <a:cs typeface="Times New Roman" panose="02020603050405020304" pitchFamily="18" charset="0"/>
              </a:rPr>
              <a:t>model</a:t>
            </a:r>
            <a:r>
              <a:rPr lang="en-US" sz="2100" b="1" kern="1200" dirty="0">
                <a:solidFill>
                  <a:schemeClr val="tx1"/>
                </a:solidFill>
                <a:latin typeface="Times New Roman" panose="02020603050405020304" pitchFamily="18" charset="0"/>
                <a:ea typeface="+mn-ea"/>
                <a:cs typeface="Times New Roman" panose="02020603050405020304" pitchFamily="18" charset="0"/>
              </a:rPr>
              <a:t>.</a:t>
            </a:r>
          </a:p>
          <a:p>
            <a:pPr marL="342900" indent="-342900">
              <a:spcBef>
                <a:spcPts val="1200"/>
              </a:spcBef>
              <a:spcAft>
                <a:spcPts val="600"/>
              </a:spcAft>
              <a:buFont typeface="Arial" panose="020B0604020202020204" pitchFamily="34" charset="0"/>
              <a:buChar char="•"/>
            </a:pPr>
            <a:r>
              <a:rPr lang="en-US" sz="2100" kern="1200" dirty="0">
                <a:solidFill>
                  <a:schemeClr val="tx1"/>
                </a:solidFill>
                <a:latin typeface="Times New Roman" panose="02020603050405020304" pitchFamily="18" charset="0"/>
                <a:ea typeface="+mn-ea"/>
                <a:cs typeface="Times New Roman" panose="02020603050405020304" pitchFamily="18" charset="0"/>
              </a:rPr>
              <a:t>It is responsible for the </a:t>
            </a:r>
            <a:r>
              <a:rPr lang="en-US" sz="2100" b="1" kern="1200" dirty="0">
                <a:solidFill>
                  <a:srgbClr val="FF0000"/>
                </a:solidFill>
                <a:latin typeface="Times New Roman" panose="02020603050405020304" pitchFamily="18" charset="0"/>
                <a:ea typeface="+mn-ea"/>
                <a:cs typeface="Times New Roman" panose="02020603050405020304" pitchFamily="18" charset="0"/>
              </a:rPr>
              <a:t>node-to-node delivery of data. </a:t>
            </a:r>
          </a:p>
          <a:p>
            <a:pPr marL="342900" indent="-342900">
              <a:spcBef>
                <a:spcPts val="1200"/>
              </a:spcBef>
              <a:spcAft>
                <a:spcPts val="600"/>
              </a:spcAft>
              <a:buFont typeface="Arial" panose="020B0604020202020204" pitchFamily="34" charset="0"/>
              <a:buChar char="•"/>
            </a:pPr>
            <a:r>
              <a:rPr lang="en-US" sz="2100" kern="1200" dirty="0">
                <a:solidFill>
                  <a:schemeClr val="tx1"/>
                </a:solidFill>
                <a:latin typeface="Times New Roman" panose="02020603050405020304" pitchFamily="18" charset="0"/>
                <a:ea typeface="+mn-ea"/>
                <a:cs typeface="Times New Roman" panose="02020603050405020304" pitchFamily="18" charset="0"/>
              </a:rPr>
              <a:t>Its major role is </a:t>
            </a:r>
            <a:r>
              <a:rPr lang="en-US" sz="2100" b="1" kern="1200" dirty="0">
                <a:solidFill>
                  <a:srgbClr val="FF0000"/>
                </a:solidFill>
                <a:latin typeface="Times New Roman" panose="02020603050405020304" pitchFamily="18" charset="0"/>
                <a:ea typeface="+mn-ea"/>
                <a:cs typeface="Times New Roman" panose="02020603050405020304" pitchFamily="18" charset="0"/>
              </a:rPr>
              <a:t>to ensure error-free transmission </a:t>
            </a:r>
            <a:r>
              <a:rPr lang="en-US" sz="2100" kern="1200" dirty="0">
                <a:solidFill>
                  <a:schemeClr val="tx1"/>
                </a:solidFill>
                <a:latin typeface="Times New Roman" panose="02020603050405020304" pitchFamily="18" charset="0"/>
                <a:ea typeface="+mn-ea"/>
                <a:cs typeface="Times New Roman" panose="02020603050405020304" pitchFamily="18" charset="0"/>
              </a:rPr>
              <a:t>of information. </a:t>
            </a:r>
          </a:p>
          <a:p>
            <a:pPr marL="342900" indent="-342900">
              <a:spcBef>
                <a:spcPts val="1200"/>
              </a:spcBef>
              <a:spcAft>
                <a:spcPts val="600"/>
              </a:spcAft>
              <a:buFont typeface="Arial" panose="020B0604020202020204" pitchFamily="34" charset="0"/>
              <a:buChar char="•"/>
            </a:pPr>
            <a:r>
              <a:rPr lang="en-US" sz="2100" kern="1200" dirty="0">
                <a:solidFill>
                  <a:schemeClr val="tx1"/>
                </a:solidFill>
                <a:latin typeface="Times New Roman" panose="02020603050405020304" pitchFamily="18" charset="0"/>
                <a:ea typeface="+mn-ea"/>
                <a:cs typeface="Times New Roman" panose="02020603050405020304" pitchFamily="18" charset="0"/>
              </a:rPr>
              <a:t>DLL is also responsible to </a:t>
            </a:r>
            <a:r>
              <a:rPr lang="en-US" sz="2100" b="1" kern="1200" dirty="0">
                <a:solidFill>
                  <a:srgbClr val="FF0000"/>
                </a:solidFill>
                <a:latin typeface="Times New Roman" panose="02020603050405020304" pitchFamily="18" charset="0"/>
                <a:ea typeface="+mn-ea"/>
                <a:cs typeface="Times New Roman" panose="02020603050405020304" pitchFamily="18" charset="0"/>
              </a:rPr>
              <a:t>encode, decode and organize the outgoing and incoming data. </a:t>
            </a:r>
          </a:p>
          <a:p>
            <a:pPr marL="342900" indent="-342900">
              <a:spcBef>
                <a:spcPts val="1200"/>
              </a:spcBef>
              <a:spcAft>
                <a:spcPts val="600"/>
              </a:spcAft>
              <a:buFont typeface="Arial" panose="020B0604020202020204" pitchFamily="34" charset="0"/>
              <a:buChar char="•"/>
            </a:pPr>
            <a:r>
              <a:rPr lang="en-US" sz="2100" kern="1200" dirty="0">
                <a:solidFill>
                  <a:schemeClr val="tx1"/>
                </a:solidFill>
                <a:latin typeface="Times New Roman" panose="02020603050405020304" pitchFamily="18" charset="0"/>
                <a:ea typeface="+mn-ea"/>
                <a:cs typeface="Times New Roman" panose="02020603050405020304" pitchFamily="18" charset="0"/>
              </a:rPr>
              <a:t>This is considered the </a:t>
            </a:r>
            <a:r>
              <a:rPr lang="en-US" sz="2100" b="1" kern="1200" dirty="0">
                <a:solidFill>
                  <a:srgbClr val="0070C0"/>
                </a:solidFill>
                <a:latin typeface="Times New Roman" panose="02020603050405020304" pitchFamily="18" charset="0"/>
                <a:ea typeface="+mn-ea"/>
                <a:cs typeface="Times New Roman" panose="02020603050405020304" pitchFamily="18" charset="0"/>
              </a:rPr>
              <a:t>most complex layer </a:t>
            </a:r>
            <a:r>
              <a:rPr lang="en-US" sz="2100" kern="1200" dirty="0">
                <a:solidFill>
                  <a:schemeClr val="tx1"/>
                </a:solidFill>
                <a:latin typeface="Times New Roman" panose="02020603050405020304" pitchFamily="18" charset="0"/>
                <a:ea typeface="+mn-ea"/>
                <a:cs typeface="Times New Roman" panose="02020603050405020304" pitchFamily="18" charset="0"/>
              </a:rPr>
              <a:t>of the OSI model</a:t>
            </a:r>
          </a:p>
        </p:txBody>
      </p:sp>
    </p:spTree>
    <p:extLst>
      <p:ext uri="{BB962C8B-B14F-4D97-AF65-F5344CB8AC3E}">
        <p14:creationId xmlns:p14="http://schemas.microsoft.com/office/powerpoint/2010/main" val="555592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5123" name="Picture 3" descr="receiver 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546" y="1101008"/>
            <a:ext cx="5221754" cy="4042492"/>
          </a:xfrm>
          <a:prstGeom prst="rect">
            <a:avLst/>
          </a:prstGeom>
          <a:noFill/>
          <a:extLst>
            <a:ext uri="{909E8E84-426E-40DD-AFC4-6F175D3DCCD1}">
              <a14:hiddenFill xmlns:a14="http://schemas.microsoft.com/office/drawing/2010/main">
                <a:solidFill>
                  <a:srgbClr val="FFFFFF"/>
                </a:solidFill>
              </a14:hiddenFill>
            </a:ext>
          </a:extLst>
        </p:spPr>
      </p:pic>
      <p:sp>
        <p:nvSpPr>
          <p:cNvPr id="219" name="Google Shape;219;p32"/>
          <p:cNvSpPr txBox="1">
            <a:spLocks noGrp="1"/>
          </p:cNvSpPr>
          <p:nvPr>
            <p:ph type="title"/>
          </p:nvPr>
        </p:nvSpPr>
        <p:spPr>
          <a:xfrm>
            <a:off x="671266" y="140565"/>
            <a:ext cx="7847700" cy="469800"/>
          </a:xfrm>
          <a:prstGeom prst="rect">
            <a:avLst/>
          </a:prstGeom>
          <a:noFill/>
          <a:ln>
            <a:noFill/>
          </a:ln>
        </p:spPr>
        <p:txBody>
          <a:bodyPr spcFirstLastPara="1" wrap="square" lIns="68575" tIns="34275" rIns="68575" bIns="34275" anchor="b" anchorCtr="0">
            <a:noAutofit/>
          </a:bodyPr>
          <a:lstStyle/>
          <a:p>
            <a:pPr lvl="0" algn="ctr">
              <a:buClr>
                <a:srgbClr val="002060"/>
              </a:buClr>
              <a:buSzPts val="3200"/>
            </a:pPr>
            <a:r>
              <a:rPr lang="en-US" sz="2800" dirty="0">
                <a:solidFill>
                  <a:srgbClr val="0070C0"/>
                </a:solidFill>
                <a:latin typeface="Times New Roman" panose="02020603050405020304" pitchFamily="18" charset="0"/>
                <a:cs typeface="Times New Roman" panose="02020603050405020304" pitchFamily="18" charset="0"/>
              </a:rPr>
              <a:t>CRC: Example 1- Receiver side</a:t>
            </a:r>
            <a:endParaRPr sz="2800" dirty="0">
              <a:solidFill>
                <a:srgbClr val="0070C0"/>
              </a:solidFill>
              <a:latin typeface="Times New Roman" panose="02020603050405020304" pitchFamily="18" charset="0"/>
              <a:cs typeface="Times New Roman" panose="02020603050405020304" pitchFamily="18" charset="0"/>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30</a:t>
            </a:fld>
            <a:endParaRPr sz="900">
              <a:solidFill>
                <a:schemeClr val="dk1"/>
              </a:solidFill>
              <a:latin typeface="Times New Roman"/>
              <a:ea typeface="Times New Roman"/>
              <a:cs typeface="Times New Roman"/>
              <a:sym typeface="Times New Roman"/>
            </a:endParaRPr>
          </a:p>
        </p:txBody>
      </p:sp>
      <p:pic>
        <p:nvPicPr>
          <p:cNvPr id="5" name="Google Shape;221;p32"/>
          <p:cNvPicPr preferRelativeResize="0"/>
          <p:nvPr/>
        </p:nvPicPr>
        <p:blipFill rotWithShape="1">
          <a:blip r:embed="rId4">
            <a:alphaModFix/>
          </a:blip>
          <a:srcRect/>
          <a:stretch/>
        </p:blipFill>
        <p:spPr>
          <a:xfrm>
            <a:off x="41821" y="20387"/>
            <a:ext cx="605451" cy="589978"/>
          </a:xfrm>
          <a:prstGeom prst="rect">
            <a:avLst/>
          </a:prstGeom>
          <a:noFill/>
          <a:ln>
            <a:noFill/>
          </a:ln>
        </p:spPr>
      </p:pic>
      <p:sp>
        <p:nvSpPr>
          <p:cNvPr id="3" name="Rectangle 3"/>
          <p:cNvSpPr>
            <a:spLocks noChangeArrowheads="1"/>
          </p:cNvSpPr>
          <p:nvPr/>
        </p:nvSpPr>
        <p:spPr bwMode="auto">
          <a:xfrm>
            <a:off x="5122019" y="2107346"/>
            <a:ext cx="2989237" cy="1781239"/>
          </a:xfrm>
          <a:prstGeom prst="rect">
            <a:avLst/>
          </a:prstGeom>
          <a:solidFill>
            <a:schemeClr val="accent4">
              <a:lumMod val="20000"/>
              <a:lumOff val="80000"/>
            </a:schemeClr>
          </a:solidFill>
          <a:ln>
            <a:noFill/>
          </a:ln>
          <a:effectLst/>
        </p:spPr>
        <p:txBody>
          <a:bodyPr vert="horz" wrap="square" lIns="0" tIns="0" rIns="0" bIns="57132" numCol="1" anchor="ctr" anchorCtr="0" compatLnSpc="1">
            <a:prstTxWarp prst="textNoShape">
              <a:avLst/>
            </a:prstTxWarp>
            <a:spAutoFit/>
          </a:bodyPr>
          <a:lstStyle/>
          <a:p>
            <a:pPr lvl="0" eaLnBrk="0" fontAlgn="base" hangingPunct="0">
              <a:spcBef>
                <a:spcPct val="0"/>
              </a:spcBef>
              <a:spcAft>
                <a:spcPct val="0"/>
              </a:spcAft>
              <a:buClrTx/>
            </a:pPr>
            <a:r>
              <a:rPr lang="en-US" altLang="en-US" sz="2800" dirty="0">
                <a:solidFill>
                  <a:srgbClr val="273239"/>
                </a:solidFill>
                <a:latin typeface="Times New Roman" panose="02020603050405020304" pitchFamily="18" charset="0"/>
                <a:cs typeface="Times New Roman" panose="02020603050405020304" pitchFamily="18" charset="0"/>
              </a:rPr>
              <a:t>The remainder is all zeros. Hence, the data received has no error.</a:t>
            </a:r>
            <a:r>
              <a:rPr lang="en-US" altLang="en-US" sz="2800" dirty="0">
                <a:solidFill>
                  <a:schemeClr val="tx1"/>
                </a:solidFill>
                <a:latin typeface="Times New Roman" panose="02020603050405020304" pitchFamily="18" charset="0"/>
                <a:cs typeface="Times New Roman" panose="02020603050405020304" pitchFamily="18" charset="0"/>
              </a:rPr>
              <a:t> </a:t>
            </a:r>
          </a:p>
        </p:txBody>
      </p:sp>
      <p:sp>
        <p:nvSpPr>
          <p:cNvPr id="2" name="Rectangle 1"/>
          <p:cNvSpPr>
            <a:spLocks noChangeArrowheads="1"/>
          </p:cNvSpPr>
          <p:nvPr/>
        </p:nvSpPr>
        <p:spPr bwMode="auto">
          <a:xfrm>
            <a:off x="344545" y="673986"/>
            <a:ext cx="8470982" cy="365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Code word received at the receiver side is 100100001 </a:t>
            </a:r>
          </a:p>
        </p:txBody>
      </p:sp>
    </p:spTree>
    <p:extLst>
      <p:ext uri="{BB962C8B-B14F-4D97-AF65-F5344CB8AC3E}">
        <p14:creationId xmlns:p14="http://schemas.microsoft.com/office/powerpoint/2010/main" val="1516918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7171" name="Picture 3" descr="receiver 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243" y="1226931"/>
            <a:ext cx="4455113" cy="3737375"/>
          </a:xfrm>
          <a:prstGeom prst="rect">
            <a:avLst/>
          </a:prstGeom>
          <a:noFill/>
          <a:extLst>
            <a:ext uri="{909E8E84-426E-40DD-AFC4-6F175D3DCCD1}">
              <a14:hiddenFill xmlns:a14="http://schemas.microsoft.com/office/drawing/2010/main">
                <a:solidFill>
                  <a:srgbClr val="FFFFFF"/>
                </a:solidFill>
              </a14:hiddenFill>
            </a:ext>
          </a:extLst>
        </p:spPr>
      </p:pic>
      <p:sp>
        <p:nvSpPr>
          <p:cNvPr id="219" name="Google Shape;219;p32"/>
          <p:cNvSpPr txBox="1">
            <a:spLocks noGrp="1"/>
          </p:cNvSpPr>
          <p:nvPr>
            <p:ph type="title"/>
          </p:nvPr>
        </p:nvSpPr>
        <p:spPr>
          <a:xfrm>
            <a:off x="719252" y="62721"/>
            <a:ext cx="7847700" cy="469800"/>
          </a:xfrm>
          <a:prstGeom prst="rect">
            <a:avLst/>
          </a:prstGeom>
          <a:noFill/>
          <a:ln>
            <a:noFill/>
          </a:ln>
        </p:spPr>
        <p:txBody>
          <a:bodyPr spcFirstLastPara="1" wrap="square" lIns="68575" tIns="34275" rIns="68575" bIns="34275" anchor="b" anchorCtr="0">
            <a:noAutofit/>
          </a:bodyPr>
          <a:lstStyle/>
          <a:p>
            <a:pPr lvl="0" algn="ctr">
              <a:buClr>
                <a:srgbClr val="002060"/>
              </a:buClr>
              <a:buSzPts val="3200"/>
            </a:pPr>
            <a:r>
              <a:rPr lang="en-US" sz="2800" dirty="0">
                <a:solidFill>
                  <a:srgbClr val="0070C0"/>
                </a:solidFill>
                <a:latin typeface="Times New Roman" panose="02020603050405020304" pitchFamily="18" charset="0"/>
                <a:cs typeface="Times New Roman" panose="02020603050405020304" pitchFamily="18" charset="0"/>
              </a:rPr>
              <a:t>CRC: Example 2- Receiver side</a:t>
            </a:r>
            <a:endParaRPr sz="2800" dirty="0">
              <a:solidFill>
                <a:srgbClr val="0070C0"/>
              </a:solidFill>
              <a:latin typeface="Times New Roman" panose="02020603050405020304" pitchFamily="18" charset="0"/>
              <a:cs typeface="Times New Roman" panose="02020603050405020304" pitchFamily="18" charset="0"/>
              <a:sym typeface="Times New Roman"/>
            </a:endParaRPr>
          </a:p>
        </p:txBody>
      </p:sp>
      <p:pic>
        <p:nvPicPr>
          <p:cNvPr id="5" name="Google Shape;221;p32"/>
          <p:cNvPicPr preferRelativeResize="0"/>
          <p:nvPr/>
        </p:nvPicPr>
        <p:blipFill rotWithShape="1">
          <a:blip r:embed="rId4">
            <a:alphaModFix/>
          </a:blip>
          <a:srcRect/>
          <a:stretch/>
        </p:blipFill>
        <p:spPr>
          <a:xfrm>
            <a:off x="41821" y="2632"/>
            <a:ext cx="605451" cy="589978"/>
          </a:xfrm>
          <a:prstGeom prst="rect">
            <a:avLst/>
          </a:prstGeom>
          <a:noFill/>
          <a:ln>
            <a:noFill/>
          </a:ln>
        </p:spPr>
      </p:pic>
      <p:sp>
        <p:nvSpPr>
          <p:cNvPr id="3" name="Rectangle 3"/>
          <p:cNvSpPr>
            <a:spLocks noChangeArrowheads="1"/>
          </p:cNvSpPr>
          <p:nvPr/>
        </p:nvSpPr>
        <p:spPr bwMode="auto">
          <a:xfrm>
            <a:off x="4802820" y="2512775"/>
            <a:ext cx="3764132" cy="1165686"/>
          </a:xfrm>
          <a:prstGeom prst="rect">
            <a:avLst/>
          </a:prstGeom>
          <a:solidFill>
            <a:schemeClr val="accent4">
              <a:lumMod val="20000"/>
              <a:lumOff val="80000"/>
            </a:schemeClr>
          </a:solidFill>
          <a:ln>
            <a:noFill/>
          </a:ln>
          <a:effectLst/>
        </p:spPr>
        <p:txBody>
          <a:bodyPr vert="horz" wrap="square" lIns="0" tIns="0" rIns="0" bIns="57132" numCol="1" anchor="ctr" anchorCtr="0" compatLnSpc="1">
            <a:prstTxWarp prst="textNoShape">
              <a:avLst/>
            </a:prstTxWarp>
            <a:spAutoFit/>
          </a:bodyPr>
          <a:lstStyle/>
          <a:p>
            <a:pPr eaLnBrk="0" fontAlgn="base" hangingPunct="0">
              <a:spcBef>
                <a:spcPct val="0"/>
              </a:spcBef>
              <a:spcAft>
                <a:spcPct val="0"/>
              </a:spcAft>
              <a:buClrTx/>
            </a:pPr>
            <a:r>
              <a:rPr lang="en-US" sz="2400" dirty="0">
                <a:solidFill>
                  <a:srgbClr val="FF0000"/>
                </a:solidFill>
                <a:latin typeface="Times New Roman" panose="02020603050405020304" pitchFamily="18" charset="0"/>
                <a:cs typeface="Times New Roman" panose="02020603050405020304" pitchFamily="18" charset="0"/>
              </a:rPr>
              <a:t>Since the remainder is not all zeroes, the error is detected at the receiver side</a:t>
            </a:r>
            <a:endParaRPr lang="en-US" altLang="en-US" sz="2400" dirty="0">
              <a:solidFill>
                <a:srgbClr val="FF0000"/>
              </a:solidFill>
              <a:latin typeface="Times New Roman" panose="02020603050405020304" pitchFamily="18" charset="0"/>
              <a:cs typeface="Times New Roman" panose="02020603050405020304" pitchFamily="18" charset="0"/>
            </a:endParaRPr>
          </a:p>
        </p:txBody>
      </p:sp>
      <p:sp>
        <p:nvSpPr>
          <p:cNvPr id="6" name="Rectangle 5"/>
          <p:cNvSpPr/>
          <p:nvPr/>
        </p:nvSpPr>
        <p:spPr>
          <a:xfrm>
            <a:off x="463214" y="606674"/>
            <a:ext cx="5301451" cy="492443"/>
          </a:xfrm>
          <a:prstGeom prst="rect">
            <a:avLst/>
          </a:prstGeom>
          <a:solidFill>
            <a:schemeClr val="accent6">
              <a:lumMod val="20000"/>
              <a:lumOff val="80000"/>
            </a:schemeClr>
          </a:solidFill>
        </p:spPr>
        <p:txBody>
          <a:bodyPr wrap="none">
            <a:spAutoFit/>
          </a:bodyPr>
          <a:lstStyle/>
          <a:p>
            <a:pPr eaLnBrk="0" fontAlgn="base" hangingPunct="0">
              <a:spcBef>
                <a:spcPct val="0"/>
              </a:spcBef>
              <a:spcAft>
                <a:spcPct val="0"/>
              </a:spcAft>
              <a:buClrTx/>
            </a:pPr>
            <a:r>
              <a:rPr lang="en-US" altLang="en-US" sz="2600" dirty="0">
                <a:solidFill>
                  <a:srgbClr val="273239"/>
                </a:solidFill>
                <a:latin typeface="Consolas" panose="020B0609020204030204" pitchFamily="49" charset="0"/>
              </a:rPr>
              <a:t>Code word received-100</a:t>
            </a:r>
            <a:r>
              <a:rPr lang="en-US" altLang="en-US" sz="2600" dirty="0">
                <a:solidFill>
                  <a:srgbClr val="FF0000"/>
                </a:solidFill>
                <a:latin typeface="Consolas" panose="020B0609020204030204" pitchFamily="49" charset="0"/>
              </a:rPr>
              <a:t>0</a:t>
            </a:r>
            <a:r>
              <a:rPr lang="en-US" altLang="en-US" sz="2600" dirty="0">
                <a:solidFill>
                  <a:srgbClr val="273239"/>
                </a:solidFill>
                <a:latin typeface="Consolas" panose="020B0609020204030204" pitchFamily="49" charset="0"/>
              </a:rPr>
              <a:t>00001</a:t>
            </a:r>
            <a:endParaRPr lang="en-US" altLang="en-US" sz="2600" dirty="0">
              <a:solidFill>
                <a:schemeClr val="tx1"/>
              </a:solidFill>
              <a:latin typeface="Arial" panose="020B0604020202020204" pitchFamily="34" charset="0"/>
            </a:endParaRPr>
          </a:p>
        </p:txBody>
      </p:sp>
      <p:sp>
        <p:nvSpPr>
          <p:cNvPr id="7" name="Rectangle 2"/>
          <p:cNvSpPr>
            <a:spLocks noChangeArrowheads="1"/>
          </p:cNvSpPr>
          <p:nvPr/>
        </p:nvSpPr>
        <p:spPr bwMode="auto">
          <a:xfrm>
            <a:off x="5955469" y="641318"/>
            <a:ext cx="2348699" cy="457799"/>
          </a:xfrm>
          <a:prstGeom prst="rect">
            <a:avLst/>
          </a:prstGeom>
          <a:solidFill>
            <a:schemeClr val="accent4">
              <a:lumMod val="20000"/>
              <a:lumOff val="80000"/>
            </a:schemeClr>
          </a:solidFill>
          <a:ln>
            <a:noFill/>
          </a:ln>
          <a:effectLst/>
        </p:spPr>
        <p:txBody>
          <a:bodyPr vert="horz" wrap="square" lIns="0" tIns="0"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600" dirty="0">
                <a:solidFill>
                  <a:srgbClr val="273239"/>
                </a:solidFill>
                <a:latin typeface="Consolas" panose="020B0609020204030204" pitchFamily="49" charset="0"/>
              </a:rPr>
              <a:t> Key - 1101 </a:t>
            </a:r>
          </a:p>
        </p:txBody>
      </p:sp>
    </p:spTree>
    <p:extLst>
      <p:ext uri="{BB962C8B-B14F-4D97-AF65-F5344CB8AC3E}">
        <p14:creationId xmlns:p14="http://schemas.microsoft.com/office/powerpoint/2010/main" val="2411985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667650" y="56169"/>
            <a:ext cx="7847700" cy="469800"/>
          </a:xfrm>
          <a:prstGeom prst="rect">
            <a:avLst/>
          </a:prstGeom>
          <a:noFill/>
          <a:ln>
            <a:noFill/>
          </a:ln>
        </p:spPr>
        <p:txBody>
          <a:bodyPr spcFirstLastPara="1" wrap="square" lIns="68575" tIns="34275" rIns="68575" bIns="34275" anchor="b" anchorCtr="0">
            <a:noAutofit/>
          </a:bodyPr>
          <a:lstStyle/>
          <a:p>
            <a:pPr lvl="0" algn="ctr">
              <a:lnSpc>
                <a:spcPct val="85000"/>
              </a:lnSpc>
              <a:spcBef>
                <a:spcPts val="0"/>
              </a:spcBef>
              <a:buClr>
                <a:srgbClr val="002060"/>
              </a:buClr>
              <a:buSzPts val="3200"/>
            </a:pPr>
            <a:r>
              <a:rPr lang="en-IN" sz="2800" dirty="0">
                <a:solidFill>
                  <a:srgbClr val="0070C0"/>
                </a:solidFill>
                <a:latin typeface="Times New Roman"/>
                <a:ea typeface="Times New Roman"/>
                <a:cs typeface="Times New Roman"/>
                <a:sym typeface="Times New Roman"/>
              </a:rPr>
              <a:t>Error-correcting codes </a:t>
            </a:r>
            <a:endParaRPr sz="3200" dirty="0">
              <a:solidFill>
                <a:srgbClr val="0070C0"/>
              </a:solidFill>
              <a:latin typeface="Times New Roman"/>
              <a:ea typeface="Times New Roman"/>
              <a:cs typeface="Times New Roman"/>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32</a:t>
            </a:fld>
            <a:endParaRPr sz="900">
              <a:solidFill>
                <a:schemeClr val="dk1"/>
              </a:solidFill>
              <a:latin typeface="Times New Roman"/>
              <a:ea typeface="Times New Roman"/>
              <a:cs typeface="Times New Roman"/>
              <a:sym typeface="Times New Roman"/>
            </a:endParaRPr>
          </a:p>
        </p:txBody>
      </p:sp>
      <p:pic>
        <p:nvPicPr>
          <p:cNvPr id="8" name="Google Shape;221;p32"/>
          <p:cNvPicPr preferRelativeResize="0"/>
          <p:nvPr/>
        </p:nvPicPr>
        <p:blipFill rotWithShape="1">
          <a:blip r:embed="rId3">
            <a:alphaModFix/>
          </a:blip>
          <a:srcRect/>
          <a:stretch/>
        </p:blipFill>
        <p:spPr>
          <a:xfrm>
            <a:off x="27694" y="47149"/>
            <a:ext cx="543806" cy="537546"/>
          </a:xfrm>
          <a:prstGeom prst="rect">
            <a:avLst/>
          </a:prstGeom>
          <a:noFill/>
          <a:ln>
            <a:noFill/>
          </a:ln>
        </p:spPr>
      </p:pic>
      <p:sp>
        <p:nvSpPr>
          <p:cNvPr id="3" name="Rectangle 2"/>
          <p:cNvSpPr/>
          <p:nvPr/>
        </p:nvSpPr>
        <p:spPr>
          <a:xfrm>
            <a:off x="571500" y="662891"/>
            <a:ext cx="7668374" cy="2000548"/>
          </a:xfrm>
          <a:prstGeom prst="rect">
            <a:avLst/>
          </a:prstGeom>
        </p:spPr>
        <p:txBody>
          <a:bodyPr wrap="square">
            <a:spAutoFit/>
          </a:bodyPr>
          <a:lstStyle/>
          <a:p>
            <a:pPr marL="285750" indent="-285750">
              <a:spcBef>
                <a:spcPts val="12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Error-correcting codes (ECC) are a sequence of numbers generated by specific algorithms for detecting and removing errors in data that has been transmitted over noisy channels.</a:t>
            </a:r>
          </a:p>
          <a:p>
            <a:pPr marL="285750" indent="-285750">
              <a:spcBef>
                <a:spcPts val="12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Error correcting codes ascertain the exact number of bits that has been corrupted and the location of the corrupted bits</a:t>
            </a:r>
            <a:endParaRPr lang="en-IN" sz="2000" dirty="0">
              <a:latin typeface="Times New Roman" panose="02020603050405020304" pitchFamily="18" charset="0"/>
              <a:cs typeface="Times New Roman" panose="02020603050405020304" pitchFamily="18" charset="0"/>
            </a:endParaRPr>
          </a:p>
          <a:p>
            <a:endParaRPr lang="en-IN" dirty="0"/>
          </a:p>
        </p:txBody>
      </p:sp>
      <p:sp>
        <p:nvSpPr>
          <p:cNvPr id="6" name="Rectangle 5"/>
          <p:cNvSpPr/>
          <p:nvPr/>
        </p:nvSpPr>
        <p:spPr>
          <a:xfrm>
            <a:off x="453748" y="3150172"/>
            <a:ext cx="2046264" cy="646331"/>
          </a:xfrm>
          <a:prstGeom prst="rect">
            <a:avLst/>
          </a:prstGeom>
          <a:solidFill>
            <a:schemeClr val="accent4">
              <a:lumMod val="20000"/>
              <a:lumOff val="80000"/>
            </a:schemeClr>
          </a:solidFill>
        </p:spPr>
        <p:txBody>
          <a:bodyPr wrap="square">
            <a:spAutoFit/>
          </a:bodyPr>
          <a:lstStyle/>
          <a:p>
            <a:r>
              <a:rPr lang="en-US" sz="1800" dirty="0">
                <a:latin typeface="Heebo"/>
              </a:rPr>
              <a:t>Types of Error Correcting Codes</a:t>
            </a:r>
          </a:p>
        </p:txBody>
      </p:sp>
      <p:pic>
        <p:nvPicPr>
          <p:cNvPr id="7" name="Picture 6"/>
          <p:cNvPicPr>
            <a:picLocks noChangeAspect="1"/>
          </p:cNvPicPr>
          <p:nvPr/>
        </p:nvPicPr>
        <p:blipFill rotWithShape="1">
          <a:blip r:embed="rId4"/>
          <a:srcRect l="9094" t="16625" r="8278" b="16134"/>
          <a:stretch/>
        </p:blipFill>
        <p:spPr>
          <a:xfrm>
            <a:off x="2797810" y="2612341"/>
            <a:ext cx="5280871" cy="2133472"/>
          </a:xfrm>
          <a:prstGeom prst="rect">
            <a:avLst/>
          </a:prstGeom>
        </p:spPr>
      </p:pic>
    </p:spTree>
    <p:extLst>
      <p:ext uri="{BB962C8B-B14F-4D97-AF65-F5344CB8AC3E}">
        <p14:creationId xmlns:p14="http://schemas.microsoft.com/office/powerpoint/2010/main" val="15522610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667650" y="114895"/>
            <a:ext cx="7847700" cy="469800"/>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rgbClr val="002060"/>
              </a:buClr>
              <a:buSzPts val="3200"/>
              <a:buFont typeface="Calibri"/>
              <a:buNone/>
            </a:pPr>
            <a:r>
              <a:rPr lang="en" sz="2800" dirty="0">
                <a:solidFill>
                  <a:srgbClr val="0070C0"/>
                </a:solidFill>
                <a:latin typeface="Times New Roman"/>
                <a:ea typeface="Times New Roman"/>
                <a:cs typeface="Times New Roman"/>
                <a:sym typeface="Times New Roman"/>
              </a:rPr>
              <a:t>Hamming Code</a:t>
            </a:r>
            <a:endParaRPr sz="3200" dirty="0">
              <a:solidFill>
                <a:srgbClr val="0070C0"/>
              </a:solidFill>
              <a:latin typeface="Times New Roman"/>
              <a:ea typeface="Times New Roman"/>
              <a:cs typeface="Times New Roman"/>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33</a:t>
            </a:fld>
            <a:endParaRPr sz="900">
              <a:solidFill>
                <a:schemeClr val="dk1"/>
              </a:solidFill>
              <a:latin typeface="Times New Roman"/>
              <a:ea typeface="Times New Roman"/>
              <a:cs typeface="Times New Roman"/>
              <a:sym typeface="Times New Roman"/>
            </a:endParaRPr>
          </a:p>
        </p:txBody>
      </p:sp>
      <p:pic>
        <p:nvPicPr>
          <p:cNvPr id="8" name="Google Shape;656;p48"/>
          <p:cNvPicPr preferRelativeResize="0"/>
          <p:nvPr/>
        </p:nvPicPr>
        <p:blipFill rotWithShape="1">
          <a:blip r:embed="rId3">
            <a:alphaModFix/>
          </a:blip>
          <a:srcRect/>
          <a:stretch/>
        </p:blipFill>
        <p:spPr>
          <a:xfrm>
            <a:off x="1957026" y="4043909"/>
            <a:ext cx="4931596" cy="982910"/>
          </a:xfrm>
          <a:prstGeom prst="rect">
            <a:avLst/>
          </a:prstGeom>
          <a:noFill/>
          <a:ln>
            <a:noFill/>
          </a:ln>
        </p:spPr>
      </p:pic>
      <p:pic>
        <p:nvPicPr>
          <p:cNvPr id="9" name="Google Shape;221;p32"/>
          <p:cNvPicPr preferRelativeResize="0"/>
          <p:nvPr/>
        </p:nvPicPr>
        <p:blipFill rotWithShape="1">
          <a:blip r:embed="rId4">
            <a:alphaModFix/>
          </a:blip>
          <a:srcRect/>
          <a:stretch/>
        </p:blipFill>
        <p:spPr>
          <a:xfrm>
            <a:off x="27694" y="47149"/>
            <a:ext cx="543806" cy="537546"/>
          </a:xfrm>
          <a:prstGeom prst="rect">
            <a:avLst/>
          </a:prstGeom>
          <a:noFill/>
          <a:ln>
            <a:noFill/>
          </a:ln>
        </p:spPr>
      </p:pic>
      <p:sp>
        <p:nvSpPr>
          <p:cNvPr id="4" name="Rectangle 3"/>
          <p:cNvSpPr/>
          <p:nvPr/>
        </p:nvSpPr>
        <p:spPr>
          <a:xfrm>
            <a:off x="802319" y="648625"/>
            <a:ext cx="8058792" cy="3539430"/>
          </a:xfrm>
          <a:prstGeom prst="rect">
            <a:avLst/>
          </a:prstGeom>
        </p:spPr>
        <p:txBody>
          <a:bodyPr wrap="square">
            <a:spAutoFit/>
          </a:bodyPr>
          <a:lstStyle/>
          <a:p>
            <a:pPr marL="285750" indent="-285750">
              <a:spcBef>
                <a:spcPts val="12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Hamming code is a block code that is capable of detecting up to two simultaneous bit errors and correcting single-bit errors</a:t>
            </a:r>
          </a:p>
          <a:p>
            <a:pPr marL="285750" indent="-285750">
              <a:spcBef>
                <a:spcPts val="12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source encodes the message by inserting redundant bits within the message. </a:t>
            </a:r>
          </a:p>
          <a:p>
            <a:pPr marL="285750" indent="-285750">
              <a:spcBef>
                <a:spcPts val="12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These redundant bits are extra bits that are generated and inserted at specific positions in the message itself to enable error detection and correction. </a:t>
            </a:r>
          </a:p>
          <a:p>
            <a:pPr marL="285750" indent="-285750">
              <a:spcBef>
                <a:spcPts val="12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When the destination receives this message, it performs recalculations to detect errors and find the bit position that has error.</a:t>
            </a:r>
            <a:endParaRPr lang="en-IN" sz="2000" dirty="0">
              <a:latin typeface="Times New Roman" panose="02020603050405020304" pitchFamily="18" charset="0"/>
              <a:cs typeface="Times New Roman" panose="02020603050405020304" pitchFamily="18" charset="0"/>
            </a:endParaRPr>
          </a:p>
          <a:p>
            <a:endParaRPr lang="en-IN" sz="1600" dirty="0"/>
          </a:p>
        </p:txBody>
      </p:sp>
    </p:spTree>
    <p:extLst>
      <p:ext uri="{BB962C8B-B14F-4D97-AF65-F5344CB8AC3E}">
        <p14:creationId xmlns:p14="http://schemas.microsoft.com/office/powerpoint/2010/main" val="1768254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667650" y="114895"/>
            <a:ext cx="7847700" cy="469800"/>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rgbClr val="002060"/>
              </a:buClr>
              <a:buSzPts val="3200"/>
              <a:buFont typeface="Calibri"/>
              <a:buNone/>
            </a:pPr>
            <a:r>
              <a:rPr lang="en" sz="2800" dirty="0">
                <a:solidFill>
                  <a:srgbClr val="0070C0"/>
                </a:solidFill>
                <a:latin typeface="Times New Roman"/>
                <a:ea typeface="Times New Roman"/>
                <a:cs typeface="Times New Roman"/>
                <a:sym typeface="Times New Roman"/>
              </a:rPr>
              <a:t>Hamming Code: Encoding</a:t>
            </a:r>
            <a:endParaRPr sz="3200" dirty="0">
              <a:solidFill>
                <a:srgbClr val="0070C0"/>
              </a:solidFill>
              <a:latin typeface="Times New Roman"/>
              <a:ea typeface="Times New Roman"/>
              <a:cs typeface="Times New Roman"/>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34</a:t>
            </a:fld>
            <a:endParaRPr sz="900" dirty="0">
              <a:solidFill>
                <a:schemeClr val="dk1"/>
              </a:solidFill>
              <a:latin typeface="Times New Roman"/>
              <a:ea typeface="Times New Roman"/>
              <a:cs typeface="Times New Roman"/>
              <a:sym typeface="Times New Roman"/>
            </a:endParaRPr>
          </a:p>
        </p:txBody>
      </p:sp>
      <p:pic>
        <p:nvPicPr>
          <p:cNvPr id="9" name="Google Shape;221;p32"/>
          <p:cNvPicPr preferRelativeResize="0"/>
          <p:nvPr/>
        </p:nvPicPr>
        <p:blipFill rotWithShape="1">
          <a:blip r:embed="rId3">
            <a:alphaModFix/>
          </a:blip>
          <a:srcRect/>
          <a:stretch/>
        </p:blipFill>
        <p:spPr>
          <a:xfrm>
            <a:off x="27694" y="47149"/>
            <a:ext cx="543806" cy="537546"/>
          </a:xfrm>
          <a:prstGeom prst="rect">
            <a:avLst/>
          </a:prstGeom>
          <a:noFill/>
          <a:ln>
            <a:noFill/>
          </a:ln>
        </p:spPr>
      </p:pic>
      <p:sp>
        <p:nvSpPr>
          <p:cNvPr id="4" name="Rectangle 3"/>
          <p:cNvSpPr/>
          <p:nvPr/>
        </p:nvSpPr>
        <p:spPr>
          <a:xfrm>
            <a:off x="567562" y="672265"/>
            <a:ext cx="8058792" cy="1892826"/>
          </a:xfrm>
          <a:prstGeom prst="rect">
            <a:avLst/>
          </a:prstGeom>
        </p:spPr>
        <p:txBody>
          <a:bodyPr wrap="square">
            <a:spAutoFit/>
          </a:bodyPr>
          <a:lstStyle/>
          <a:p>
            <a:r>
              <a:rPr lang="en-US" sz="1800" dirty="0">
                <a:latin typeface="Times New Roman" panose="02020603050405020304" pitchFamily="18" charset="0"/>
                <a:cs typeface="Times New Roman" panose="02020603050405020304" pitchFamily="18" charset="0"/>
              </a:rPr>
              <a:t>Encoding a message by Hamming Code</a:t>
            </a:r>
          </a:p>
          <a:p>
            <a:pPr>
              <a:lnSpc>
                <a:spcPct val="150000"/>
              </a:lnSpc>
            </a:pPr>
            <a:r>
              <a:rPr lang="en-US" sz="1800" b="1" dirty="0">
                <a:latin typeface="Times New Roman" panose="02020603050405020304" pitchFamily="18" charset="0"/>
                <a:cs typeface="Times New Roman" panose="02020603050405020304" pitchFamily="18" charset="0"/>
              </a:rPr>
              <a:t>Step 1</a:t>
            </a:r>
            <a:r>
              <a:rPr lang="en-US" sz="1800" dirty="0">
                <a:latin typeface="Times New Roman" panose="02020603050405020304" pitchFamily="18" charset="0"/>
                <a:cs typeface="Times New Roman" panose="02020603050405020304" pitchFamily="18" charset="0"/>
              </a:rPr>
              <a:t> − Calculation of the number of redundant bits.</a:t>
            </a:r>
          </a:p>
          <a:p>
            <a:pPr>
              <a:lnSpc>
                <a:spcPct val="150000"/>
              </a:lnSpc>
            </a:pPr>
            <a:r>
              <a:rPr lang="en-US" sz="1800" b="1" dirty="0">
                <a:latin typeface="Times New Roman" panose="02020603050405020304" pitchFamily="18" charset="0"/>
                <a:cs typeface="Times New Roman" panose="02020603050405020304" pitchFamily="18" charset="0"/>
              </a:rPr>
              <a:t>Step 2</a:t>
            </a:r>
            <a:r>
              <a:rPr lang="en-US" sz="1800" dirty="0">
                <a:latin typeface="Times New Roman" panose="02020603050405020304" pitchFamily="18" charset="0"/>
                <a:cs typeface="Times New Roman" panose="02020603050405020304" pitchFamily="18" charset="0"/>
              </a:rPr>
              <a:t> − Positioning the redundant bits.</a:t>
            </a:r>
          </a:p>
          <a:p>
            <a:pPr>
              <a:lnSpc>
                <a:spcPct val="150000"/>
              </a:lnSpc>
            </a:pPr>
            <a:r>
              <a:rPr lang="en-US" sz="1800" b="1" dirty="0">
                <a:latin typeface="Times New Roman" panose="02020603050405020304" pitchFamily="18" charset="0"/>
                <a:cs typeface="Times New Roman" panose="02020603050405020304" pitchFamily="18" charset="0"/>
              </a:rPr>
              <a:t>Step 3</a:t>
            </a:r>
            <a:r>
              <a:rPr lang="en-US" sz="1800" dirty="0">
                <a:latin typeface="Times New Roman" panose="02020603050405020304" pitchFamily="18" charset="0"/>
                <a:cs typeface="Times New Roman" panose="02020603050405020304" pitchFamily="18" charset="0"/>
              </a:rPr>
              <a:t> − Calculating the values of each redundant bit.</a:t>
            </a:r>
          </a:p>
          <a:p>
            <a:endParaRPr lang="en-IN" sz="1800" dirty="0">
              <a:latin typeface="Times New Roman" panose="02020603050405020304" pitchFamily="18" charset="0"/>
              <a:cs typeface="Times New Roman" panose="02020603050405020304" pitchFamily="18" charset="0"/>
            </a:endParaRPr>
          </a:p>
        </p:txBody>
      </p:sp>
      <p:sp>
        <p:nvSpPr>
          <p:cNvPr id="2" name="Rectangle 1"/>
          <p:cNvSpPr/>
          <p:nvPr/>
        </p:nvSpPr>
        <p:spPr>
          <a:xfrm>
            <a:off x="567562" y="2463688"/>
            <a:ext cx="8047876" cy="1938992"/>
          </a:xfrm>
          <a:prstGeom prst="rect">
            <a:avLst/>
          </a:prstGeom>
          <a:solidFill>
            <a:schemeClr val="accent4">
              <a:lumMod val="20000"/>
              <a:lumOff val="80000"/>
            </a:schemeClr>
          </a:solidFill>
        </p:spPr>
        <p:txBody>
          <a:bodyPr wrap="square">
            <a:spAutoFit/>
          </a:bodyPr>
          <a:lstStyle/>
          <a:p>
            <a:r>
              <a:rPr lang="en-US" sz="2000" b="1" dirty="0">
                <a:latin typeface="Times New Roman" panose="02020603050405020304" pitchFamily="18" charset="0"/>
                <a:cs typeface="Times New Roman" panose="02020603050405020304" pitchFamily="18" charset="0"/>
              </a:rPr>
              <a:t>Step 1</a:t>
            </a:r>
          </a:p>
          <a:p>
            <a:r>
              <a:rPr lang="en-US" sz="2000" dirty="0">
                <a:latin typeface="Times New Roman" panose="02020603050405020304" pitchFamily="18" charset="0"/>
                <a:cs typeface="Times New Roman" panose="02020603050405020304" pitchFamily="18" charset="0"/>
              </a:rPr>
              <a:t>If the message contains </a:t>
            </a:r>
            <a:r>
              <a:rPr lang="en-US" sz="2000" i="1" dirty="0">
                <a:solidFill>
                  <a:srgbClr val="FF0000"/>
                </a:solidFill>
                <a:latin typeface="Times New Roman" panose="02020603050405020304" pitchFamily="18" charset="0"/>
                <a:cs typeface="Times New Roman" panose="02020603050405020304" pitchFamily="18" charset="0"/>
              </a:rPr>
              <a:t>m</a:t>
            </a:r>
            <a:r>
              <a:rPr lang="en-US" sz="2000" i="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number of data bits, then </a:t>
            </a:r>
            <a:r>
              <a:rPr lang="en-US" sz="2000" i="1" dirty="0">
                <a:solidFill>
                  <a:srgbClr val="FF0000"/>
                </a:solidFill>
                <a:latin typeface="Times New Roman" panose="02020603050405020304" pitchFamily="18" charset="0"/>
                <a:cs typeface="Times New Roman" panose="02020603050405020304" pitchFamily="18" charset="0"/>
              </a:rPr>
              <a:t>r</a:t>
            </a:r>
            <a:r>
              <a:rPr lang="en-US" sz="2000" i="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number of redundant bits are added to it.</a:t>
            </a:r>
          </a:p>
          <a:p>
            <a:pPr lvl="0"/>
            <a:r>
              <a:rPr lang="en-US" sz="2000" i="1" dirty="0">
                <a:solidFill>
                  <a:srgbClr val="FF0000"/>
                </a:solidFill>
                <a:latin typeface="Times New Roman" panose="02020603050405020304" pitchFamily="18" charset="0"/>
                <a:cs typeface="Times New Roman" panose="02020603050405020304" pitchFamily="18" charset="0"/>
              </a:rPr>
              <a:t>The value of r must satisfy the following relation</a:t>
            </a:r>
            <a:r>
              <a:rPr lang="en-US" sz="2000" dirty="0">
                <a:latin typeface="Times New Roman" panose="02020603050405020304" pitchFamily="18" charset="0"/>
                <a:cs typeface="Times New Roman" panose="02020603050405020304" pitchFamily="18" charset="0"/>
              </a:rPr>
              <a:t>:</a:t>
            </a:r>
            <a:r>
              <a:rPr lang="en-US" sz="2000" dirty="0">
                <a:solidFill>
                  <a:srgbClr val="3F3F3F"/>
                </a:solidFill>
                <a:latin typeface="Times New Roman" panose="02020603050405020304" pitchFamily="18" charset="0"/>
                <a:ea typeface="Cambria"/>
                <a:cs typeface="Times New Roman" panose="02020603050405020304" pitchFamily="18" charset="0"/>
                <a:sym typeface="Cambria"/>
              </a:rPr>
              <a:t> </a:t>
            </a:r>
            <a:r>
              <a:rPr lang="en-US" sz="2000" b="1" dirty="0">
                <a:solidFill>
                  <a:srgbClr val="3F3F3F"/>
                </a:solidFill>
                <a:latin typeface="Times New Roman" panose="02020603050405020304" pitchFamily="18" charset="0"/>
                <a:cs typeface="Times New Roman" panose="02020603050405020304" pitchFamily="18" charset="0"/>
              </a:rPr>
              <a:t>2</a:t>
            </a:r>
            <a:r>
              <a:rPr lang="en-US" sz="2000" b="1" baseline="30000" dirty="0">
                <a:solidFill>
                  <a:srgbClr val="3F3F3F"/>
                </a:solidFill>
                <a:latin typeface="Times New Roman" panose="02020603050405020304" pitchFamily="18" charset="0"/>
                <a:cs typeface="Times New Roman" panose="02020603050405020304" pitchFamily="18" charset="0"/>
              </a:rPr>
              <a:t>r</a:t>
            </a:r>
            <a:r>
              <a:rPr lang="en-US" sz="2000" b="1" dirty="0">
                <a:solidFill>
                  <a:srgbClr val="3F3F3F"/>
                </a:solidFill>
                <a:latin typeface="Times New Roman" panose="02020603050405020304" pitchFamily="18" charset="0"/>
                <a:cs typeface="Times New Roman" panose="02020603050405020304" pitchFamily="18" charset="0"/>
              </a:rPr>
              <a:t> ≥ m+r+1</a:t>
            </a:r>
            <a:r>
              <a:rPr lang="en-US" sz="2000" dirty="0">
                <a:solidFill>
                  <a:srgbClr val="3F3F3F"/>
                </a:solidFill>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For example: If data bits m = 7 then r = 4</a:t>
            </a:r>
          </a:p>
          <a:p>
            <a:r>
              <a:rPr lang="en-US" sz="2000" dirty="0">
                <a:latin typeface="Times New Roman" panose="02020603050405020304" pitchFamily="18" charset="0"/>
                <a:cs typeface="Times New Roman" panose="02020603050405020304" pitchFamily="18" charset="0"/>
              </a:rPr>
              <a:t>Length of the code-word = 7 + 4 =11</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6322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667650" y="81022"/>
            <a:ext cx="7847700" cy="469800"/>
          </a:xfrm>
          <a:prstGeom prst="rect">
            <a:avLst/>
          </a:prstGeom>
          <a:noFill/>
          <a:ln>
            <a:noFill/>
          </a:ln>
        </p:spPr>
        <p:txBody>
          <a:bodyPr spcFirstLastPara="1" wrap="square" lIns="68575" tIns="34275" rIns="68575" bIns="34275" anchor="b" anchorCtr="0">
            <a:noAutofit/>
          </a:bodyPr>
          <a:lstStyle/>
          <a:p>
            <a:pPr algn="ctr">
              <a:lnSpc>
                <a:spcPct val="85000"/>
              </a:lnSpc>
              <a:spcBef>
                <a:spcPts val="0"/>
              </a:spcBef>
              <a:buClr>
                <a:srgbClr val="002060"/>
              </a:buClr>
              <a:buSzPts val="3200"/>
            </a:pPr>
            <a:r>
              <a:rPr lang="en" sz="2800" dirty="0">
                <a:solidFill>
                  <a:srgbClr val="0070C0"/>
                </a:solidFill>
                <a:latin typeface="Times New Roman"/>
                <a:ea typeface="Times New Roman"/>
                <a:cs typeface="Times New Roman"/>
                <a:sym typeface="Times New Roman"/>
              </a:rPr>
              <a:t>Hamming Code: Encoding</a:t>
            </a:r>
            <a:endParaRPr sz="2800" dirty="0">
              <a:solidFill>
                <a:srgbClr val="0070C0"/>
              </a:solidFill>
              <a:latin typeface="Times New Roman"/>
              <a:ea typeface="Times New Roman"/>
              <a:cs typeface="Times New Roman"/>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35</a:t>
            </a:fld>
            <a:endParaRPr sz="900">
              <a:solidFill>
                <a:schemeClr val="dk1"/>
              </a:solidFill>
              <a:latin typeface="Times New Roman"/>
              <a:ea typeface="Times New Roman"/>
              <a:cs typeface="Times New Roman"/>
              <a:sym typeface="Times New Roman"/>
            </a:endParaRPr>
          </a:p>
        </p:txBody>
      </p:sp>
      <p:pic>
        <p:nvPicPr>
          <p:cNvPr id="9" name="Google Shape;221;p32"/>
          <p:cNvPicPr preferRelativeResize="0"/>
          <p:nvPr/>
        </p:nvPicPr>
        <p:blipFill rotWithShape="1">
          <a:blip r:embed="rId3">
            <a:alphaModFix/>
          </a:blip>
          <a:srcRect/>
          <a:stretch/>
        </p:blipFill>
        <p:spPr>
          <a:xfrm>
            <a:off x="27694" y="47149"/>
            <a:ext cx="543806" cy="537546"/>
          </a:xfrm>
          <a:prstGeom prst="rect">
            <a:avLst/>
          </a:prstGeom>
          <a:noFill/>
          <a:ln>
            <a:noFill/>
          </a:ln>
        </p:spPr>
      </p:pic>
      <p:sp>
        <p:nvSpPr>
          <p:cNvPr id="2" name="Rectangle 1"/>
          <p:cNvSpPr/>
          <p:nvPr/>
        </p:nvSpPr>
        <p:spPr>
          <a:xfrm>
            <a:off x="467474" y="643547"/>
            <a:ext cx="8047876" cy="1631216"/>
          </a:xfrm>
          <a:prstGeom prst="rect">
            <a:avLst/>
          </a:prstGeom>
          <a:solidFill>
            <a:schemeClr val="accent4">
              <a:lumMod val="20000"/>
              <a:lumOff val="80000"/>
            </a:schemeClr>
          </a:solidFill>
        </p:spPr>
        <p:txBody>
          <a:bodyPr wrap="square">
            <a:spAutoFit/>
          </a:bodyPr>
          <a:lstStyle/>
          <a:p>
            <a:r>
              <a:rPr lang="en-US" sz="2000" b="1" dirty="0">
                <a:latin typeface="Times New Roman" panose="02020603050405020304" pitchFamily="18" charset="0"/>
                <a:cs typeface="Times New Roman" panose="02020603050405020304" pitchFamily="18" charset="0"/>
              </a:rPr>
              <a:t>Step 2</a:t>
            </a:r>
          </a:p>
          <a:p>
            <a:r>
              <a:rPr lang="en-US" sz="2000" dirty="0">
                <a:latin typeface="Times New Roman" panose="02020603050405020304" pitchFamily="18" charset="0"/>
                <a:cs typeface="Times New Roman" panose="02020603050405020304" pitchFamily="18" charset="0"/>
              </a:rPr>
              <a:t>The </a:t>
            </a:r>
            <a:r>
              <a:rPr lang="en-US" sz="2000" i="1" dirty="0">
                <a:latin typeface="Times New Roman" panose="02020603050405020304" pitchFamily="18" charset="0"/>
                <a:cs typeface="Times New Roman" panose="02020603050405020304" pitchFamily="18" charset="0"/>
              </a:rPr>
              <a:t>r</a:t>
            </a:r>
            <a:r>
              <a:rPr lang="en-US" sz="2000" dirty="0">
                <a:latin typeface="Times New Roman" panose="02020603050405020304" pitchFamily="18" charset="0"/>
                <a:cs typeface="Times New Roman" panose="02020603050405020304" pitchFamily="18" charset="0"/>
              </a:rPr>
              <a:t> redundant bits placed at bit positions of powers of 2, i.e. 1, 2, 4, 8, 16 etc.</a:t>
            </a:r>
          </a:p>
          <a:p>
            <a:r>
              <a:rPr lang="en-US" sz="2000" b="1" dirty="0">
                <a:solidFill>
                  <a:srgbClr val="FF0000"/>
                </a:solidFill>
                <a:latin typeface="Times New Roman" panose="02020603050405020304" pitchFamily="18" charset="0"/>
                <a:cs typeface="Times New Roman" panose="02020603050405020304" pitchFamily="18" charset="0"/>
              </a:rPr>
              <a:t>They are referred as </a:t>
            </a:r>
            <a:r>
              <a:rPr lang="en-IN" sz="2000" i="1" dirty="0">
                <a:solidFill>
                  <a:srgbClr val="FF0000"/>
                </a:solidFill>
                <a:latin typeface="Times New Roman" panose="02020603050405020304" pitchFamily="18" charset="0"/>
                <a:cs typeface="Times New Roman" panose="02020603050405020304" pitchFamily="18" charset="0"/>
              </a:rPr>
              <a:t>r</a:t>
            </a:r>
            <a:r>
              <a:rPr lang="en-IN" sz="2000" i="1" baseline="-25000" dirty="0">
                <a:solidFill>
                  <a:srgbClr val="FF0000"/>
                </a:solidFill>
                <a:latin typeface="Times New Roman" panose="02020603050405020304" pitchFamily="18" charset="0"/>
                <a:cs typeface="Times New Roman" panose="02020603050405020304" pitchFamily="18" charset="0"/>
              </a:rPr>
              <a:t>1</a:t>
            </a:r>
            <a:r>
              <a:rPr lang="en-IN" sz="2000" dirty="0">
                <a:solidFill>
                  <a:srgbClr val="FF0000"/>
                </a:solidFill>
                <a:latin typeface="Times New Roman" panose="02020603050405020304" pitchFamily="18" charset="0"/>
                <a:cs typeface="Times New Roman" panose="02020603050405020304" pitchFamily="18" charset="0"/>
              </a:rPr>
              <a:t> (at position 1), </a:t>
            </a:r>
            <a:r>
              <a:rPr lang="en-IN" sz="2000" i="1" dirty="0">
                <a:solidFill>
                  <a:srgbClr val="FF0000"/>
                </a:solidFill>
                <a:latin typeface="Times New Roman" panose="02020603050405020304" pitchFamily="18" charset="0"/>
                <a:cs typeface="Times New Roman" panose="02020603050405020304" pitchFamily="18" charset="0"/>
              </a:rPr>
              <a:t>r</a:t>
            </a:r>
            <a:r>
              <a:rPr lang="en-IN" sz="2000" i="1" baseline="-25000" dirty="0">
                <a:solidFill>
                  <a:srgbClr val="FF0000"/>
                </a:solidFill>
                <a:latin typeface="Times New Roman" panose="02020603050405020304" pitchFamily="18" charset="0"/>
                <a:cs typeface="Times New Roman" panose="02020603050405020304" pitchFamily="18" charset="0"/>
              </a:rPr>
              <a:t>2</a:t>
            </a:r>
            <a:r>
              <a:rPr lang="en-IN" sz="2000" dirty="0">
                <a:solidFill>
                  <a:srgbClr val="FF0000"/>
                </a:solidFill>
                <a:latin typeface="Times New Roman" panose="02020603050405020304" pitchFamily="18" charset="0"/>
                <a:cs typeface="Times New Roman" panose="02020603050405020304" pitchFamily="18" charset="0"/>
              </a:rPr>
              <a:t> (at position 2), </a:t>
            </a:r>
            <a:r>
              <a:rPr lang="en-IN" sz="2000" i="1" dirty="0">
                <a:solidFill>
                  <a:srgbClr val="FF0000"/>
                </a:solidFill>
                <a:latin typeface="Times New Roman" panose="02020603050405020304" pitchFamily="18" charset="0"/>
                <a:cs typeface="Times New Roman" panose="02020603050405020304" pitchFamily="18" charset="0"/>
              </a:rPr>
              <a:t>r</a:t>
            </a:r>
            <a:r>
              <a:rPr lang="en-IN" sz="2000" i="1" baseline="-25000" dirty="0">
                <a:solidFill>
                  <a:srgbClr val="FF0000"/>
                </a:solidFill>
                <a:latin typeface="Times New Roman" panose="02020603050405020304" pitchFamily="18" charset="0"/>
                <a:cs typeface="Times New Roman" panose="02020603050405020304" pitchFamily="18" charset="0"/>
              </a:rPr>
              <a:t>3</a:t>
            </a:r>
            <a:r>
              <a:rPr lang="en-IN" sz="2000" dirty="0">
                <a:solidFill>
                  <a:srgbClr val="FF0000"/>
                </a:solidFill>
                <a:latin typeface="Times New Roman" panose="02020603050405020304" pitchFamily="18" charset="0"/>
                <a:cs typeface="Times New Roman" panose="02020603050405020304" pitchFamily="18" charset="0"/>
              </a:rPr>
              <a:t> (at position 4), </a:t>
            </a:r>
            <a:r>
              <a:rPr lang="en-IN" sz="2000" i="1" dirty="0">
                <a:solidFill>
                  <a:srgbClr val="FF0000"/>
                </a:solidFill>
                <a:latin typeface="Times New Roman" panose="02020603050405020304" pitchFamily="18" charset="0"/>
                <a:cs typeface="Times New Roman" panose="02020603050405020304" pitchFamily="18" charset="0"/>
              </a:rPr>
              <a:t>r</a:t>
            </a:r>
            <a:r>
              <a:rPr lang="en-IN" sz="2000" i="1" baseline="-25000" dirty="0">
                <a:solidFill>
                  <a:srgbClr val="FF0000"/>
                </a:solidFill>
                <a:latin typeface="Times New Roman" panose="02020603050405020304" pitchFamily="18" charset="0"/>
                <a:cs typeface="Times New Roman" panose="02020603050405020304" pitchFamily="18" charset="0"/>
              </a:rPr>
              <a:t>4</a:t>
            </a:r>
            <a:r>
              <a:rPr lang="en-IN" sz="2000" dirty="0">
                <a:solidFill>
                  <a:srgbClr val="FF0000"/>
                </a:solidFill>
                <a:latin typeface="Times New Roman" panose="02020603050405020304" pitchFamily="18" charset="0"/>
                <a:cs typeface="Times New Roman" panose="02020603050405020304" pitchFamily="18" charset="0"/>
              </a:rPr>
              <a:t> (at position 8) and so on.</a:t>
            </a:r>
            <a:endParaRPr lang="en-US" sz="2000" b="1" dirty="0">
              <a:solidFill>
                <a:srgbClr val="FF0000"/>
              </a:solidFill>
              <a:latin typeface="Times New Roman" panose="02020603050405020304" pitchFamily="18" charset="0"/>
              <a:cs typeface="Times New Roman" panose="02020603050405020304" pitchFamily="18" charset="0"/>
            </a:endParaRPr>
          </a:p>
        </p:txBody>
      </p:sp>
      <p:sp>
        <p:nvSpPr>
          <p:cNvPr id="3" name="Rectangle 2"/>
          <p:cNvSpPr/>
          <p:nvPr/>
        </p:nvSpPr>
        <p:spPr>
          <a:xfrm>
            <a:off x="467474" y="2547832"/>
            <a:ext cx="8047876" cy="1815882"/>
          </a:xfrm>
          <a:prstGeom prst="rect">
            <a:avLst/>
          </a:prstGeom>
          <a:solidFill>
            <a:schemeClr val="accent6">
              <a:lumMod val="20000"/>
              <a:lumOff val="80000"/>
            </a:schemeClr>
          </a:solidFill>
        </p:spPr>
        <p:txBody>
          <a:bodyPr wrap="square">
            <a:spAutoFit/>
          </a:bodyPr>
          <a:lstStyle/>
          <a:p>
            <a:r>
              <a:rPr lang="en-IN" sz="2000" b="1" dirty="0">
                <a:latin typeface="Times New Roman" panose="02020603050405020304" pitchFamily="18" charset="0"/>
                <a:cs typeface="Times New Roman" panose="02020603050405020304" pitchFamily="18" charset="0"/>
              </a:rPr>
              <a:t>Step 3</a:t>
            </a:r>
          </a:p>
          <a:p>
            <a:r>
              <a:rPr lang="en-US" sz="1800" dirty="0">
                <a:latin typeface="Times New Roman" panose="02020603050405020304" pitchFamily="18" charset="0"/>
                <a:cs typeface="Times New Roman" panose="02020603050405020304" pitchFamily="18" charset="0"/>
              </a:rPr>
              <a:t>The redundant bits are parity bits. A parity bit is an extra bit that makes the number of 1s either even or odd. The two types of parity are −</a:t>
            </a:r>
          </a:p>
          <a:p>
            <a:pPr>
              <a:spcBef>
                <a:spcPts val="1200"/>
              </a:spcBef>
            </a:pPr>
            <a:r>
              <a:rPr lang="en-US" sz="1800" b="1" dirty="0">
                <a:latin typeface="Times New Roman" panose="02020603050405020304" pitchFamily="18" charset="0"/>
                <a:cs typeface="Times New Roman" panose="02020603050405020304" pitchFamily="18" charset="0"/>
              </a:rPr>
              <a:t>Even Parity</a:t>
            </a:r>
            <a:r>
              <a:rPr lang="en-US" sz="1800" dirty="0">
                <a:latin typeface="Times New Roman" panose="02020603050405020304" pitchFamily="18" charset="0"/>
                <a:cs typeface="Times New Roman" panose="02020603050405020304" pitchFamily="18" charset="0"/>
              </a:rPr>
              <a:t> − Here the total number of bits in the message is made even.</a:t>
            </a:r>
          </a:p>
          <a:p>
            <a:pPr>
              <a:spcBef>
                <a:spcPts val="1200"/>
              </a:spcBef>
            </a:pPr>
            <a:r>
              <a:rPr lang="en-US" sz="1800" b="1" dirty="0">
                <a:latin typeface="Times New Roman" panose="02020603050405020304" pitchFamily="18" charset="0"/>
                <a:cs typeface="Times New Roman" panose="02020603050405020304" pitchFamily="18" charset="0"/>
              </a:rPr>
              <a:t>Odd Parity</a:t>
            </a:r>
            <a:r>
              <a:rPr lang="en-US" sz="1800" dirty="0">
                <a:latin typeface="Times New Roman" panose="02020603050405020304" pitchFamily="18" charset="0"/>
                <a:cs typeface="Times New Roman" panose="02020603050405020304" pitchFamily="18" charset="0"/>
              </a:rPr>
              <a:t> − Here the total number of bits in the message is made odd.</a:t>
            </a:r>
          </a:p>
        </p:txBody>
      </p:sp>
    </p:spTree>
    <p:extLst>
      <p:ext uri="{BB962C8B-B14F-4D97-AF65-F5344CB8AC3E}">
        <p14:creationId xmlns:p14="http://schemas.microsoft.com/office/powerpoint/2010/main" val="22932335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667650" y="114895"/>
            <a:ext cx="7847700" cy="469800"/>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rgbClr val="002060"/>
              </a:buClr>
              <a:buSzPts val="3200"/>
              <a:buFont typeface="Calibri"/>
              <a:buNone/>
            </a:pPr>
            <a:r>
              <a:rPr lang="en" sz="2800" dirty="0">
                <a:solidFill>
                  <a:srgbClr val="0070C0"/>
                </a:solidFill>
                <a:latin typeface="Times New Roman"/>
                <a:ea typeface="Times New Roman"/>
                <a:cs typeface="Times New Roman"/>
                <a:sym typeface="Times New Roman"/>
              </a:rPr>
              <a:t>Hamming Code: Encoding</a:t>
            </a:r>
            <a:endParaRPr sz="3200" dirty="0">
              <a:solidFill>
                <a:srgbClr val="0070C0"/>
              </a:solidFill>
              <a:latin typeface="Times New Roman"/>
              <a:ea typeface="Times New Roman"/>
              <a:cs typeface="Times New Roman"/>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36</a:t>
            </a:fld>
            <a:endParaRPr sz="900">
              <a:solidFill>
                <a:schemeClr val="dk1"/>
              </a:solidFill>
              <a:latin typeface="Times New Roman"/>
              <a:ea typeface="Times New Roman"/>
              <a:cs typeface="Times New Roman"/>
              <a:sym typeface="Times New Roman"/>
            </a:endParaRPr>
          </a:p>
        </p:txBody>
      </p:sp>
      <p:pic>
        <p:nvPicPr>
          <p:cNvPr id="8" name="Google Shape;656;p48"/>
          <p:cNvPicPr preferRelativeResize="0"/>
          <p:nvPr/>
        </p:nvPicPr>
        <p:blipFill rotWithShape="1">
          <a:blip r:embed="rId3">
            <a:alphaModFix/>
          </a:blip>
          <a:srcRect/>
          <a:stretch/>
        </p:blipFill>
        <p:spPr>
          <a:xfrm>
            <a:off x="1870521" y="4058197"/>
            <a:ext cx="4931596" cy="982910"/>
          </a:xfrm>
          <a:prstGeom prst="rect">
            <a:avLst/>
          </a:prstGeom>
          <a:noFill/>
          <a:ln>
            <a:noFill/>
          </a:ln>
        </p:spPr>
      </p:pic>
      <p:pic>
        <p:nvPicPr>
          <p:cNvPr id="9" name="Google Shape;221;p32"/>
          <p:cNvPicPr preferRelativeResize="0"/>
          <p:nvPr/>
        </p:nvPicPr>
        <p:blipFill rotWithShape="1">
          <a:blip r:embed="rId4">
            <a:alphaModFix/>
          </a:blip>
          <a:srcRect/>
          <a:stretch/>
        </p:blipFill>
        <p:spPr>
          <a:xfrm>
            <a:off x="81724" y="81022"/>
            <a:ext cx="585926" cy="537546"/>
          </a:xfrm>
          <a:prstGeom prst="rect">
            <a:avLst/>
          </a:prstGeom>
          <a:noFill/>
          <a:ln>
            <a:noFill/>
          </a:ln>
        </p:spPr>
      </p:pic>
      <p:sp>
        <p:nvSpPr>
          <p:cNvPr id="4" name="Rectangle 3"/>
          <p:cNvSpPr/>
          <p:nvPr/>
        </p:nvSpPr>
        <p:spPr>
          <a:xfrm>
            <a:off x="850605" y="760269"/>
            <a:ext cx="7517218" cy="3739485"/>
          </a:xfrm>
          <a:prstGeom prst="rect">
            <a:avLst/>
          </a:prstGeom>
        </p:spPr>
        <p:txBody>
          <a:bodyPr wrap="square">
            <a:spAutoFit/>
          </a:bodyPr>
          <a:lstStyle/>
          <a:p>
            <a:pPr marL="108000" indent="-108000">
              <a:spcBef>
                <a:spcPts val="600"/>
              </a:spcBef>
            </a:pPr>
            <a:r>
              <a:rPr lang="en-US" sz="1800" dirty="0">
                <a:latin typeface="Times New Roman" panose="02020603050405020304" pitchFamily="18" charset="0"/>
                <a:cs typeface="Times New Roman" panose="02020603050405020304" pitchFamily="18" charset="0"/>
              </a:rPr>
              <a:t>  Each redundant bit, </a:t>
            </a:r>
            <a:r>
              <a:rPr lang="en-US" sz="1800" dirty="0" err="1">
                <a:latin typeface="Times New Roman" panose="02020603050405020304" pitchFamily="18" charset="0"/>
                <a:cs typeface="Times New Roman" panose="02020603050405020304" pitchFamily="18" charset="0"/>
              </a:rPr>
              <a:t>r</a:t>
            </a:r>
            <a:r>
              <a:rPr lang="en-US" sz="1800" baseline="-25000" dirty="0" err="1">
                <a:latin typeface="Times New Roman" panose="02020603050405020304" pitchFamily="18" charset="0"/>
                <a:cs typeface="Times New Roman" panose="02020603050405020304" pitchFamily="18" charset="0"/>
              </a:rPr>
              <a:t>i</a:t>
            </a:r>
            <a:r>
              <a:rPr lang="en-US" sz="1800" dirty="0">
                <a:latin typeface="Times New Roman" panose="02020603050405020304" pitchFamily="18" charset="0"/>
                <a:cs typeface="Times New Roman" panose="02020603050405020304" pitchFamily="18" charset="0"/>
              </a:rPr>
              <a:t>, is calculated as the parity, generally even parity, based upon its bit position. It covers all bit positions whose binary representation includes a 1 in the </a:t>
            </a:r>
            <a:r>
              <a:rPr lang="en-US" sz="1800" dirty="0" err="1">
                <a:latin typeface="Times New Roman" panose="02020603050405020304" pitchFamily="18" charset="0"/>
                <a:cs typeface="Times New Roman" panose="02020603050405020304" pitchFamily="18" charset="0"/>
              </a:rPr>
              <a:t>i</a:t>
            </a:r>
            <a:r>
              <a:rPr lang="en-US" sz="1800" baseline="30000" dirty="0" err="1">
                <a:latin typeface="Times New Roman" panose="02020603050405020304" pitchFamily="18" charset="0"/>
                <a:cs typeface="Times New Roman" panose="02020603050405020304" pitchFamily="18" charset="0"/>
              </a:rPr>
              <a:t>th</a:t>
            </a:r>
            <a:r>
              <a:rPr lang="en-US" sz="1800" dirty="0">
                <a:latin typeface="Times New Roman" panose="02020603050405020304" pitchFamily="18" charset="0"/>
                <a:cs typeface="Times New Roman" panose="02020603050405020304" pitchFamily="18" charset="0"/>
              </a:rPr>
              <a:t> position except the position of </a:t>
            </a:r>
            <a:r>
              <a:rPr lang="en-US" sz="1800" dirty="0" err="1">
                <a:latin typeface="Times New Roman" panose="02020603050405020304" pitchFamily="18" charset="0"/>
                <a:cs typeface="Times New Roman" panose="02020603050405020304" pitchFamily="18" charset="0"/>
              </a:rPr>
              <a:t>r</a:t>
            </a:r>
            <a:r>
              <a:rPr lang="en-US" sz="1800" baseline="-25000" dirty="0" err="1">
                <a:latin typeface="Times New Roman" panose="02020603050405020304" pitchFamily="18" charset="0"/>
                <a:cs typeface="Times New Roman" panose="02020603050405020304" pitchFamily="18" charset="0"/>
              </a:rPr>
              <a:t>i</a:t>
            </a:r>
            <a:r>
              <a:rPr lang="en-IN" sz="1800" dirty="0">
                <a:latin typeface="Times New Roman" panose="02020603050405020304" pitchFamily="18" charset="0"/>
                <a:cs typeface="Times New Roman" panose="02020603050405020304" pitchFamily="18" charset="0"/>
              </a:rPr>
              <a:t> </a:t>
            </a:r>
          </a:p>
          <a:p>
            <a:pPr marL="180000" indent="-180000" algn="just">
              <a:spcBef>
                <a:spcPts val="600"/>
              </a:spcBef>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r</a:t>
            </a:r>
            <a:r>
              <a:rPr lang="en-US" sz="1800" baseline="-25000" dirty="0">
                <a:latin typeface="Times New Roman" panose="02020603050405020304" pitchFamily="18" charset="0"/>
                <a:cs typeface="Times New Roman" panose="02020603050405020304" pitchFamily="18" charset="0"/>
              </a:rPr>
              <a:t>1</a:t>
            </a:r>
            <a:r>
              <a:rPr lang="en-US" sz="1800" dirty="0">
                <a:latin typeface="Times New Roman" panose="02020603050405020304" pitchFamily="18" charset="0"/>
                <a:cs typeface="Times New Roman" panose="02020603050405020304" pitchFamily="18" charset="0"/>
              </a:rPr>
              <a:t> is the parity bit for all data bits in positions whose binary representation includes a 1 in the least significant position excluding 1 (3, 5, 7, 9, 11 and so on)</a:t>
            </a:r>
          </a:p>
          <a:p>
            <a:pPr marL="180000" indent="-180000" algn="just">
              <a:spcBef>
                <a:spcPts val="600"/>
              </a:spcBef>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r</a:t>
            </a:r>
            <a:r>
              <a:rPr lang="en-US" sz="1800" baseline="-25000" dirty="0">
                <a:latin typeface="Times New Roman" panose="02020603050405020304" pitchFamily="18" charset="0"/>
                <a:cs typeface="Times New Roman" panose="02020603050405020304" pitchFamily="18" charset="0"/>
              </a:rPr>
              <a:t>2 </a:t>
            </a:r>
            <a:r>
              <a:rPr lang="en-US" sz="1800" dirty="0">
                <a:latin typeface="Times New Roman" panose="02020603050405020304" pitchFamily="18" charset="0"/>
                <a:cs typeface="Times New Roman" panose="02020603050405020304" pitchFamily="18" charset="0"/>
              </a:rPr>
              <a:t>is the parity bit for all data bits in positions whose binary representation includes a 1 in the position 2 from right except 2 (3, 6, 7, 10, 11 and so on)</a:t>
            </a:r>
          </a:p>
          <a:p>
            <a:pPr marL="180000" indent="-180000" algn="just">
              <a:spcBef>
                <a:spcPts val="600"/>
              </a:spcBef>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r</a:t>
            </a:r>
            <a:r>
              <a:rPr lang="en-US" sz="1800" baseline="-25000" dirty="0">
                <a:latin typeface="Times New Roman" panose="02020603050405020304" pitchFamily="18" charset="0"/>
                <a:cs typeface="Times New Roman" panose="02020603050405020304" pitchFamily="18" charset="0"/>
              </a:rPr>
              <a:t>3</a:t>
            </a:r>
            <a:r>
              <a:rPr lang="en-US" sz="1800" dirty="0">
                <a:latin typeface="Times New Roman" panose="02020603050405020304" pitchFamily="18" charset="0"/>
                <a:cs typeface="Times New Roman" panose="02020603050405020304" pitchFamily="18" charset="0"/>
              </a:rPr>
              <a:t> is the parity bit for all data bits in positions whose binary representation includes a 1 in the position 3 from right except 4 (5-7, 12-15, 20-23 and so on)</a:t>
            </a:r>
          </a:p>
          <a:p>
            <a:pPr>
              <a:spcBef>
                <a:spcPts val="1200"/>
              </a:spcBef>
            </a:pPr>
            <a:endParaRPr lang="en-IN"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234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667650" y="114895"/>
            <a:ext cx="7847700" cy="469800"/>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rgbClr val="002060"/>
              </a:buClr>
              <a:buSzPts val="3200"/>
              <a:buFont typeface="Calibri"/>
              <a:buNone/>
            </a:pPr>
            <a:r>
              <a:rPr lang="en" sz="2800" dirty="0">
                <a:solidFill>
                  <a:srgbClr val="0070C0"/>
                </a:solidFill>
                <a:latin typeface="Times New Roman"/>
                <a:ea typeface="Times New Roman"/>
                <a:cs typeface="Times New Roman"/>
                <a:sym typeface="Times New Roman"/>
              </a:rPr>
              <a:t>Hamming Code: Encoding</a:t>
            </a:r>
            <a:endParaRPr sz="3200" dirty="0">
              <a:solidFill>
                <a:srgbClr val="0070C0"/>
              </a:solidFill>
              <a:latin typeface="Times New Roman"/>
              <a:ea typeface="Times New Roman"/>
              <a:cs typeface="Times New Roman"/>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37</a:t>
            </a:fld>
            <a:endParaRPr sz="900">
              <a:solidFill>
                <a:schemeClr val="dk1"/>
              </a:solidFill>
              <a:latin typeface="Times New Roman"/>
              <a:ea typeface="Times New Roman"/>
              <a:cs typeface="Times New Roman"/>
              <a:sym typeface="Times New Roman"/>
            </a:endParaRPr>
          </a:p>
        </p:txBody>
      </p:sp>
      <p:pic>
        <p:nvPicPr>
          <p:cNvPr id="9" name="Google Shape;221;p32"/>
          <p:cNvPicPr preferRelativeResize="0"/>
          <p:nvPr/>
        </p:nvPicPr>
        <p:blipFill rotWithShape="1">
          <a:blip r:embed="rId3">
            <a:alphaModFix/>
          </a:blip>
          <a:srcRect/>
          <a:stretch/>
        </p:blipFill>
        <p:spPr>
          <a:xfrm>
            <a:off x="81724" y="81022"/>
            <a:ext cx="585926" cy="537546"/>
          </a:xfrm>
          <a:prstGeom prst="rect">
            <a:avLst/>
          </a:prstGeom>
          <a:noFill/>
          <a:ln>
            <a:noFill/>
          </a:ln>
        </p:spPr>
      </p:pic>
      <p:pic>
        <p:nvPicPr>
          <p:cNvPr id="8194" name="Picture 2" descr="https://media.geeksforgeeks.org/wp-content/uploads/20200424184419/hamming_code.png"/>
          <p:cNvPicPr>
            <a:picLocks noChangeAspect="1" noChangeArrowheads="1"/>
          </p:cNvPicPr>
          <p:nvPr/>
        </p:nvPicPr>
        <p:blipFill rotWithShape="1">
          <a:blip r:embed="rId4">
            <a:extLst>
              <a:ext uri="{28A0092B-C50C-407E-A947-70E740481C1C}">
                <a14:useLocalDpi xmlns:a14="http://schemas.microsoft.com/office/drawing/2010/main" val="0"/>
              </a:ext>
            </a:extLst>
          </a:blip>
          <a:srcRect l="41111" t="6739" r="5181" b="22339"/>
          <a:stretch/>
        </p:blipFill>
        <p:spPr bwMode="auto">
          <a:xfrm>
            <a:off x="861134" y="693301"/>
            <a:ext cx="3187084" cy="421088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4276622" y="703021"/>
            <a:ext cx="4362655" cy="1631216"/>
          </a:xfrm>
          <a:prstGeom prst="rect">
            <a:avLst/>
          </a:prstGeom>
          <a:solidFill>
            <a:schemeClr val="accent4">
              <a:lumMod val="20000"/>
              <a:lumOff val="80000"/>
            </a:schemeClr>
          </a:solidFill>
        </p:spPr>
        <p:txBody>
          <a:bodyPr wrap="square" rtlCol="0">
            <a:spAutoFit/>
          </a:bodyPr>
          <a:lstStyle/>
          <a:p>
            <a:r>
              <a:rPr lang="en-US" sz="2000" dirty="0">
                <a:solidFill>
                  <a:srgbClr val="FF0000"/>
                </a:solidFill>
                <a:latin typeface="Times New Roman" panose="02020603050405020304" pitchFamily="18" charset="0"/>
                <a:cs typeface="Times New Roman" panose="02020603050405020304" pitchFamily="18" charset="0"/>
              </a:rPr>
              <a:t>Sometimes the redundant bits are named as per their position </a:t>
            </a:r>
            <a:r>
              <a:rPr lang="en-US" sz="2000" dirty="0" err="1">
                <a:solidFill>
                  <a:srgbClr val="FF0000"/>
                </a:solidFill>
                <a:latin typeface="Times New Roman" panose="02020603050405020304" pitchFamily="18" charset="0"/>
                <a:cs typeface="Times New Roman" panose="02020603050405020304" pitchFamily="18" charset="0"/>
              </a:rPr>
              <a:t>eg</a:t>
            </a:r>
            <a:r>
              <a:rPr lang="en-US" sz="2000" dirty="0">
                <a:solidFill>
                  <a:srgbClr val="FF0000"/>
                </a:solidFill>
                <a:latin typeface="Times New Roman" panose="02020603050405020304" pitchFamily="18" charset="0"/>
                <a:cs typeface="Times New Roman" panose="02020603050405020304" pitchFamily="18" charset="0"/>
              </a:rPr>
              <a:t>. R1, R2, R4, R8 etc. instead of R1, R2, R3, R4. In both the cases calculation process remains the same</a:t>
            </a:r>
            <a:endParaRPr lang="en-IN" sz="2000" dirty="0">
              <a:solidFill>
                <a:srgbClr val="FF000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5"/>
          <a:stretch>
            <a:fillRect/>
          </a:stretch>
        </p:blipFill>
        <p:spPr>
          <a:xfrm>
            <a:off x="5012360" y="2798743"/>
            <a:ext cx="2762250" cy="1485900"/>
          </a:xfrm>
          <a:prstGeom prst="rect">
            <a:avLst/>
          </a:prstGeom>
        </p:spPr>
      </p:pic>
    </p:spTree>
    <p:extLst>
      <p:ext uri="{BB962C8B-B14F-4D97-AF65-F5344CB8AC3E}">
        <p14:creationId xmlns:p14="http://schemas.microsoft.com/office/powerpoint/2010/main" val="24584083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667650" y="57301"/>
            <a:ext cx="7847700" cy="469800"/>
          </a:xfrm>
          <a:prstGeom prst="rect">
            <a:avLst/>
          </a:prstGeom>
          <a:noFill/>
          <a:ln>
            <a:noFill/>
          </a:ln>
        </p:spPr>
        <p:txBody>
          <a:bodyPr spcFirstLastPara="1" wrap="square" lIns="68575" tIns="34275" rIns="68575" bIns="34275" anchor="b" anchorCtr="0">
            <a:noAutofit/>
          </a:bodyPr>
          <a:lstStyle/>
          <a:p>
            <a:pPr lvl="0" algn="ctr">
              <a:lnSpc>
                <a:spcPct val="85000"/>
              </a:lnSpc>
              <a:spcBef>
                <a:spcPts val="0"/>
              </a:spcBef>
              <a:buClr>
                <a:srgbClr val="002060"/>
              </a:buClr>
              <a:buSzPts val="3200"/>
            </a:pPr>
            <a:r>
              <a:rPr lang="en" sz="2800" dirty="0">
                <a:solidFill>
                  <a:srgbClr val="0070C0"/>
                </a:solidFill>
                <a:latin typeface="Times New Roman"/>
                <a:ea typeface="Times New Roman"/>
                <a:cs typeface="Times New Roman"/>
                <a:sym typeface="Times New Roman"/>
              </a:rPr>
              <a:t>Hamming Code: Encoding</a:t>
            </a:r>
            <a:endParaRPr sz="3200" dirty="0">
              <a:solidFill>
                <a:srgbClr val="0070C0"/>
              </a:solidFill>
              <a:latin typeface="Times New Roman"/>
              <a:ea typeface="Times New Roman"/>
              <a:cs typeface="Times New Roman"/>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38</a:t>
            </a:fld>
            <a:endParaRPr sz="900">
              <a:solidFill>
                <a:schemeClr val="dk1"/>
              </a:solidFill>
              <a:latin typeface="Times New Roman"/>
              <a:ea typeface="Times New Roman"/>
              <a:cs typeface="Times New Roman"/>
              <a:sym typeface="Times New Roman"/>
            </a:endParaRPr>
          </a:p>
        </p:txBody>
      </p:sp>
      <p:pic>
        <p:nvPicPr>
          <p:cNvPr id="8" name="Google Shape;221;p32"/>
          <p:cNvPicPr preferRelativeResize="0"/>
          <p:nvPr/>
        </p:nvPicPr>
        <p:blipFill rotWithShape="1">
          <a:blip r:embed="rId3">
            <a:alphaModFix/>
          </a:blip>
          <a:srcRect/>
          <a:stretch/>
        </p:blipFill>
        <p:spPr>
          <a:xfrm>
            <a:off x="27694" y="47149"/>
            <a:ext cx="543806" cy="537546"/>
          </a:xfrm>
          <a:prstGeom prst="rect">
            <a:avLst/>
          </a:prstGeom>
          <a:noFill/>
          <a:ln>
            <a:noFill/>
          </a:ln>
        </p:spPr>
      </p:pic>
      <p:sp>
        <p:nvSpPr>
          <p:cNvPr id="3" name="Rectangle 2"/>
          <p:cNvSpPr/>
          <p:nvPr/>
        </p:nvSpPr>
        <p:spPr>
          <a:xfrm>
            <a:off x="363984" y="624094"/>
            <a:ext cx="8513688" cy="1631216"/>
          </a:xfrm>
          <a:prstGeom prst="rect">
            <a:avLst/>
          </a:prstGeom>
          <a:solidFill>
            <a:schemeClr val="accent4">
              <a:lumMod val="20000"/>
              <a:lumOff val="80000"/>
            </a:schemeClr>
          </a:solidFill>
        </p:spPr>
        <p:txBody>
          <a:bodyPr wrap="square">
            <a:spAutoFit/>
          </a:bodyPr>
          <a:lstStyle/>
          <a:p>
            <a:pPr fontAlgn="base">
              <a:buFont typeface="Arial" panose="020B0604020202020204" pitchFamily="34" charset="0"/>
              <a:buChar char="•"/>
            </a:pPr>
            <a:r>
              <a:rPr lang="en-US" sz="2000" dirty="0">
                <a:solidFill>
                  <a:srgbClr val="273239"/>
                </a:solidFill>
                <a:latin typeface="Times New Roman" panose="02020603050405020304" pitchFamily="18" charset="0"/>
                <a:cs typeface="Times New Roman" panose="02020603050405020304" pitchFamily="18" charset="0"/>
              </a:rPr>
              <a:t>The number of data bits = 7 </a:t>
            </a:r>
            <a:r>
              <a:rPr lang="en-US" sz="2000" dirty="0">
                <a:solidFill>
                  <a:srgbClr val="FF0000"/>
                </a:solidFill>
                <a:latin typeface="Times New Roman" panose="02020603050405020304" pitchFamily="18" charset="0"/>
                <a:cs typeface="Times New Roman" panose="02020603050405020304" pitchFamily="18" charset="0"/>
              </a:rPr>
              <a:t>(m)</a:t>
            </a:r>
          </a:p>
          <a:p>
            <a:pPr fontAlgn="base">
              <a:buFont typeface="Arial" panose="020B0604020202020204" pitchFamily="34" charset="0"/>
              <a:buChar char="•"/>
            </a:pPr>
            <a:r>
              <a:rPr lang="en-US" sz="2000" dirty="0">
                <a:solidFill>
                  <a:srgbClr val="273239"/>
                </a:solidFill>
                <a:latin typeface="Times New Roman" panose="02020603050405020304" pitchFamily="18" charset="0"/>
                <a:cs typeface="Times New Roman" panose="02020603050405020304" pitchFamily="18" charset="0"/>
              </a:rPr>
              <a:t>The number of redundant bits = 4 </a:t>
            </a:r>
            <a:r>
              <a:rPr lang="en-US" sz="2000" dirty="0">
                <a:solidFill>
                  <a:srgbClr val="FF0000"/>
                </a:solidFill>
                <a:latin typeface="Times New Roman" panose="02020603050405020304" pitchFamily="18" charset="0"/>
                <a:cs typeface="Times New Roman" panose="02020603050405020304" pitchFamily="18" charset="0"/>
              </a:rPr>
              <a:t>(r)</a:t>
            </a:r>
          </a:p>
          <a:p>
            <a:pPr fontAlgn="base">
              <a:buFont typeface="Arial" panose="020B0604020202020204" pitchFamily="34" charset="0"/>
              <a:buChar char="•"/>
            </a:pPr>
            <a:r>
              <a:rPr lang="en-US" sz="2000" dirty="0">
                <a:solidFill>
                  <a:srgbClr val="273239"/>
                </a:solidFill>
                <a:latin typeface="Times New Roman" panose="02020603050405020304" pitchFamily="18" charset="0"/>
                <a:cs typeface="Times New Roman" panose="02020603050405020304" pitchFamily="18" charset="0"/>
              </a:rPr>
              <a:t>The total number of bits = 11 </a:t>
            </a:r>
            <a:r>
              <a:rPr lang="en-US" sz="2000" dirty="0">
                <a:solidFill>
                  <a:srgbClr val="FF0000"/>
                </a:solidFill>
                <a:latin typeface="Times New Roman" panose="02020603050405020304" pitchFamily="18" charset="0"/>
                <a:cs typeface="Times New Roman" panose="02020603050405020304" pitchFamily="18" charset="0"/>
              </a:rPr>
              <a:t>(n = m + r)</a:t>
            </a:r>
          </a:p>
          <a:p>
            <a:pPr fontAlgn="base">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redundant bits are placed at positions corresponding to power of 2- 1, 2, 4, 8</a:t>
            </a:r>
          </a:p>
          <a:p>
            <a:pPr fontAlgn="base">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data to be transmitted is 1011001</a:t>
            </a:r>
            <a:endParaRPr lang="en-US" sz="2000" dirty="0">
              <a:solidFill>
                <a:srgbClr val="273239"/>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4"/>
          <a:stretch>
            <a:fillRect/>
          </a:stretch>
        </p:blipFill>
        <p:spPr>
          <a:xfrm>
            <a:off x="667650" y="2255310"/>
            <a:ext cx="6624453" cy="1848167"/>
          </a:xfrm>
          <a:prstGeom prst="rect">
            <a:avLst/>
          </a:prstGeom>
        </p:spPr>
      </p:pic>
      <p:pic>
        <p:nvPicPr>
          <p:cNvPr id="10242" name="Picture 2" descr="Lightbox"/>
          <p:cNvPicPr>
            <a:picLocks noChangeAspect="1" noChangeArrowheads="1"/>
          </p:cNvPicPr>
          <p:nvPr/>
        </p:nvPicPr>
        <p:blipFill rotWithShape="1">
          <a:blip r:embed="rId5">
            <a:extLst>
              <a:ext uri="{28A0092B-C50C-407E-A947-70E740481C1C}">
                <a14:useLocalDpi xmlns:a14="http://schemas.microsoft.com/office/drawing/2010/main" val="0"/>
              </a:ext>
            </a:extLst>
          </a:blip>
          <a:srcRect l="2430" r="6710" b="24636"/>
          <a:stretch/>
        </p:blipFill>
        <p:spPr bwMode="auto">
          <a:xfrm>
            <a:off x="914399" y="3886526"/>
            <a:ext cx="5441968" cy="942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8406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667650" y="114895"/>
            <a:ext cx="7847700" cy="469800"/>
          </a:xfrm>
          <a:prstGeom prst="rect">
            <a:avLst/>
          </a:prstGeom>
          <a:noFill/>
          <a:ln>
            <a:noFill/>
          </a:ln>
        </p:spPr>
        <p:txBody>
          <a:bodyPr spcFirstLastPara="1" wrap="square" lIns="68575" tIns="34275" rIns="68575" bIns="34275" anchor="b" anchorCtr="0">
            <a:noAutofit/>
          </a:bodyPr>
          <a:lstStyle/>
          <a:p>
            <a:pPr lvl="0" algn="ctr">
              <a:lnSpc>
                <a:spcPct val="85000"/>
              </a:lnSpc>
              <a:spcBef>
                <a:spcPts val="0"/>
              </a:spcBef>
              <a:buClr>
                <a:srgbClr val="002060"/>
              </a:buClr>
              <a:buSzPts val="3200"/>
            </a:pPr>
            <a:r>
              <a:rPr lang="en" sz="2800" dirty="0">
                <a:solidFill>
                  <a:srgbClr val="0070C0"/>
                </a:solidFill>
                <a:latin typeface="Times New Roman"/>
                <a:ea typeface="Times New Roman"/>
                <a:cs typeface="Times New Roman"/>
                <a:sym typeface="Times New Roman"/>
              </a:rPr>
              <a:t>Hamming Code: Encoding</a:t>
            </a:r>
            <a:endParaRPr sz="3200" dirty="0">
              <a:solidFill>
                <a:srgbClr val="0070C0"/>
              </a:solidFill>
              <a:latin typeface="Times New Roman"/>
              <a:ea typeface="Times New Roman"/>
              <a:cs typeface="Times New Roman"/>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39</a:t>
            </a:fld>
            <a:endParaRPr sz="900">
              <a:solidFill>
                <a:schemeClr val="dk1"/>
              </a:solidFill>
              <a:latin typeface="Times New Roman"/>
              <a:ea typeface="Times New Roman"/>
              <a:cs typeface="Times New Roman"/>
              <a:sym typeface="Times New Roman"/>
            </a:endParaRPr>
          </a:p>
        </p:txBody>
      </p:sp>
      <p:pic>
        <p:nvPicPr>
          <p:cNvPr id="8" name="Google Shape;221;p32"/>
          <p:cNvPicPr preferRelativeResize="0"/>
          <p:nvPr/>
        </p:nvPicPr>
        <p:blipFill rotWithShape="1">
          <a:blip r:embed="rId3">
            <a:alphaModFix/>
          </a:blip>
          <a:srcRect/>
          <a:stretch/>
        </p:blipFill>
        <p:spPr>
          <a:xfrm>
            <a:off x="27694" y="47149"/>
            <a:ext cx="543806" cy="537546"/>
          </a:xfrm>
          <a:prstGeom prst="rect">
            <a:avLst/>
          </a:prstGeom>
          <a:noFill/>
          <a:ln>
            <a:noFill/>
          </a:ln>
        </p:spPr>
      </p:pic>
      <p:sp>
        <p:nvSpPr>
          <p:cNvPr id="2" name="Rectangle 1"/>
          <p:cNvSpPr/>
          <p:nvPr/>
        </p:nvSpPr>
        <p:spPr>
          <a:xfrm>
            <a:off x="443590" y="686716"/>
            <a:ext cx="3264035" cy="400110"/>
          </a:xfrm>
          <a:prstGeom prst="rect">
            <a:avLst/>
          </a:prstGeom>
        </p:spPr>
        <p:txBody>
          <a:bodyPr wrap="none">
            <a:spAutoFit/>
          </a:bodyPr>
          <a:lstStyle/>
          <a:p>
            <a:r>
              <a:rPr lang="en-US" sz="2000" b="1" dirty="0">
                <a:solidFill>
                  <a:srgbClr val="273239"/>
                </a:solidFill>
                <a:latin typeface="Times New Roman" panose="02020603050405020304" pitchFamily="18" charset="0"/>
                <a:cs typeface="Times New Roman" panose="02020603050405020304" pitchFamily="18" charset="0"/>
              </a:rPr>
              <a:t>Determining the Parity bits:</a:t>
            </a:r>
            <a:endParaRPr lang="en-US" sz="2000" dirty="0">
              <a:latin typeface="Times New Roman" panose="02020603050405020304" pitchFamily="18" charset="0"/>
              <a:cs typeface="Times New Roman" panose="02020603050405020304" pitchFamily="18" charset="0"/>
            </a:endParaRPr>
          </a:p>
        </p:txBody>
      </p:sp>
      <p:pic>
        <p:nvPicPr>
          <p:cNvPr id="11266" name="Picture 2" descr="Lightbox"/>
          <p:cNvPicPr>
            <a:picLocks noChangeAspect="1" noChangeArrowheads="1"/>
          </p:cNvPicPr>
          <p:nvPr/>
        </p:nvPicPr>
        <p:blipFill rotWithShape="1">
          <a:blip r:embed="rId4">
            <a:extLst>
              <a:ext uri="{28A0092B-C50C-407E-A947-70E740481C1C}">
                <a14:useLocalDpi xmlns:a14="http://schemas.microsoft.com/office/drawing/2010/main" val="0"/>
              </a:ext>
            </a:extLst>
          </a:blip>
          <a:srcRect l="5926" t="6751" r="11226" b="12072"/>
          <a:stretch/>
        </p:blipFill>
        <p:spPr bwMode="auto">
          <a:xfrm>
            <a:off x="571500" y="1086826"/>
            <a:ext cx="4403324" cy="191757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252741" y="1250078"/>
            <a:ext cx="3758096" cy="1754326"/>
          </a:xfrm>
          <a:prstGeom prst="rect">
            <a:avLst/>
          </a:prstGeom>
          <a:solidFill>
            <a:schemeClr val="accent4">
              <a:lumMod val="20000"/>
              <a:lumOff val="80000"/>
            </a:schemeClr>
          </a:solidFill>
        </p:spPr>
        <p:txBody>
          <a:bodyPr wrap="square">
            <a:spAutoFit/>
          </a:bodyPr>
          <a:lstStyle/>
          <a:p>
            <a:pPr fontAlgn="base"/>
            <a:r>
              <a:rPr lang="en-US" sz="1800" dirty="0">
                <a:solidFill>
                  <a:srgbClr val="273239"/>
                </a:solidFill>
                <a:latin typeface="Nunito"/>
              </a:rPr>
              <a:t>To find the redundant bit R1, we check for even parity. Since the total number of 1’s in all the bit positions corresponding to R1 is an even number.</a:t>
            </a:r>
          </a:p>
          <a:p>
            <a:pPr fontAlgn="base"/>
            <a:r>
              <a:rPr lang="en-US" sz="1800" dirty="0">
                <a:solidFill>
                  <a:srgbClr val="FF0000"/>
                </a:solidFill>
                <a:latin typeface="Nunito"/>
              </a:rPr>
              <a:t>R1= 0</a:t>
            </a:r>
          </a:p>
        </p:txBody>
      </p:sp>
      <p:pic>
        <p:nvPicPr>
          <p:cNvPr id="6" name="Picture 5"/>
          <p:cNvPicPr>
            <a:picLocks noChangeAspect="1"/>
          </p:cNvPicPr>
          <p:nvPr/>
        </p:nvPicPr>
        <p:blipFill rotWithShape="1">
          <a:blip r:embed="rId5"/>
          <a:srcRect l="10089" r="6878" b="6551"/>
          <a:stretch/>
        </p:blipFill>
        <p:spPr>
          <a:xfrm>
            <a:off x="603769" y="3004404"/>
            <a:ext cx="4421080" cy="1949336"/>
          </a:xfrm>
          <a:prstGeom prst="rect">
            <a:avLst/>
          </a:prstGeom>
        </p:spPr>
      </p:pic>
      <p:sp>
        <p:nvSpPr>
          <p:cNvPr id="7" name="Rectangle 6"/>
          <p:cNvSpPr/>
          <p:nvPr/>
        </p:nvSpPr>
        <p:spPr>
          <a:xfrm>
            <a:off x="5200650" y="3275428"/>
            <a:ext cx="3810187" cy="1754326"/>
          </a:xfrm>
          <a:prstGeom prst="rect">
            <a:avLst/>
          </a:prstGeom>
          <a:solidFill>
            <a:schemeClr val="accent6">
              <a:lumMod val="20000"/>
              <a:lumOff val="80000"/>
            </a:schemeClr>
          </a:solidFill>
        </p:spPr>
        <p:txBody>
          <a:bodyPr wrap="square">
            <a:spAutoFit/>
          </a:bodyPr>
          <a:lstStyle/>
          <a:p>
            <a:pPr fontAlgn="base"/>
            <a:r>
              <a:rPr lang="en-US" sz="1800" dirty="0"/>
              <a:t>To find the redundant bit R2, we check for even parity. Since the total number of 1’s in all the bit positions corresponding to R2 is odd.</a:t>
            </a:r>
          </a:p>
          <a:p>
            <a:pPr fontAlgn="base"/>
            <a:r>
              <a:rPr lang="en-US" sz="1800" dirty="0">
                <a:solidFill>
                  <a:srgbClr val="FF0000"/>
                </a:solidFill>
              </a:rPr>
              <a:t>R2 = 1</a:t>
            </a:r>
          </a:p>
        </p:txBody>
      </p:sp>
    </p:spTree>
    <p:extLst>
      <p:ext uri="{BB962C8B-B14F-4D97-AF65-F5344CB8AC3E}">
        <p14:creationId xmlns:p14="http://schemas.microsoft.com/office/powerpoint/2010/main" val="730606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8">
          <a:extLst>
            <a:ext uri="{FF2B5EF4-FFF2-40B4-BE49-F238E27FC236}">
              <a16:creationId xmlns:a16="http://schemas.microsoft.com/office/drawing/2014/main" id="{A13DB463-9172-E308-4DCA-F58E1E162334}"/>
            </a:ext>
          </a:extLst>
        </p:cNvPr>
        <p:cNvGrpSpPr/>
        <p:nvPr/>
      </p:nvGrpSpPr>
      <p:grpSpPr>
        <a:xfrm>
          <a:off x="0" y="0"/>
          <a:ext cx="0" cy="0"/>
          <a:chOff x="0" y="0"/>
          <a:chExt cx="0" cy="0"/>
        </a:xfrm>
      </p:grpSpPr>
      <p:sp>
        <p:nvSpPr>
          <p:cNvPr id="219" name="Google Shape;219;p32">
            <a:extLst>
              <a:ext uri="{FF2B5EF4-FFF2-40B4-BE49-F238E27FC236}">
                <a16:creationId xmlns:a16="http://schemas.microsoft.com/office/drawing/2014/main" id="{4CABBE32-6BE0-943B-8B0E-61AF27700121}"/>
              </a:ext>
            </a:extLst>
          </p:cNvPr>
          <p:cNvSpPr txBox="1">
            <a:spLocks noGrp="1"/>
          </p:cNvSpPr>
          <p:nvPr>
            <p:ph type="title"/>
          </p:nvPr>
        </p:nvSpPr>
        <p:spPr>
          <a:xfrm>
            <a:off x="571500" y="156732"/>
            <a:ext cx="7847700" cy="469800"/>
          </a:xfrm>
          <a:prstGeom prst="rect">
            <a:avLst/>
          </a:prstGeom>
          <a:noFill/>
          <a:ln>
            <a:noFill/>
          </a:ln>
        </p:spPr>
        <p:txBody>
          <a:bodyPr spcFirstLastPara="1" wrap="square" lIns="68575" tIns="34275" rIns="68575" bIns="34275" anchor="b" anchorCtr="0">
            <a:noAutofit/>
          </a:bodyPr>
          <a:lstStyle/>
          <a:p>
            <a:pPr lvl="0" algn="ctr">
              <a:buClr>
                <a:srgbClr val="002060"/>
              </a:buClr>
              <a:buSzPts val="3200"/>
            </a:pPr>
            <a:r>
              <a:rPr lang="en-US" sz="2800" b="1" dirty="0">
                <a:solidFill>
                  <a:srgbClr val="002060"/>
                </a:solidFill>
                <a:latin typeface="Times New Roman"/>
                <a:ea typeface="Times New Roman"/>
                <a:cs typeface="Times New Roman"/>
                <a:sym typeface="Times New Roman"/>
              </a:rPr>
              <a:t>Data Link Layer</a:t>
            </a:r>
            <a:endParaRPr sz="3200" dirty="0">
              <a:latin typeface="Times New Roman"/>
              <a:ea typeface="Times New Roman"/>
              <a:cs typeface="Times New Roman"/>
              <a:sym typeface="Times New Roman"/>
            </a:endParaRPr>
          </a:p>
        </p:txBody>
      </p:sp>
      <p:sp>
        <p:nvSpPr>
          <p:cNvPr id="220" name="Google Shape;220;p32">
            <a:extLst>
              <a:ext uri="{FF2B5EF4-FFF2-40B4-BE49-F238E27FC236}">
                <a16:creationId xmlns:a16="http://schemas.microsoft.com/office/drawing/2014/main" id="{DEF59BA4-F6B8-7BE9-A7E5-D00F5FD07BAA}"/>
              </a:ext>
            </a:extLst>
          </p:cNvPr>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4</a:t>
            </a:fld>
            <a:endParaRPr sz="900">
              <a:solidFill>
                <a:schemeClr val="dk1"/>
              </a:solidFill>
              <a:latin typeface="Times New Roman"/>
              <a:ea typeface="Times New Roman"/>
              <a:cs typeface="Times New Roman"/>
              <a:sym typeface="Times New Roman"/>
            </a:endParaRPr>
          </a:p>
        </p:txBody>
      </p:sp>
      <p:pic>
        <p:nvPicPr>
          <p:cNvPr id="13" name="Google Shape;221;p32">
            <a:extLst>
              <a:ext uri="{FF2B5EF4-FFF2-40B4-BE49-F238E27FC236}">
                <a16:creationId xmlns:a16="http://schemas.microsoft.com/office/drawing/2014/main" id="{B6FB259C-08B5-FBBE-CD5D-AEB0BE9CA2DD}"/>
              </a:ext>
            </a:extLst>
          </p:cNvPr>
          <p:cNvPicPr preferRelativeResize="0"/>
          <p:nvPr/>
        </p:nvPicPr>
        <p:blipFill rotWithShape="1">
          <a:blip r:embed="rId3">
            <a:alphaModFix/>
          </a:blip>
          <a:srcRect/>
          <a:stretch/>
        </p:blipFill>
        <p:spPr>
          <a:xfrm>
            <a:off x="27694" y="47149"/>
            <a:ext cx="543806" cy="537546"/>
          </a:xfrm>
          <a:prstGeom prst="rect">
            <a:avLst/>
          </a:prstGeom>
          <a:noFill/>
          <a:ln>
            <a:noFill/>
          </a:ln>
        </p:spPr>
      </p:pic>
      <p:pic>
        <p:nvPicPr>
          <p:cNvPr id="1026" name="Picture 2" descr="Lightbox">
            <a:extLst>
              <a:ext uri="{FF2B5EF4-FFF2-40B4-BE49-F238E27FC236}">
                <a16:creationId xmlns:a16="http://schemas.microsoft.com/office/drawing/2014/main" id="{140C588C-CC14-F738-17DF-7A4459BC95C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111" t="8461" r="27970" b="8352"/>
          <a:stretch/>
        </p:blipFill>
        <p:spPr bwMode="auto">
          <a:xfrm>
            <a:off x="159796" y="626532"/>
            <a:ext cx="4181383" cy="402004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CE93541-7A9B-F19A-DD37-ABF8B669EBE1}"/>
              </a:ext>
            </a:extLst>
          </p:cNvPr>
          <p:cNvSpPr/>
          <p:nvPr/>
        </p:nvSpPr>
        <p:spPr>
          <a:xfrm>
            <a:off x="4495349" y="708750"/>
            <a:ext cx="4364565" cy="3416320"/>
          </a:xfrm>
          <a:prstGeom prst="rect">
            <a:avLst/>
          </a:prstGeom>
          <a:solidFill>
            <a:schemeClr val="accent2">
              <a:lumMod val="20000"/>
              <a:lumOff val="80000"/>
            </a:schemeClr>
          </a:solidFill>
        </p:spPr>
        <p:txBody>
          <a:bodyPr wrap="square">
            <a:spAutoFit/>
          </a:bodyPr>
          <a:lstStyle/>
          <a:p>
            <a:r>
              <a:rPr lang="en-US" sz="1800" dirty="0">
                <a:solidFill>
                  <a:srgbClr val="273239"/>
                </a:solidFill>
                <a:latin typeface="Times New Roman" panose="02020603050405020304" pitchFamily="18" charset="0"/>
                <a:cs typeface="Times New Roman" panose="02020603050405020304" pitchFamily="18" charset="0"/>
              </a:rPr>
              <a:t>At the sender’s side, DLL </a:t>
            </a:r>
            <a:r>
              <a:rPr lang="en-US" sz="1800" b="1" dirty="0">
                <a:solidFill>
                  <a:srgbClr val="002060"/>
                </a:solidFill>
                <a:latin typeface="Times New Roman" panose="02020603050405020304" pitchFamily="18" charset="0"/>
                <a:cs typeface="Times New Roman" panose="02020603050405020304" pitchFamily="18" charset="0"/>
              </a:rPr>
              <a:t>receives packets from the Network layer</a:t>
            </a:r>
            <a:r>
              <a:rPr lang="en-US" sz="1800" dirty="0">
                <a:solidFill>
                  <a:srgbClr val="273239"/>
                </a:solidFill>
                <a:latin typeface="Times New Roman" panose="02020603050405020304" pitchFamily="18" charset="0"/>
                <a:cs typeface="Times New Roman" panose="02020603050405020304" pitchFamily="18" charset="0"/>
              </a:rPr>
              <a:t> and </a:t>
            </a:r>
            <a:r>
              <a:rPr lang="en-US" sz="1800" b="1" dirty="0">
                <a:solidFill>
                  <a:srgbClr val="002060"/>
                </a:solidFill>
                <a:latin typeface="Times New Roman" panose="02020603050405020304" pitchFamily="18" charset="0"/>
                <a:cs typeface="Times New Roman" panose="02020603050405020304" pitchFamily="18" charset="0"/>
              </a:rPr>
              <a:t>divides them into small frames,</a:t>
            </a:r>
            <a:r>
              <a:rPr lang="en-US" sz="1800" dirty="0">
                <a:solidFill>
                  <a:srgbClr val="273239"/>
                </a:solidFill>
                <a:latin typeface="Times New Roman" panose="02020603050405020304" pitchFamily="18" charset="0"/>
                <a:cs typeface="Times New Roman" panose="02020603050405020304" pitchFamily="18" charset="0"/>
              </a:rPr>
              <a:t> then, sends each frame bit-by-bit to the </a:t>
            </a:r>
            <a:r>
              <a:rPr lang="en-US" sz="1800" dirty="0">
                <a:latin typeface="Times New Roman" panose="02020603050405020304" pitchFamily="18" charset="0"/>
                <a:cs typeface="Times New Roman" panose="02020603050405020304" pitchFamily="18" charset="0"/>
              </a:rPr>
              <a:t>physical layer</a:t>
            </a:r>
            <a:r>
              <a:rPr lang="en-US" sz="1800" dirty="0">
                <a:solidFill>
                  <a:srgbClr val="273239"/>
                </a:solidFill>
                <a:latin typeface="Times New Roman" panose="02020603050405020304" pitchFamily="18" charset="0"/>
                <a:cs typeface="Times New Roman" panose="02020603050405020304" pitchFamily="18" charset="0"/>
              </a:rPr>
              <a:t>.</a:t>
            </a:r>
          </a:p>
          <a:p>
            <a:endParaRPr lang="en-US" sz="1800" dirty="0">
              <a:solidFill>
                <a:srgbClr val="273239"/>
              </a:solidFill>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It also </a:t>
            </a:r>
            <a:r>
              <a:rPr lang="en-US" sz="1800" b="1" dirty="0">
                <a:solidFill>
                  <a:srgbClr val="C00000"/>
                </a:solidFill>
                <a:latin typeface="Times New Roman" panose="02020603050405020304" pitchFamily="18" charset="0"/>
                <a:cs typeface="Times New Roman" panose="02020603050405020304" pitchFamily="18" charset="0"/>
              </a:rPr>
              <a:t>attaches some special bits</a:t>
            </a:r>
            <a:r>
              <a:rPr lang="en-US" sz="1800" dirty="0">
                <a:latin typeface="Times New Roman" panose="02020603050405020304" pitchFamily="18" charset="0"/>
                <a:cs typeface="Times New Roman" panose="02020603050405020304" pitchFamily="18" charset="0"/>
              </a:rPr>
              <a:t> (for error control and addressing) at the header and end of the frame.</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At the receiver’s end, DLL takes bits from the Physical layer organizes them into the frame, and sends them to the Network layer. </a:t>
            </a:r>
          </a:p>
        </p:txBody>
      </p:sp>
    </p:spTree>
    <p:extLst>
      <p:ext uri="{BB962C8B-B14F-4D97-AF65-F5344CB8AC3E}">
        <p14:creationId xmlns:p14="http://schemas.microsoft.com/office/powerpoint/2010/main" val="3359473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667650" y="114895"/>
            <a:ext cx="7847700" cy="469800"/>
          </a:xfrm>
          <a:prstGeom prst="rect">
            <a:avLst/>
          </a:prstGeom>
          <a:noFill/>
          <a:ln>
            <a:noFill/>
          </a:ln>
        </p:spPr>
        <p:txBody>
          <a:bodyPr spcFirstLastPara="1" wrap="square" lIns="68575" tIns="34275" rIns="68575" bIns="34275" anchor="b" anchorCtr="0">
            <a:noAutofit/>
          </a:bodyPr>
          <a:lstStyle/>
          <a:p>
            <a:pPr lvl="0" algn="ctr">
              <a:lnSpc>
                <a:spcPct val="85000"/>
              </a:lnSpc>
              <a:spcBef>
                <a:spcPts val="0"/>
              </a:spcBef>
              <a:buClr>
                <a:srgbClr val="002060"/>
              </a:buClr>
              <a:buSzPts val="3200"/>
            </a:pPr>
            <a:r>
              <a:rPr lang="en" sz="2800" dirty="0">
                <a:solidFill>
                  <a:srgbClr val="0070C0"/>
                </a:solidFill>
                <a:latin typeface="Times New Roman"/>
                <a:ea typeface="Times New Roman"/>
                <a:cs typeface="Times New Roman"/>
                <a:sym typeface="Times New Roman"/>
              </a:rPr>
              <a:t>Hamming Code: Encoding</a:t>
            </a:r>
            <a:endParaRPr sz="3200" dirty="0">
              <a:solidFill>
                <a:srgbClr val="0070C0"/>
              </a:solidFill>
              <a:latin typeface="Times New Roman"/>
              <a:ea typeface="Times New Roman"/>
              <a:cs typeface="Times New Roman"/>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40</a:t>
            </a:fld>
            <a:endParaRPr sz="900">
              <a:solidFill>
                <a:schemeClr val="dk1"/>
              </a:solidFill>
              <a:latin typeface="Times New Roman"/>
              <a:ea typeface="Times New Roman"/>
              <a:cs typeface="Times New Roman"/>
              <a:sym typeface="Times New Roman"/>
            </a:endParaRPr>
          </a:p>
        </p:txBody>
      </p:sp>
      <p:pic>
        <p:nvPicPr>
          <p:cNvPr id="8" name="Google Shape;221;p32"/>
          <p:cNvPicPr preferRelativeResize="0"/>
          <p:nvPr/>
        </p:nvPicPr>
        <p:blipFill rotWithShape="1">
          <a:blip r:embed="rId3">
            <a:alphaModFix/>
          </a:blip>
          <a:srcRect/>
          <a:stretch/>
        </p:blipFill>
        <p:spPr>
          <a:xfrm>
            <a:off x="27694" y="47149"/>
            <a:ext cx="543806" cy="537546"/>
          </a:xfrm>
          <a:prstGeom prst="rect">
            <a:avLst/>
          </a:prstGeom>
          <a:noFill/>
          <a:ln>
            <a:noFill/>
          </a:ln>
        </p:spPr>
      </p:pic>
      <p:sp>
        <p:nvSpPr>
          <p:cNvPr id="2" name="Rectangle 1"/>
          <p:cNvSpPr/>
          <p:nvPr/>
        </p:nvSpPr>
        <p:spPr>
          <a:xfrm>
            <a:off x="443590" y="686716"/>
            <a:ext cx="3264035" cy="400110"/>
          </a:xfrm>
          <a:prstGeom prst="rect">
            <a:avLst/>
          </a:prstGeom>
        </p:spPr>
        <p:txBody>
          <a:bodyPr wrap="none">
            <a:spAutoFit/>
          </a:bodyPr>
          <a:lstStyle/>
          <a:p>
            <a:r>
              <a:rPr lang="en-US" sz="2000" b="1" dirty="0">
                <a:solidFill>
                  <a:srgbClr val="273239"/>
                </a:solidFill>
                <a:latin typeface="Times New Roman" panose="02020603050405020304" pitchFamily="18" charset="0"/>
                <a:cs typeface="Times New Roman" panose="02020603050405020304" pitchFamily="18" charset="0"/>
              </a:rPr>
              <a:t>Determining the Parity bits:</a:t>
            </a:r>
            <a:endParaRPr lang="en-US" sz="2000" dirty="0">
              <a:latin typeface="Times New Roman" panose="02020603050405020304" pitchFamily="18" charset="0"/>
              <a:cs typeface="Times New Roman" panose="02020603050405020304" pitchFamily="18" charset="0"/>
            </a:endParaRPr>
          </a:p>
        </p:txBody>
      </p:sp>
      <p:sp>
        <p:nvSpPr>
          <p:cNvPr id="5" name="Rectangle 4"/>
          <p:cNvSpPr/>
          <p:nvPr/>
        </p:nvSpPr>
        <p:spPr>
          <a:xfrm>
            <a:off x="5252741" y="1250078"/>
            <a:ext cx="3758096" cy="1754326"/>
          </a:xfrm>
          <a:prstGeom prst="rect">
            <a:avLst/>
          </a:prstGeom>
          <a:solidFill>
            <a:schemeClr val="accent4">
              <a:lumMod val="20000"/>
              <a:lumOff val="80000"/>
            </a:schemeClr>
          </a:solidFill>
        </p:spPr>
        <p:txBody>
          <a:bodyPr wrap="square">
            <a:spAutoFit/>
          </a:bodyPr>
          <a:lstStyle/>
          <a:p>
            <a:pPr fontAlgn="base"/>
            <a:r>
              <a:rPr lang="en-US" sz="1800" dirty="0"/>
              <a:t>To find the redundant bit R4, we check for even parity. Since the total number of 1’s in all the bit positions corresponding to R4 is odd </a:t>
            </a:r>
          </a:p>
          <a:p>
            <a:pPr fontAlgn="base"/>
            <a:r>
              <a:rPr lang="en-US" sz="1800" dirty="0">
                <a:solidFill>
                  <a:srgbClr val="FF0000"/>
                </a:solidFill>
              </a:rPr>
              <a:t>R4 = 1</a:t>
            </a:r>
            <a:endParaRPr lang="en-US" sz="1800" dirty="0">
              <a:solidFill>
                <a:srgbClr val="FF0000"/>
              </a:solidFill>
              <a:latin typeface="Nunito"/>
            </a:endParaRPr>
          </a:p>
        </p:txBody>
      </p:sp>
      <p:sp>
        <p:nvSpPr>
          <p:cNvPr id="7" name="Rectangle 6"/>
          <p:cNvSpPr/>
          <p:nvPr/>
        </p:nvSpPr>
        <p:spPr>
          <a:xfrm>
            <a:off x="5200650" y="3275428"/>
            <a:ext cx="3810187" cy="1754326"/>
          </a:xfrm>
          <a:prstGeom prst="rect">
            <a:avLst/>
          </a:prstGeom>
          <a:solidFill>
            <a:schemeClr val="accent6">
              <a:lumMod val="20000"/>
              <a:lumOff val="80000"/>
            </a:schemeClr>
          </a:solidFill>
        </p:spPr>
        <p:txBody>
          <a:bodyPr wrap="square">
            <a:spAutoFit/>
          </a:bodyPr>
          <a:lstStyle/>
          <a:p>
            <a:pPr fontAlgn="base"/>
            <a:r>
              <a:rPr lang="en-US" sz="1800" dirty="0"/>
              <a:t>To find the redundant bit R8, we check for even parity. Since the total number of 1’s in all the bit positions corresponding to R8 is an even number</a:t>
            </a:r>
          </a:p>
          <a:p>
            <a:pPr fontAlgn="base"/>
            <a:r>
              <a:rPr lang="en-US" sz="1800" dirty="0">
                <a:solidFill>
                  <a:srgbClr val="FF0000"/>
                </a:solidFill>
              </a:rPr>
              <a:t>R8 = 0</a:t>
            </a:r>
          </a:p>
        </p:txBody>
      </p:sp>
      <p:pic>
        <p:nvPicPr>
          <p:cNvPr id="3" name="Picture 2"/>
          <p:cNvPicPr>
            <a:picLocks noChangeAspect="1"/>
          </p:cNvPicPr>
          <p:nvPr/>
        </p:nvPicPr>
        <p:blipFill rotWithShape="1">
          <a:blip r:embed="rId4"/>
          <a:srcRect t="-392" b="392"/>
          <a:stretch/>
        </p:blipFill>
        <p:spPr>
          <a:xfrm>
            <a:off x="299597" y="1086826"/>
            <a:ext cx="4299036" cy="1754325"/>
          </a:xfrm>
          <a:prstGeom prst="rect">
            <a:avLst/>
          </a:prstGeom>
        </p:spPr>
      </p:pic>
      <p:pic>
        <p:nvPicPr>
          <p:cNvPr id="12290" name="Picture 2" descr="https://media.geeksforgeeks.org/wp-content/uploads/r8araa.jpg"/>
          <p:cNvPicPr>
            <a:picLocks noChangeAspect="1" noChangeArrowheads="1"/>
          </p:cNvPicPr>
          <p:nvPr/>
        </p:nvPicPr>
        <p:blipFill rotWithShape="1">
          <a:blip r:embed="rId5">
            <a:extLst>
              <a:ext uri="{28A0092B-C50C-407E-A947-70E740481C1C}">
                <a14:useLocalDpi xmlns:a14="http://schemas.microsoft.com/office/drawing/2010/main" val="0"/>
              </a:ext>
            </a:extLst>
          </a:blip>
          <a:srcRect l="4203" t="6111" r="12278" b="10435"/>
          <a:stretch/>
        </p:blipFill>
        <p:spPr bwMode="auto">
          <a:xfrm>
            <a:off x="210820" y="3138678"/>
            <a:ext cx="4669655" cy="1745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88039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571500" y="114895"/>
            <a:ext cx="7847700" cy="469800"/>
          </a:xfrm>
          <a:prstGeom prst="rect">
            <a:avLst/>
          </a:prstGeom>
          <a:noFill/>
          <a:ln>
            <a:noFill/>
          </a:ln>
        </p:spPr>
        <p:txBody>
          <a:bodyPr spcFirstLastPara="1" wrap="square" lIns="68575" tIns="34275" rIns="68575" bIns="34275" anchor="b" anchorCtr="0">
            <a:noAutofit/>
          </a:bodyPr>
          <a:lstStyle/>
          <a:p>
            <a:pPr lvl="0" algn="ctr">
              <a:lnSpc>
                <a:spcPct val="85000"/>
              </a:lnSpc>
              <a:spcBef>
                <a:spcPts val="0"/>
              </a:spcBef>
              <a:buClr>
                <a:srgbClr val="002060"/>
              </a:buClr>
              <a:buSzPts val="3200"/>
            </a:pPr>
            <a:r>
              <a:rPr lang="en" sz="2800" dirty="0">
                <a:solidFill>
                  <a:srgbClr val="0070C0"/>
                </a:solidFill>
                <a:latin typeface="Times New Roman"/>
                <a:ea typeface="Times New Roman"/>
                <a:cs typeface="Times New Roman"/>
                <a:sym typeface="Times New Roman"/>
              </a:rPr>
              <a:t>Hamming Code: Encoding</a:t>
            </a:r>
            <a:endParaRPr sz="3200" dirty="0">
              <a:solidFill>
                <a:srgbClr val="0070C0"/>
              </a:solidFill>
              <a:latin typeface="Times New Roman"/>
              <a:ea typeface="Times New Roman"/>
              <a:cs typeface="Times New Roman"/>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41</a:t>
            </a:fld>
            <a:endParaRPr sz="900">
              <a:solidFill>
                <a:schemeClr val="dk1"/>
              </a:solidFill>
              <a:latin typeface="Times New Roman"/>
              <a:ea typeface="Times New Roman"/>
              <a:cs typeface="Times New Roman"/>
              <a:sym typeface="Times New Roman"/>
            </a:endParaRPr>
          </a:p>
        </p:txBody>
      </p:sp>
      <p:pic>
        <p:nvPicPr>
          <p:cNvPr id="8" name="Google Shape;221;p32"/>
          <p:cNvPicPr preferRelativeResize="0"/>
          <p:nvPr/>
        </p:nvPicPr>
        <p:blipFill rotWithShape="1">
          <a:blip r:embed="rId3">
            <a:alphaModFix/>
          </a:blip>
          <a:srcRect/>
          <a:stretch/>
        </p:blipFill>
        <p:spPr>
          <a:xfrm>
            <a:off x="27694" y="47149"/>
            <a:ext cx="543806" cy="537546"/>
          </a:xfrm>
          <a:prstGeom prst="rect">
            <a:avLst/>
          </a:prstGeom>
          <a:noFill/>
          <a:ln>
            <a:noFill/>
          </a:ln>
        </p:spPr>
      </p:pic>
      <p:sp>
        <p:nvSpPr>
          <p:cNvPr id="3" name="Rectangle 2"/>
          <p:cNvSpPr/>
          <p:nvPr/>
        </p:nvSpPr>
        <p:spPr>
          <a:xfrm>
            <a:off x="776796" y="853012"/>
            <a:ext cx="4572000" cy="461665"/>
          </a:xfrm>
          <a:prstGeom prst="rect">
            <a:avLst/>
          </a:prstGeom>
        </p:spPr>
        <p:txBody>
          <a:bodyPr>
            <a:spAutoFit/>
          </a:bodyPr>
          <a:lstStyle/>
          <a:p>
            <a:pPr fontAlgn="base"/>
            <a:r>
              <a:rPr lang="en-US" sz="2400" dirty="0">
                <a:solidFill>
                  <a:srgbClr val="273239"/>
                </a:solidFill>
                <a:latin typeface="Times New Roman" panose="02020603050405020304" pitchFamily="18" charset="0"/>
                <a:cs typeface="Times New Roman" panose="02020603050405020304" pitchFamily="18" charset="0"/>
              </a:rPr>
              <a:t>Thus, the data transferred is:</a:t>
            </a:r>
            <a:endParaRPr lang="en-US" sz="24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4"/>
          <a:stretch>
            <a:fillRect/>
          </a:stretch>
        </p:blipFill>
        <p:spPr>
          <a:xfrm>
            <a:off x="519621" y="1490661"/>
            <a:ext cx="6497236" cy="1119374"/>
          </a:xfrm>
          <a:prstGeom prst="rect">
            <a:avLst/>
          </a:prstGeom>
        </p:spPr>
      </p:pic>
    </p:spTree>
    <p:extLst>
      <p:ext uri="{BB962C8B-B14F-4D97-AF65-F5344CB8AC3E}">
        <p14:creationId xmlns:p14="http://schemas.microsoft.com/office/powerpoint/2010/main" val="26799011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571500" y="81022"/>
            <a:ext cx="7847700" cy="469800"/>
          </a:xfrm>
          <a:prstGeom prst="rect">
            <a:avLst/>
          </a:prstGeom>
          <a:noFill/>
          <a:ln>
            <a:noFill/>
          </a:ln>
        </p:spPr>
        <p:txBody>
          <a:bodyPr spcFirstLastPara="1" wrap="square" lIns="68575" tIns="34275" rIns="68575" bIns="34275" anchor="b" anchorCtr="0">
            <a:noAutofit/>
          </a:bodyPr>
          <a:lstStyle/>
          <a:p>
            <a:pPr lvl="0" algn="ctr">
              <a:lnSpc>
                <a:spcPct val="85000"/>
              </a:lnSpc>
              <a:spcBef>
                <a:spcPts val="0"/>
              </a:spcBef>
              <a:buClr>
                <a:srgbClr val="002060"/>
              </a:buClr>
              <a:buSzPts val="3200"/>
            </a:pPr>
            <a:r>
              <a:rPr lang="en" sz="2800" dirty="0">
                <a:solidFill>
                  <a:srgbClr val="0070C0"/>
                </a:solidFill>
                <a:latin typeface="Times New Roman"/>
                <a:ea typeface="Times New Roman"/>
                <a:cs typeface="Times New Roman"/>
                <a:sym typeface="Times New Roman"/>
              </a:rPr>
              <a:t>Hamming Code: Encoding</a:t>
            </a:r>
            <a:endParaRPr sz="3200" dirty="0">
              <a:solidFill>
                <a:srgbClr val="0070C0"/>
              </a:solidFill>
              <a:latin typeface="Times New Roman"/>
              <a:ea typeface="Times New Roman"/>
              <a:cs typeface="Times New Roman"/>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42</a:t>
            </a:fld>
            <a:endParaRPr sz="900">
              <a:solidFill>
                <a:schemeClr val="dk1"/>
              </a:solidFill>
              <a:latin typeface="Times New Roman"/>
              <a:ea typeface="Times New Roman"/>
              <a:cs typeface="Times New Roman"/>
              <a:sym typeface="Times New Roman"/>
            </a:endParaRPr>
          </a:p>
        </p:txBody>
      </p:sp>
      <p:sp>
        <p:nvSpPr>
          <p:cNvPr id="9" name="Google Shape;705;p52"/>
          <p:cNvSpPr txBox="1"/>
          <p:nvPr/>
        </p:nvSpPr>
        <p:spPr>
          <a:xfrm>
            <a:off x="380107" y="706385"/>
            <a:ext cx="4654960" cy="351769"/>
          </a:xfrm>
          <a:prstGeom prst="rect">
            <a:avLst/>
          </a:prstGeom>
          <a:noFill/>
          <a:ln>
            <a:noFill/>
          </a:ln>
        </p:spPr>
        <p:txBody>
          <a:bodyPr spcFirstLastPara="1" wrap="square" lIns="0" tIns="45700" rIns="0" bIns="45700" anchor="t" anchorCtr="0">
            <a:noAutofit/>
          </a:bodyPr>
          <a:lstStyle/>
          <a:p>
            <a:pPr marR="0" lvl="0" algn="l" rtl="0">
              <a:lnSpc>
                <a:spcPct val="90000"/>
              </a:lnSpc>
              <a:spcBef>
                <a:spcPts val="0"/>
              </a:spcBef>
              <a:spcAft>
                <a:spcPts val="0"/>
              </a:spcAft>
              <a:buClr>
                <a:schemeClr val="accent1"/>
              </a:buClr>
              <a:buSzPts val="2000"/>
            </a:pPr>
            <a:r>
              <a:rPr lang="en-US" sz="2000" dirty="0">
                <a:solidFill>
                  <a:schemeClr val="dk1"/>
                </a:solidFill>
                <a:latin typeface="Arial"/>
                <a:ea typeface="Arial"/>
                <a:cs typeface="Arial"/>
                <a:sym typeface="Arial"/>
              </a:rPr>
              <a:t>Consider an Example</a:t>
            </a:r>
            <a:r>
              <a:rPr lang="en-US" sz="2000" b="1" dirty="0">
                <a:solidFill>
                  <a:srgbClr val="FF0000"/>
                </a:solidFill>
                <a:latin typeface="Arial"/>
                <a:ea typeface="Arial"/>
                <a:cs typeface="Arial"/>
                <a:sym typeface="Arial"/>
              </a:rPr>
              <a:t>, </a:t>
            </a:r>
            <a:r>
              <a:rPr lang="en-US" sz="2000" dirty="0">
                <a:solidFill>
                  <a:srgbClr val="FF0000"/>
                </a:solidFill>
                <a:latin typeface="Arial"/>
                <a:ea typeface="Arial"/>
                <a:cs typeface="Arial"/>
                <a:sym typeface="Arial"/>
              </a:rPr>
              <a:t>Data:1001101</a:t>
            </a:r>
            <a:endParaRPr sz="2000" dirty="0">
              <a:solidFill>
                <a:srgbClr val="FF0000"/>
              </a:solidFill>
              <a:latin typeface="Arial"/>
              <a:ea typeface="Arial"/>
              <a:cs typeface="Arial"/>
              <a:sym typeface="Arial"/>
            </a:endParaRPr>
          </a:p>
        </p:txBody>
      </p:sp>
      <p:pic>
        <p:nvPicPr>
          <p:cNvPr id="10" name="Google Shape;699;p52"/>
          <p:cNvPicPr preferRelativeResize="0"/>
          <p:nvPr/>
        </p:nvPicPr>
        <p:blipFill rotWithShape="1">
          <a:blip r:embed="rId3">
            <a:alphaModFix/>
          </a:blip>
          <a:srcRect/>
          <a:stretch/>
        </p:blipFill>
        <p:spPr>
          <a:xfrm>
            <a:off x="205445" y="1179844"/>
            <a:ext cx="4572037" cy="3720929"/>
          </a:xfrm>
          <a:prstGeom prst="rect">
            <a:avLst/>
          </a:prstGeom>
          <a:noFill/>
          <a:ln>
            <a:noFill/>
          </a:ln>
        </p:spPr>
      </p:pic>
      <p:sp>
        <p:nvSpPr>
          <p:cNvPr id="12" name="Google Shape;707;p52"/>
          <p:cNvSpPr txBox="1"/>
          <p:nvPr/>
        </p:nvSpPr>
        <p:spPr>
          <a:xfrm>
            <a:off x="4849402" y="2182941"/>
            <a:ext cx="4218597" cy="1429916"/>
          </a:xfrm>
          <a:prstGeom prst="rect">
            <a:avLst/>
          </a:prstGeom>
          <a:solidFill>
            <a:schemeClr val="accent5">
              <a:lumMod val="20000"/>
              <a:lumOff val="80000"/>
            </a:schemeClr>
          </a:solid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000"/>
              <a:buFont typeface="Arial"/>
              <a:buNone/>
            </a:pPr>
            <a:r>
              <a:rPr lang="en-US" dirty="0">
                <a:solidFill>
                  <a:schemeClr val="dk1"/>
                </a:solidFill>
                <a:sym typeface="Arial"/>
              </a:rPr>
              <a:t>R1 = D3, D5, D7, D9, D11    =&gt; 1+0+1+0+1 =&gt; 1.</a:t>
            </a:r>
            <a:endParaRPr dirty="0"/>
          </a:p>
          <a:p>
            <a:pPr marL="0" marR="0" lvl="0" indent="0" algn="l" rtl="0">
              <a:lnSpc>
                <a:spcPct val="90000"/>
              </a:lnSpc>
              <a:spcBef>
                <a:spcPts val="1000"/>
              </a:spcBef>
              <a:spcAft>
                <a:spcPts val="0"/>
              </a:spcAft>
              <a:buClr>
                <a:schemeClr val="dk1"/>
              </a:buClr>
              <a:buSzPts val="2000"/>
              <a:buFont typeface="Arial"/>
              <a:buNone/>
            </a:pPr>
            <a:r>
              <a:rPr lang="en-US" dirty="0">
                <a:solidFill>
                  <a:schemeClr val="dk1"/>
                </a:solidFill>
                <a:sym typeface="Arial"/>
              </a:rPr>
              <a:t>R2 = D3, D6, D7, D10, D11  =&gt; 1+1+1+0+1 =&gt; 0.</a:t>
            </a:r>
            <a:endParaRPr dirty="0"/>
          </a:p>
          <a:p>
            <a:pPr marL="0" marR="0" lvl="0" indent="0" algn="l" rtl="0">
              <a:lnSpc>
                <a:spcPct val="90000"/>
              </a:lnSpc>
              <a:spcBef>
                <a:spcPts val="1000"/>
              </a:spcBef>
              <a:spcAft>
                <a:spcPts val="0"/>
              </a:spcAft>
              <a:buClr>
                <a:schemeClr val="dk1"/>
              </a:buClr>
              <a:buSzPts val="2000"/>
              <a:buFont typeface="Arial"/>
              <a:buNone/>
            </a:pPr>
            <a:r>
              <a:rPr lang="en-US" dirty="0">
                <a:solidFill>
                  <a:schemeClr val="dk1"/>
                </a:solidFill>
                <a:sym typeface="Arial"/>
              </a:rPr>
              <a:t>R4 = D5, D6, D7                    =&gt; 0+1+1 =&gt; 0.</a:t>
            </a:r>
            <a:endParaRPr dirty="0">
              <a:solidFill>
                <a:schemeClr val="dk1"/>
              </a:solidFill>
              <a:sym typeface="Arial"/>
            </a:endParaRPr>
          </a:p>
          <a:p>
            <a:pPr marL="0" marR="0" lvl="0" indent="0" algn="l" rtl="0">
              <a:lnSpc>
                <a:spcPct val="90000"/>
              </a:lnSpc>
              <a:spcBef>
                <a:spcPts val="1000"/>
              </a:spcBef>
              <a:spcAft>
                <a:spcPts val="0"/>
              </a:spcAft>
              <a:buClr>
                <a:schemeClr val="dk1"/>
              </a:buClr>
              <a:buSzPts val="2000"/>
              <a:buFont typeface="Arial"/>
              <a:buNone/>
            </a:pPr>
            <a:r>
              <a:rPr lang="en-US" dirty="0">
                <a:solidFill>
                  <a:schemeClr val="dk1"/>
                </a:solidFill>
                <a:sym typeface="Arial"/>
              </a:rPr>
              <a:t>R8 = D9, D10, D11                =&gt; 0+0+1 =&gt; 1.</a:t>
            </a:r>
            <a:endParaRPr sz="1600" dirty="0">
              <a:solidFill>
                <a:schemeClr val="dk1"/>
              </a:solidFill>
              <a:sym typeface="Arial"/>
            </a:endParaRPr>
          </a:p>
        </p:txBody>
      </p:sp>
      <p:sp>
        <p:nvSpPr>
          <p:cNvPr id="2" name="Rectangle 1"/>
          <p:cNvSpPr/>
          <p:nvPr/>
        </p:nvSpPr>
        <p:spPr>
          <a:xfrm>
            <a:off x="4700097" y="742303"/>
            <a:ext cx="3515706" cy="286232"/>
          </a:xfrm>
          <a:prstGeom prst="rect">
            <a:avLst/>
          </a:prstGeom>
        </p:spPr>
        <p:txBody>
          <a:bodyPr wrap="none">
            <a:spAutoFit/>
          </a:bodyPr>
          <a:lstStyle/>
          <a:p>
            <a:pPr marL="342900" lvl="0" indent="-342900">
              <a:lnSpc>
                <a:spcPct val="90000"/>
              </a:lnSpc>
              <a:buClr>
                <a:schemeClr val="dk1"/>
              </a:buClr>
              <a:buSzPts val="2000"/>
              <a:buFont typeface="Arial"/>
              <a:buChar char="-"/>
            </a:pPr>
            <a:r>
              <a:rPr lang="en-US" dirty="0">
                <a:solidFill>
                  <a:schemeClr val="dk1"/>
                </a:solidFill>
              </a:rPr>
              <a:t>Use modulo - 2 to calculate parity bits</a:t>
            </a:r>
          </a:p>
        </p:txBody>
      </p:sp>
      <p:pic>
        <p:nvPicPr>
          <p:cNvPr id="11" name="Google Shape;221;p32"/>
          <p:cNvPicPr preferRelativeResize="0"/>
          <p:nvPr/>
        </p:nvPicPr>
        <p:blipFill rotWithShape="1">
          <a:blip r:embed="rId4">
            <a:alphaModFix/>
          </a:blip>
          <a:srcRect/>
          <a:stretch/>
        </p:blipFill>
        <p:spPr>
          <a:xfrm>
            <a:off x="27694" y="47149"/>
            <a:ext cx="543806" cy="537546"/>
          </a:xfrm>
          <a:prstGeom prst="rect">
            <a:avLst/>
          </a:prstGeom>
          <a:noFill/>
          <a:ln>
            <a:noFill/>
          </a:ln>
        </p:spPr>
      </p:pic>
    </p:spTree>
    <p:extLst>
      <p:ext uri="{BB962C8B-B14F-4D97-AF65-F5344CB8AC3E}">
        <p14:creationId xmlns:p14="http://schemas.microsoft.com/office/powerpoint/2010/main" val="4228201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571500" y="165916"/>
            <a:ext cx="7847700" cy="469800"/>
          </a:xfrm>
          <a:prstGeom prst="rect">
            <a:avLst/>
          </a:prstGeom>
          <a:noFill/>
          <a:ln>
            <a:noFill/>
          </a:ln>
        </p:spPr>
        <p:txBody>
          <a:bodyPr spcFirstLastPara="1" wrap="square" lIns="68575" tIns="34275" rIns="68575" bIns="34275" anchor="b" anchorCtr="0">
            <a:noAutofit/>
          </a:bodyPr>
          <a:lstStyle/>
          <a:p>
            <a:pPr lvl="0" algn="ctr">
              <a:lnSpc>
                <a:spcPct val="85000"/>
              </a:lnSpc>
              <a:spcBef>
                <a:spcPts val="0"/>
              </a:spcBef>
              <a:buClr>
                <a:srgbClr val="002060"/>
              </a:buClr>
              <a:buSzPts val="3200"/>
            </a:pPr>
            <a:r>
              <a:rPr lang="en" sz="2800" dirty="0">
                <a:solidFill>
                  <a:srgbClr val="0070C0"/>
                </a:solidFill>
                <a:latin typeface="Times New Roman"/>
                <a:ea typeface="Times New Roman"/>
                <a:cs typeface="Times New Roman"/>
                <a:sym typeface="Times New Roman"/>
              </a:rPr>
              <a:t>Hamming Code: Encoding</a:t>
            </a:r>
            <a:endParaRPr sz="3200" dirty="0">
              <a:solidFill>
                <a:srgbClr val="0070C0"/>
              </a:solidFill>
              <a:latin typeface="Times New Roman"/>
              <a:ea typeface="Times New Roman"/>
              <a:cs typeface="Times New Roman"/>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43</a:t>
            </a:fld>
            <a:endParaRPr sz="900">
              <a:solidFill>
                <a:schemeClr val="dk1"/>
              </a:solidFill>
              <a:latin typeface="Times New Roman"/>
              <a:ea typeface="Times New Roman"/>
              <a:cs typeface="Times New Roman"/>
              <a:sym typeface="Times New Roman"/>
            </a:endParaRPr>
          </a:p>
        </p:txBody>
      </p:sp>
      <p:sp>
        <p:nvSpPr>
          <p:cNvPr id="3" name="Rectangle 2"/>
          <p:cNvSpPr/>
          <p:nvPr/>
        </p:nvSpPr>
        <p:spPr>
          <a:xfrm>
            <a:off x="640524" y="853079"/>
            <a:ext cx="8166125" cy="1077218"/>
          </a:xfrm>
          <a:prstGeom prst="rect">
            <a:avLst/>
          </a:prstGeom>
        </p:spPr>
        <p:txBody>
          <a:bodyPr wrap="square">
            <a:spAutoFit/>
          </a:bodyPr>
          <a:lstStyle/>
          <a:p>
            <a:pPr lvl="0">
              <a:lnSpc>
                <a:spcPct val="90000"/>
              </a:lnSpc>
              <a:spcBef>
                <a:spcPts val="600"/>
              </a:spcBef>
              <a:buClr>
                <a:schemeClr val="accent1"/>
              </a:buClr>
              <a:buSzPts val="2000"/>
            </a:pPr>
            <a:r>
              <a:rPr lang="en-US" sz="2000" dirty="0">
                <a:solidFill>
                  <a:schemeClr val="dk1"/>
                </a:solidFill>
                <a:latin typeface="Times New Roman" panose="02020603050405020304" pitchFamily="18" charset="0"/>
                <a:cs typeface="Times New Roman" panose="02020603050405020304" pitchFamily="18" charset="0"/>
              </a:rPr>
              <a:t>Consider another Example where we send data stream </a:t>
            </a:r>
            <a:r>
              <a:rPr lang="en-US" sz="2000" b="1" dirty="0">
                <a:solidFill>
                  <a:schemeClr val="dk1"/>
                </a:solidFill>
                <a:latin typeface="Times New Roman" panose="02020603050405020304" pitchFamily="18" charset="0"/>
                <a:cs typeface="Times New Roman" panose="02020603050405020304" pitchFamily="18" charset="0"/>
              </a:rPr>
              <a:t>1000001 [ASCII ‘A’]</a:t>
            </a:r>
            <a:endParaRPr lang="en-US" sz="2000" dirty="0">
              <a:latin typeface="Times New Roman" panose="02020603050405020304" pitchFamily="18" charset="0"/>
              <a:cs typeface="Times New Roman" panose="02020603050405020304" pitchFamily="18" charset="0"/>
            </a:endParaRPr>
          </a:p>
          <a:p>
            <a:pPr lvl="0">
              <a:lnSpc>
                <a:spcPct val="90000"/>
              </a:lnSpc>
              <a:spcBef>
                <a:spcPts val="600"/>
              </a:spcBef>
              <a:buClr>
                <a:schemeClr val="accent1"/>
              </a:buClr>
              <a:buSzPts val="2000"/>
            </a:pPr>
            <a:r>
              <a:rPr lang="en-US" sz="2000" dirty="0">
                <a:solidFill>
                  <a:schemeClr val="dk1"/>
                </a:solidFill>
                <a:latin typeface="Times New Roman" panose="02020603050405020304" pitchFamily="18" charset="0"/>
                <a:cs typeface="Times New Roman" panose="02020603050405020304" pitchFamily="18" charset="0"/>
              </a:rPr>
              <a:t>Now we will encode the message</a:t>
            </a:r>
            <a:endParaRPr lang="en-US" sz="2000" dirty="0">
              <a:latin typeface="Times New Roman" panose="02020603050405020304" pitchFamily="18" charset="0"/>
              <a:cs typeface="Times New Roman" panose="02020603050405020304" pitchFamily="18" charset="0"/>
            </a:endParaRPr>
          </a:p>
          <a:p>
            <a:pPr lvl="0">
              <a:lnSpc>
                <a:spcPct val="90000"/>
              </a:lnSpc>
              <a:spcBef>
                <a:spcPts val="600"/>
              </a:spcBef>
              <a:buClr>
                <a:schemeClr val="accent1"/>
              </a:buClr>
              <a:buSzPts val="2000"/>
            </a:pPr>
            <a:r>
              <a:rPr lang="en-US" sz="2000" dirty="0">
                <a:solidFill>
                  <a:schemeClr val="dk1"/>
                </a:solidFill>
                <a:latin typeface="Times New Roman" panose="02020603050405020304" pitchFamily="18" charset="0"/>
                <a:cs typeface="Times New Roman" panose="02020603050405020304" pitchFamily="18" charset="0"/>
              </a:rPr>
              <a:t>Use modulo - 2 to calculate parity bits</a:t>
            </a:r>
          </a:p>
        </p:txBody>
      </p:sp>
      <p:sp>
        <p:nvSpPr>
          <p:cNvPr id="4" name="Rectangle 3"/>
          <p:cNvSpPr/>
          <p:nvPr/>
        </p:nvSpPr>
        <p:spPr>
          <a:xfrm>
            <a:off x="701229" y="2147660"/>
            <a:ext cx="5756721" cy="1308050"/>
          </a:xfrm>
          <a:prstGeom prst="rect">
            <a:avLst/>
          </a:prstGeom>
          <a:solidFill>
            <a:schemeClr val="accent1">
              <a:lumMod val="40000"/>
              <a:lumOff val="60000"/>
            </a:schemeClr>
          </a:solidFill>
        </p:spPr>
        <p:txBody>
          <a:bodyPr wrap="square">
            <a:spAutoFit/>
          </a:bodyPr>
          <a:lstStyle/>
          <a:p>
            <a:pPr>
              <a:spcBef>
                <a:spcPts val="600"/>
              </a:spcBef>
            </a:pPr>
            <a:r>
              <a:rPr lang="pt-BR" sz="1600" dirty="0"/>
              <a:t>R1 = D3, D5, D7, D9, D11    =&gt; 1+0+0+0+1 =&gt; 0.</a:t>
            </a:r>
          </a:p>
          <a:p>
            <a:pPr>
              <a:spcBef>
                <a:spcPts val="600"/>
              </a:spcBef>
            </a:pPr>
            <a:r>
              <a:rPr lang="pt-BR" sz="1600" dirty="0"/>
              <a:t>R2 = </a:t>
            </a:r>
            <a:r>
              <a:rPr lang="en-US" sz="1600" dirty="0">
                <a:solidFill>
                  <a:schemeClr val="dk1"/>
                </a:solidFill>
              </a:rPr>
              <a:t>D3, D6, D7, D10, D11 </a:t>
            </a:r>
            <a:r>
              <a:rPr lang="pt-BR" sz="1600" dirty="0"/>
              <a:t>=&gt; 1+0+0+0+1 =&gt; 0.</a:t>
            </a:r>
          </a:p>
          <a:p>
            <a:pPr>
              <a:spcBef>
                <a:spcPts val="600"/>
              </a:spcBef>
            </a:pPr>
            <a:r>
              <a:rPr lang="pt-BR" sz="1600" dirty="0"/>
              <a:t>R4 = </a:t>
            </a:r>
            <a:r>
              <a:rPr lang="en-US" sz="1600" dirty="0">
                <a:solidFill>
                  <a:schemeClr val="dk1"/>
                </a:solidFill>
              </a:rPr>
              <a:t>D5, D6, D7                  </a:t>
            </a:r>
            <a:r>
              <a:rPr lang="pt-BR" sz="1600" dirty="0"/>
              <a:t>=&gt; 0+0+0 =&gt; 0.</a:t>
            </a:r>
          </a:p>
          <a:p>
            <a:pPr>
              <a:spcBef>
                <a:spcPts val="600"/>
              </a:spcBef>
            </a:pPr>
            <a:r>
              <a:rPr lang="pt-BR" sz="1600" dirty="0"/>
              <a:t>R8 = </a:t>
            </a:r>
            <a:r>
              <a:rPr lang="en-US" sz="1600" dirty="0">
                <a:solidFill>
                  <a:schemeClr val="dk1"/>
                </a:solidFill>
              </a:rPr>
              <a:t>D9, D10, D11</a:t>
            </a:r>
            <a:r>
              <a:rPr lang="pt-BR" sz="1600" dirty="0"/>
              <a:t>              =&gt; 0+0+1 =&gt; 1.</a:t>
            </a:r>
          </a:p>
        </p:txBody>
      </p:sp>
      <p:grpSp>
        <p:nvGrpSpPr>
          <p:cNvPr id="2" name="Group 1"/>
          <p:cNvGrpSpPr/>
          <p:nvPr/>
        </p:nvGrpSpPr>
        <p:grpSpPr>
          <a:xfrm>
            <a:off x="571500" y="4148283"/>
            <a:ext cx="4336762" cy="618980"/>
            <a:chOff x="1903002" y="3913403"/>
            <a:chExt cx="4336762" cy="618980"/>
          </a:xfrm>
        </p:grpSpPr>
        <p:sp>
          <p:nvSpPr>
            <p:cNvPr id="24" name="Google Shape;720;p53"/>
            <p:cNvSpPr txBox="1"/>
            <p:nvPr/>
          </p:nvSpPr>
          <p:spPr>
            <a:xfrm>
              <a:off x="1903002" y="4190068"/>
              <a:ext cx="4336762" cy="34231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800"/>
                <a:buFont typeface="Arial"/>
                <a:buNone/>
              </a:pPr>
              <a:r>
                <a:rPr lang="en-US" sz="1800" dirty="0">
                  <a:solidFill>
                    <a:schemeClr val="dk1"/>
                  </a:solidFill>
                  <a:latin typeface="Cambria"/>
                  <a:ea typeface="Cambria"/>
                  <a:cs typeface="Cambria"/>
                  <a:sym typeface="Cambria"/>
                </a:rPr>
                <a:t>   11  10   9     </a:t>
              </a:r>
              <a:r>
                <a:rPr lang="en-US" sz="1800" b="1" dirty="0">
                  <a:solidFill>
                    <a:srgbClr val="FF0000"/>
                  </a:solidFill>
                  <a:latin typeface="Cambria"/>
                  <a:ea typeface="Cambria"/>
                  <a:cs typeface="Cambria"/>
                  <a:sym typeface="Cambria"/>
                </a:rPr>
                <a:t>8</a:t>
              </a:r>
              <a:r>
                <a:rPr lang="en-US" sz="1800" dirty="0">
                  <a:solidFill>
                    <a:schemeClr val="dk1"/>
                  </a:solidFill>
                  <a:latin typeface="Cambria"/>
                  <a:ea typeface="Cambria"/>
                  <a:cs typeface="Cambria"/>
                  <a:sym typeface="Cambria"/>
                </a:rPr>
                <a:t>    7     6    5     </a:t>
              </a:r>
              <a:r>
                <a:rPr lang="en-US" sz="1800" b="1" dirty="0">
                  <a:solidFill>
                    <a:srgbClr val="FF0000"/>
                  </a:solidFill>
                  <a:latin typeface="Cambria"/>
                  <a:ea typeface="Cambria"/>
                  <a:cs typeface="Cambria"/>
                  <a:sym typeface="Cambria"/>
                </a:rPr>
                <a:t>4</a:t>
              </a:r>
              <a:r>
                <a:rPr lang="en-US" sz="1800" dirty="0">
                  <a:solidFill>
                    <a:srgbClr val="FF0000"/>
                  </a:solidFill>
                  <a:latin typeface="Cambria"/>
                  <a:ea typeface="Cambria"/>
                  <a:cs typeface="Cambria"/>
                  <a:sym typeface="Cambria"/>
                </a:rPr>
                <a:t> </a:t>
              </a:r>
              <a:r>
                <a:rPr lang="en-US" sz="1800" dirty="0">
                  <a:solidFill>
                    <a:schemeClr val="dk1"/>
                  </a:solidFill>
                  <a:latin typeface="Cambria"/>
                  <a:ea typeface="Cambria"/>
                  <a:cs typeface="Cambria"/>
                  <a:sym typeface="Cambria"/>
                </a:rPr>
                <a:t>   3    </a:t>
              </a:r>
              <a:r>
                <a:rPr lang="en-US" sz="1800" b="1" dirty="0">
                  <a:solidFill>
                    <a:srgbClr val="FF0000"/>
                  </a:solidFill>
                  <a:latin typeface="Cambria"/>
                  <a:ea typeface="Cambria"/>
                  <a:cs typeface="Cambria"/>
                  <a:sym typeface="Cambria"/>
                </a:rPr>
                <a:t>2</a:t>
              </a:r>
              <a:r>
                <a:rPr lang="en-US" sz="1800" dirty="0">
                  <a:solidFill>
                    <a:srgbClr val="FF0000"/>
                  </a:solidFill>
                  <a:latin typeface="Cambria"/>
                  <a:ea typeface="Cambria"/>
                  <a:cs typeface="Cambria"/>
                  <a:sym typeface="Cambria"/>
                </a:rPr>
                <a:t>    </a:t>
              </a:r>
              <a:r>
                <a:rPr lang="en-US" sz="1800" b="1" dirty="0">
                  <a:solidFill>
                    <a:srgbClr val="FF0000"/>
                  </a:solidFill>
                  <a:latin typeface="Cambria"/>
                  <a:ea typeface="Cambria"/>
                  <a:cs typeface="Cambria"/>
                  <a:sym typeface="Cambria"/>
                </a:rPr>
                <a:t>1</a:t>
              </a:r>
              <a:endParaRPr sz="1800" b="1" dirty="0">
                <a:solidFill>
                  <a:srgbClr val="FF0000"/>
                </a:solidFill>
                <a:latin typeface="Cambria"/>
                <a:ea typeface="Cambria"/>
                <a:cs typeface="Cambria"/>
                <a:sym typeface="Cambria"/>
              </a:endParaRPr>
            </a:p>
          </p:txBody>
        </p:sp>
        <p:sp>
          <p:nvSpPr>
            <p:cNvPr id="25" name="Google Shape;721;p53"/>
            <p:cNvSpPr/>
            <p:nvPr/>
          </p:nvSpPr>
          <p:spPr>
            <a:xfrm>
              <a:off x="2117929" y="3913403"/>
              <a:ext cx="351692" cy="309489"/>
            </a:xfrm>
            <a:prstGeom prst="rect">
              <a:avLst/>
            </a:prstGeom>
            <a:noFill/>
            <a:ln w="15875" cap="flat" cmpd="sng">
              <a:solidFill>
                <a:srgbClr val="364A7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dirty="0">
                  <a:solidFill>
                    <a:schemeClr val="dk1"/>
                  </a:solidFill>
                  <a:latin typeface="Calibri"/>
                  <a:ea typeface="Calibri"/>
                  <a:cs typeface="Calibri"/>
                  <a:sym typeface="Calibri"/>
                </a:rPr>
                <a:t>1</a:t>
              </a:r>
              <a:endParaRPr dirty="0"/>
            </a:p>
          </p:txBody>
        </p:sp>
        <p:sp>
          <p:nvSpPr>
            <p:cNvPr id="26" name="Google Shape;722;p53"/>
            <p:cNvSpPr/>
            <p:nvPr/>
          </p:nvSpPr>
          <p:spPr>
            <a:xfrm>
              <a:off x="2469621" y="3918090"/>
              <a:ext cx="351692" cy="309489"/>
            </a:xfrm>
            <a:prstGeom prst="rect">
              <a:avLst/>
            </a:prstGeom>
            <a:noFill/>
            <a:ln w="15875" cap="flat" cmpd="sng">
              <a:solidFill>
                <a:srgbClr val="364A7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0</a:t>
              </a:r>
              <a:endParaRPr sz="2400">
                <a:solidFill>
                  <a:schemeClr val="dk1"/>
                </a:solidFill>
                <a:latin typeface="Calibri"/>
                <a:ea typeface="Calibri"/>
                <a:cs typeface="Calibri"/>
                <a:sym typeface="Calibri"/>
              </a:endParaRPr>
            </a:p>
          </p:txBody>
        </p:sp>
        <p:sp>
          <p:nvSpPr>
            <p:cNvPr id="27" name="Google Shape;723;p53"/>
            <p:cNvSpPr/>
            <p:nvPr/>
          </p:nvSpPr>
          <p:spPr>
            <a:xfrm>
              <a:off x="2821313" y="3913403"/>
              <a:ext cx="351692" cy="309489"/>
            </a:xfrm>
            <a:prstGeom prst="rect">
              <a:avLst/>
            </a:prstGeom>
            <a:noFill/>
            <a:ln w="15875" cap="flat" cmpd="sng">
              <a:solidFill>
                <a:srgbClr val="364A7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0</a:t>
              </a:r>
              <a:endParaRPr sz="2400">
                <a:solidFill>
                  <a:schemeClr val="dk1"/>
                </a:solidFill>
                <a:latin typeface="Calibri"/>
                <a:ea typeface="Calibri"/>
                <a:cs typeface="Calibri"/>
                <a:sym typeface="Calibri"/>
              </a:endParaRPr>
            </a:p>
          </p:txBody>
        </p:sp>
        <p:sp>
          <p:nvSpPr>
            <p:cNvPr id="28" name="Google Shape;724;p53"/>
            <p:cNvSpPr/>
            <p:nvPr/>
          </p:nvSpPr>
          <p:spPr>
            <a:xfrm>
              <a:off x="3173005" y="3913403"/>
              <a:ext cx="351692" cy="309489"/>
            </a:xfrm>
            <a:prstGeom prst="rect">
              <a:avLst/>
            </a:prstGeom>
            <a:noFill/>
            <a:ln w="15875" cap="flat" cmpd="sng">
              <a:solidFill>
                <a:srgbClr val="364A7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dirty="0">
                  <a:solidFill>
                    <a:schemeClr val="dk1"/>
                  </a:solidFill>
                  <a:latin typeface="Calibri"/>
                  <a:ea typeface="Calibri"/>
                  <a:cs typeface="Calibri"/>
                  <a:sym typeface="Calibri"/>
                </a:rPr>
                <a:t>1</a:t>
              </a:r>
              <a:endParaRPr sz="2400" dirty="0">
                <a:solidFill>
                  <a:schemeClr val="dk1"/>
                </a:solidFill>
                <a:latin typeface="Calibri"/>
                <a:ea typeface="Calibri"/>
                <a:cs typeface="Calibri"/>
                <a:sym typeface="Calibri"/>
              </a:endParaRPr>
            </a:p>
          </p:txBody>
        </p:sp>
        <p:sp>
          <p:nvSpPr>
            <p:cNvPr id="29" name="Google Shape;725;p53"/>
            <p:cNvSpPr/>
            <p:nvPr/>
          </p:nvSpPr>
          <p:spPr>
            <a:xfrm>
              <a:off x="3524697" y="3918091"/>
              <a:ext cx="351692" cy="300820"/>
            </a:xfrm>
            <a:prstGeom prst="rect">
              <a:avLst/>
            </a:prstGeom>
            <a:noFill/>
            <a:ln w="15875" cap="flat" cmpd="sng">
              <a:solidFill>
                <a:srgbClr val="364A7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dirty="0">
                  <a:solidFill>
                    <a:schemeClr val="dk1"/>
                  </a:solidFill>
                  <a:latin typeface="Calibri"/>
                  <a:ea typeface="Calibri"/>
                  <a:cs typeface="Calibri"/>
                  <a:sym typeface="Calibri"/>
                </a:rPr>
                <a:t>0</a:t>
              </a:r>
              <a:endParaRPr sz="2400" dirty="0">
                <a:solidFill>
                  <a:schemeClr val="dk1"/>
                </a:solidFill>
                <a:latin typeface="Calibri"/>
                <a:ea typeface="Calibri"/>
                <a:cs typeface="Calibri"/>
                <a:sym typeface="Calibri"/>
              </a:endParaRPr>
            </a:p>
          </p:txBody>
        </p:sp>
        <p:sp>
          <p:nvSpPr>
            <p:cNvPr id="30" name="Google Shape;726;p53"/>
            <p:cNvSpPr/>
            <p:nvPr/>
          </p:nvSpPr>
          <p:spPr>
            <a:xfrm>
              <a:off x="3883002" y="3918090"/>
              <a:ext cx="351692" cy="300821"/>
            </a:xfrm>
            <a:prstGeom prst="rect">
              <a:avLst/>
            </a:prstGeom>
            <a:noFill/>
            <a:ln w="15875" cap="flat" cmpd="sng">
              <a:solidFill>
                <a:srgbClr val="364A7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0</a:t>
              </a:r>
              <a:endParaRPr sz="2400">
                <a:solidFill>
                  <a:schemeClr val="dk1"/>
                </a:solidFill>
                <a:latin typeface="Calibri"/>
                <a:ea typeface="Calibri"/>
                <a:cs typeface="Calibri"/>
                <a:sym typeface="Calibri"/>
              </a:endParaRPr>
            </a:p>
          </p:txBody>
        </p:sp>
        <p:sp>
          <p:nvSpPr>
            <p:cNvPr id="31" name="Google Shape;727;p53"/>
            <p:cNvSpPr/>
            <p:nvPr/>
          </p:nvSpPr>
          <p:spPr>
            <a:xfrm>
              <a:off x="4241307" y="3913403"/>
              <a:ext cx="351692" cy="309489"/>
            </a:xfrm>
            <a:prstGeom prst="rect">
              <a:avLst/>
            </a:prstGeom>
            <a:noFill/>
            <a:ln w="15875" cap="flat" cmpd="sng">
              <a:solidFill>
                <a:srgbClr val="364A7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0</a:t>
              </a:r>
              <a:endParaRPr sz="2400">
                <a:solidFill>
                  <a:schemeClr val="dk1"/>
                </a:solidFill>
                <a:latin typeface="Calibri"/>
                <a:ea typeface="Calibri"/>
                <a:cs typeface="Calibri"/>
                <a:sym typeface="Calibri"/>
              </a:endParaRPr>
            </a:p>
          </p:txBody>
        </p:sp>
        <p:sp>
          <p:nvSpPr>
            <p:cNvPr id="32" name="Google Shape;728;p53"/>
            <p:cNvSpPr/>
            <p:nvPr/>
          </p:nvSpPr>
          <p:spPr>
            <a:xfrm>
              <a:off x="4592999" y="3913403"/>
              <a:ext cx="351692" cy="309489"/>
            </a:xfrm>
            <a:prstGeom prst="rect">
              <a:avLst/>
            </a:prstGeom>
            <a:noFill/>
            <a:ln w="15875" cap="flat" cmpd="sng">
              <a:solidFill>
                <a:srgbClr val="364A7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0</a:t>
              </a:r>
              <a:endParaRPr sz="2400">
                <a:solidFill>
                  <a:schemeClr val="dk1"/>
                </a:solidFill>
                <a:latin typeface="Calibri"/>
                <a:ea typeface="Calibri"/>
                <a:cs typeface="Calibri"/>
                <a:sym typeface="Calibri"/>
              </a:endParaRPr>
            </a:p>
          </p:txBody>
        </p:sp>
        <p:sp>
          <p:nvSpPr>
            <p:cNvPr id="33" name="Google Shape;729;p53"/>
            <p:cNvSpPr/>
            <p:nvPr/>
          </p:nvSpPr>
          <p:spPr>
            <a:xfrm>
              <a:off x="4944691" y="3913403"/>
              <a:ext cx="351692" cy="309489"/>
            </a:xfrm>
            <a:prstGeom prst="rect">
              <a:avLst/>
            </a:prstGeom>
            <a:noFill/>
            <a:ln w="15875" cap="flat" cmpd="sng">
              <a:solidFill>
                <a:srgbClr val="364A7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1</a:t>
              </a:r>
              <a:endParaRPr sz="2400">
                <a:solidFill>
                  <a:schemeClr val="dk1"/>
                </a:solidFill>
                <a:latin typeface="Calibri"/>
                <a:ea typeface="Calibri"/>
                <a:cs typeface="Calibri"/>
                <a:sym typeface="Calibri"/>
              </a:endParaRPr>
            </a:p>
          </p:txBody>
        </p:sp>
        <p:sp>
          <p:nvSpPr>
            <p:cNvPr id="34" name="Google Shape;730;p53"/>
            <p:cNvSpPr/>
            <p:nvPr/>
          </p:nvSpPr>
          <p:spPr>
            <a:xfrm>
              <a:off x="5295374" y="3913403"/>
              <a:ext cx="351692" cy="309489"/>
            </a:xfrm>
            <a:prstGeom prst="rect">
              <a:avLst/>
            </a:prstGeom>
            <a:noFill/>
            <a:ln w="15875" cap="flat" cmpd="sng">
              <a:solidFill>
                <a:srgbClr val="364A7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dirty="0">
                  <a:solidFill>
                    <a:schemeClr val="dk1"/>
                  </a:solidFill>
                  <a:latin typeface="Calibri"/>
                  <a:ea typeface="Calibri"/>
                  <a:cs typeface="Calibri"/>
                  <a:sym typeface="Calibri"/>
                </a:rPr>
                <a:t>0</a:t>
              </a:r>
              <a:endParaRPr sz="2400" dirty="0">
                <a:solidFill>
                  <a:schemeClr val="dk1"/>
                </a:solidFill>
                <a:latin typeface="Calibri"/>
                <a:ea typeface="Calibri"/>
                <a:cs typeface="Calibri"/>
                <a:sym typeface="Calibri"/>
              </a:endParaRPr>
            </a:p>
          </p:txBody>
        </p:sp>
        <p:sp>
          <p:nvSpPr>
            <p:cNvPr id="35" name="Google Shape;731;p53"/>
            <p:cNvSpPr/>
            <p:nvPr/>
          </p:nvSpPr>
          <p:spPr>
            <a:xfrm>
              <a:off x="5639444" y="3913403"/>
              <a:ext cx="351692" cy="309489"/>
            </a:xfrm>
            <a:prstGeom prst="rect">
              <a:avLst/>
            </a:prstGeom>
            <a:noFill/>
            <a:ln w="15875" cap="flat" cmpd="sng">
              <a:solidFill>
                <a:srgbClr val="364A7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dirty="0">
                  <a:solidFill>
                    <a:schemeClr val="dk1"/>
                  </a:solidFill>
                  <a:latin typeface="Calibri"/>
                  <a:ea typeface="Calibri"/>
                  <a:cs typeface="Calibri"/>
                  <a:sym typeface="Calibri"/>
                </a:rPr>
                <a:t>0</a:t>
              </a:r>
              <a:endParaRPr sz="2400" dirty="0">
                <a:solidFill>
                  <a:schemeClr val="dk1"/>
                </a:solidFill>
                <a:latin typeface="Calibri"/>
                <a:ea typeface="Calibri"/>
                <a:cs typeface="Calibri"/>
                <a:sym typeface="Calibri"/>
              </a:endParaRPr>
            </a:p>
          </p:txBody>
        </p:sp>
      </p:grpSp>
      <p:sp>
        <p:nvSpPr>
          <p:cNvPr id="5" name="Rectangle 4"/>
          <p:cNvSpPr/>
          <p:nvPr/>
        </p:nvSpPr>
        <p:spPr>
          <a:xfrm>
            <a:off x="701229" y="3591673"/>
            <a:ext cx="5876930" cy="369332"/>
          </a:xfrm>
          <a:prstGeom prst="rect">
            <a:avLst/>
          </a:prstGeom>
          <a:solidFill>
            <a:schemeClr val="accent4">
              <a:lumMod val="20000"/>
              <a:lumOff val="80000"/>
            </a:schemeClr>
          </a:solidFill>
        </p:spPr>
        <p:txBody>
          <a:bodyPr wrap="none">
            <a:spAutoFit/>
          </a:bodyPr>
          <a:lstStyle/>
          <a:p>
            <a:pPr lvl="0" algn="ctr">
              <a:lnSpc>
                <a:spcPct val="90000"/>
              </a:lnSpc>
              <a:buClr>
                <a:schemeClr val="dk1"/>
              </a:buClr>
              <a:buSzPts val="2000"/>
            </a:pPr>
            <a:r>
              <a:rPr lang="en-US" sz="2000" dirty="0">
                <a:solidFill>
                  <a:schemeClr val="dk1"/>
                </a:solidFill>
                <a:latin typeface="Times New Roman" panose="02020603050405020304" pitchFamily="18" charset="0"/>
                <a:ea typeface="Cambria"/>
                <a:cs typeface="Times New Roman" panose="02020603050405020304" pitchFamily="18" charset="0"/>
                <a:sym typeface="Cambria"/>
              </a:rPr>
              <a:t>Data stream to be sent on transmission line from sender</a:t>
            </a:r>
            <a:endParaRPr lang="en-US" sz="2000" b="1" dirty="0">
              <a:solidFill>
                <a:schemeClr val="dk1"/>
              </a:solidFill>
              <a:latin typeface="Times New Roman" panose="02020603050405020304" pitchFamily="18" charset="0"/>
              <a:ea typeface="Cambria"/>
              <a:cs typeface="Times New Roman" panose="02020603050405020304" pitchFamily="18" charset="0"/>
              <a:sym typeface="Cambria"/>
            </a:endParaRPr>
          </a:p>
        </p:txBody>
      </p:sp>
      <p:pic>
        <p:nvPicPr>
          <p:cNvPr id="22" name="Google Shape;221;p32"/>
          <p:cNvPicPr preferRelativeResize="0"/>
          <p:nvPr/>
        </p:nvPicPr>
        <p:blipFill rotWithShape="1">
          <a:blip r:embed="rId3">
            <a:alphaModFix/>
          </a:blip>
          <a:srcRect/>
          <a:stretch/>
        </p:blipFill>
        <p:spPr>
          <a:xfrm>
            <a:off x="27694" y="47149"/>
            <a:ext cx="543806" cy="537546"/>
          </a:xfrm>
          <a:prstGeom prst="rect">
            <a:avLst/>
          </a:prstGeom>
          <a:noFill/>
          <a:ln>
            <a:noFill/>
          </a:ln>
        </p:spPr>
      </p:pic>
    </p:spTree>
    <p:extLst>
      <p:ext uri="{BB962C8B-B14F-4D97-AF65-F5344CB8AC3E}">
        <p14:creationId xmlns:p14="http://schemas.microsoft.com/office/powerpoint/2010/main" val="118381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602663" y="81022"/>
            <a:ext cx="7847700" cy="469800"/>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rgbClr val="002060"/>
              </a:buClr>
              <a:buSzPts val="3200"/>
              <a:buFont typeface="Calibri"/>
              <a:buNone/>
            </a:pPr>
            <a:r>
              <a:rPr lang="en" sz="2800" dirty="0">
                <a:solidFill>
                  <a:srgbClr val="0070C0"/>
                </a:solidFill>
                <a:latin typeface="Times New Roman"/>
                <a:ea typeface="Times New Roman"/>
                <a:cs typeface="Times New Roman"/>
                <a:sym typeface="Times New Roman"/>
              </a:rPr>
              <a:t>Hamming Code: Decoding</a:t>
            </a:r>
            <a:endParaRPr sz="3200" dirty="0">
              <a:solidFill>
                <a:srgbClr val="0070C0"/>
              </a:solidFill>
              <a:latin typeface="Times New Roman"/>
              <a:ea typeface="Times New Roman"/>
              <a:cs typeface="Times New Roman"/>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44</a:t>
            </a:fld>
            <a:endParaRPr sz="900">
              <a:solidFill>
                <a:schemeClr val="dk1"/>
              </a:solidFill>
              <a:latin typeface="Times New Roman"/>
              <a:ea typeface="Times New Roman"/>
              <a:cs typeface="Times New Roman"/>
              <a:sym typeface="Times New Roman"/>
            </a:endParaRPr>
          </a:p>
        </p:txBody>
      </p:sp>
      <p:pic>
        <p:nvPicPr>
          <p:cNvPr id="24" name="Google Shape;221;p32"/>
          <p:cNvPicPr preferRelativeResize="0"/>
          <p:nvPr/>
        </p:nvPicPr>
        <p:blipFill rotWithShape="1">
          <a:blip r:embed="rId3">
            <a:alphaModFix/>
          </a:blip>
          <a:srcRect/>
          <a:stretch/>
        </p:blipFill>
        <p:spPr>
          <a:xfrm>
            <a:off x="27694" y="47149"/>
            <a:ext cx="543806" cy="537546"/>
          </a:xfrm>
          <a:prstGeom prst="rect">
            <a:avLst/>
          </a:prstGeom>
          <a:noFill/>
          <a:ln>
            <a:noFill/>
          </a:ln>
        </p:spPr>
      </p:pic>
      <p:sp>
        <p:nvSpPr>
          <p:cNvPr id="3" name="Rectangle 2"/>
          <p:cNvSpPr/>
          <p:nvPr/>
        </p:nvSpPr>
        <p:spPr>
          <a:xfrm>
            <a:off x="820638" y="584695"/>
            <a:ext cx="8039277" cy="2246769"/>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Once the receiver gets an incoming message, it performs recalculations to detect errors and correct them. The steps for recalculation are −</a:t>
            </a:r>
          </a:p>
          <a:p>
            <a:pPr algn="just">
              <a:spcBef>
                <a:spcPts val="600"/>
              </a:spcBef>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Step 1</a:t>
            </a:r>
            <a:r>
              <a:rPr lang="en-US" sz="2000" dirty="0">
                <a:latin typeface="Times New Roman" panose="02020603050405020304" pitchFamily="18" charset="0"/>
                <a:cs typeface="Times New Roman" panose="02020603050405020304" pitchFamily="18" charset="0"/>
              </a:rPr>
              <a:t> − Calculation of the number of redundant bits.</a:t>
            </a:r>
          </a:p>
          <a:p>
            <a:pPr algn="just">
              <a:spcBef>
                <a:spcPts val="600"/>
              </a:spcBef>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Step 2</a:t>
            </a:r>
            <a:r>
              <a:rPr lang="en-US" sz="2000" dirty="0">
                <a:latin typeface="Times New Roman" panose="02020603050405020304" pitchFamily="18" charset="0"/>
                <a:cs typeface="Times New Roman" panose="02020603050405020304" pitchFamily="18" charset="0"/>
              </a:rPr>
              <a:t> − Positioning the redundant bits.</a:t>
            </a:r>
          </a:p>
          <a:p>
            <a:pPr algn="just">
              <a:spcBef>
                <a:spcPts val="600"/>
              </a:spcBef>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Step 3</a:t>
            </a:r>
            <a:r>
              <a:rPr lang="en-US" sz="2000" dirty="0">
                <a:latin typeface="Times New Roman" panose="02020603050405020304" pitchFamily="18" charset="0"/>
                <a:cs typeface="Times New Roman" panose="02020603050405020304" pitchFamily="18" charset="0"/>
              </a:rPr>
              <a:t> − Parity checking.</a:t>
            </a:r>
          </a:p>
          <a:p>
            <a:pPr algn="just">
              <a:spcBef>
                <a:spcPts val="600"/>
              </a:spcBef>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Step 4</a:t>
            </a:r>
            <a:r>
              <a:rPr lang="en-US" sz="2000" dirty="0">
                <a:latin typeface="Times New Roman" panose="02020603050405020304" pitchFamily="18" charset="0"/>
                <a:cs typeface="Times New Roman" panose="02020603050405020304" pitchFamily="18" charset="0"/>
              </a:rPr>
              <a:t> − Error detection and correction</a:t>
            </a:r>
          </a:p>
        </p:txBody>
      </p:sp>
      <p:sp>
        <p:nvSpPr>
          <p:cNvPr id="4" name="Rectangle 3"/>
          <p:cNvSpPr/>
          <p:nvPr/>
        </p:nvSpPr>
        <p:spPr>
          <a:xfrm>
            <a:off x="1001730" y="2803299"/>
            <a:ext cx="4572000" cy="307777"/>
          </a:xfrm>
          <a:prstGeom prst="rect">
            <a:avLst/>
          </a:prstGeom>
        </p:spPr>
        <p:txBody>
          <a:bodyPr>
            <a:spAutoFit/>
          </a:bodyPr>
          <a:lstStyle/>
          <a:p>
            <a:endParaRPr lang="en-IN" dirty="0"/>
          </a:p>
        </p:txBody>
      </p:sp>
      <p:sp>
        <p:nvSpPr>
          <p:cNvPr id="5" name="Rectangle 4"/>
          <p:cNvSpPr/>
          <p:nvPr/>
        </p:nvSpPr>
        <p:spPr>
          <a:xfrm>
            <a:off x="1063874" y="3602119"/>
            <a:ext cx="4572000" cy="307777"/>
          </a:xfrm>
          <a:prstGeom prst="rect">
            <a:avLst/>
          </a:prstGeom>
        </p:spPr>
        <p:txBody>
          <a:bodyPr>
            <a:spAutoFit/>
          </a:bodyPr>
          <a:lstStyle/>
          <a:p>
            <a:endParaRPr lang="en-IN" dirty="0"/>
          </a:p>
        </p:txBody>
      </p:sp>
      <p:sp>
        <p:nvSpPr>
          <p:cNvPr id="2" name="Rectangle 1"/>
          <p:cNvSpPr/>
          <p:nvPr/>
        </p:nvSpPr>
        <p:spPr>
          <a:xfrm>
            <a:off x="820637" y="2921164"/>
            <a:ext cx="8039278" cy="2169825"/>
          </a:xfrm>
          <a:prstGeom prst="rect">
            <a:avLst/>
          </a:prstGeom>
          <a:solidFill>
            <a:schemeClr val="accent2">
              <a:lumMod val="20000"/>
              <a:lumOff val="80000"/>
            </a:schemeClr>
          </a:solidFill>
        </p:spPr>
        <p:txBody>
          <a:bodyPr wrap="square">
            <a:spAutoFit/>
          </a:bodyPr>
          <a:lstStyle/>
          <a:p>
            <a:pPr algn="just">
              <a:spcBef>
                <a:spcPts val="600"/>
              </a:spcBef>
            </a:pPr>
            <a:r>
              <a:rPr lang="en-US" sz="2000" b="1" dirty="0">
                <a:latin typeface="Times New Roman" panose="02020603050405020304" pitchFamily="18" charset="0"/>
                <a:cs typeface="Times New Roman" panose="02020603050405020304" pitchFamily="18" charset="0"/>
              </a:rPr>
              <a:t>Step 1</a:t>
            </a:r>
            <a:r>
              <a:rPr lang="en-US" sz="2000" dirty="0">
                <a:latin typeface="Times New Roman" panose="02020603050405020304" pitchFamily="18" charset="0"/>
                <a:cs typeface="Times New Roman" panose="02020603050405020304" pitchFamily="18" charset="0"/>
              </a:rPr>
              <a:t> </a:t>
            </a:r>
          </a:p>
          <a:p>
            <a:pPr algn="just">
              <a:spcBef>
                <a:spcPts val="6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Using the same formula as in encoding, the number of redundant bits are ascertained.</a:t>
            </a:r>
          </a:p>
          <a:p>
            <a:pPr algn="just">
              <a:spcBef>
                <a:spcPts val="600"/>
              </a:spcBef>
            </a:pPr>
            <a:r>
              <a:rPr lang="en-US" sz="2000" b="1" dirty="0">
                <a:latin typeface="Times New Roman" panose="02020603050405020304" pitchFamily="18" charset="0"/>
                <a:cs typeface="Times New Roman" panose="02020603050405020304" pitchFamily="18" charset="0"/>
              </a:rPr>
              <a:t>Step 2</a:t>
            </a:r>
          </a:p>
          <a:p>
            <a:pPr algn="just">
              <a:spcBef>
                <a:spcPts val="6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a:t>
            </a:r>
            <a:r>
              <a:rPr lang="en-US" sz="2000" i="1" dirty="0">
                <a:latin typeface="Times New Roman" panose="02020603050405020304" pitchFamily="18" charset="0"/>
                <a:cs typeface="Times New Roman" panose="02020603050405020304" pitchFamily="18" charset="0"/>
              </a:rPr>
              <a:t>r</a:t>
            </a:r>
            <a:r>
              <a:rPr lang="en-US" sz="2000" dirty="0">
                <a:latin typeface="Times New Roman" panose="02020603050405020304" pitchFamily="18" charset="0"/>
                <a:cs typeface="Times New Roman" panose="02020603050405020304" pitchFamily="18" charset="0"/>
              </a:rPr>
              <a:t> redundant bits placed at bit positions of powers of 2, i.e. 1, 2, 4, 8, 16 etc.</a:t>
            </a:r>
          </a:p>
        </p:txBody>
      </p:sp>
    </p:spTree>
    <p:extLst>
      <p:ext uri="{BB962C8B-B14F-4D97-AF65-F5344CB8AC3E}">
        <p14:creationId xmlns:p14="http://schemas.microsoft.com/office/powerpoint/2010/main" val="23643467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602663" y="81022"/>
            <a:ext cx="7847700" cy="469800"/>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rgbClr val="002060"/>
              </a:buClr>
              <a:buSzPts val="3200"/>
              <a:buFont typeface="Calibri"/>
              <a:buNone/>
            </a:pPr>
            <a:r>
              <a:rPr lang="en" sz="2800" dirty="0">
                <a:solidFill>
                  <a:srgbClr val="0070C0"/>
                </a:solidFill>
                <a:latin typeface="Times New Roman"/>
                <a:ea typeface="Times New Roman"/>
                <a:cs typeface="Times New Roman"/>
                <a:sym typeface="Times New Roman"/>
              </a:rPr>
              <a:t>Hamming Code: Decoding</a:t>
            </a:r>
            <a:endParaRPr sz="3200" dirty="0">
              <a:solidFill>
                <a:srgbClr val="0070C0"/>
              </a:solidFill>
              <a:latin typeface="Times New Roman"/>
              <a:ea typeface="Times New Roman"/>
              <a:cs typeface="Times New Roman"/>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45</a:t>
            </a:fld>
            <a:endParaRPr sz="900">
              <a:solidFill>
                <a:schemeClr val="dk1"/>
              </a:solidFill>
              <a:latin typeface="Times New Roman"/>
              <a:ea typeface="Times New Roman"/>
              <a:cs typeface="Times New Roman"/>
              <a:sym typeface="Times New Roman"/>
            </a:endParaRPr>
          </a:p>
        </p:txBody>
      </p:sp>
      <p:pic>
        <p:nvPicPr>
          <p:cNvPr id="24" name="Google Shape;221;p32"/>
          <p:cNvPicPr preferRelativeResize="0"/>
          <p:nvPr/>
        </p:nvPicPr>
        <p:blipFill rotWithShape="1">
          <a:blip r:embed="rId3">
            <a:alphaModFix/>
          </a:blip>
          <a:srcRect/>
          <a:stretch/>
        </p:blipFill>
        <p:spPr>
          <a:xfrm>
            <a:off x="27694" y="47149"/>
            <a:ext cx="543806" cy="537546"/>
          </a:xfrm>
          <a:prstGeom prst="rect">
            <a:avLst/>
          </a:prstGeom>
          <a:noFill/>
          <a:ln>
            <a:noFill/>
          </a:ln>
        </p:spPr>
      </p:pic>
      <p:sp>
        <p:nvSpPr>
          <p:cNvPr id="3" name="Rectangle 2"/>
          <p:cNvSpPr/>
          <p:nvPr/>
        </p:nvSpPr>
        <p:spPr>
          <a:xfrm>
            <a:off x="571500" y="616772"/>
            <a:ext cx="8088755" cy="2000548"/>
          </a:xfrm>
          <a:prstGeom prst="rect">
            <a:avLst/>
          </a:prstGeom>
          <a:solidFill>
            <a:schemeClr val="accent6">
              <a:lumMod val="20000"/>
              <a:lumOff val="80000"/>
            </a:schemeClr>
          </a:solidFill>
        </p:spPr>
        <p:txBody>
          <a:bodyPr wrap="square">
            <a:spAutoFit/>
          </a:bodyPr>
          <a:lstStyle/>
          <a:p>
            <a:pPr algn="just">
              <a:spcBef>
                <a:spcPts val="600"/>
              </a:spcBef>
            </a:pPr>
            <a:r>
              <a:rPr lang="en-US" sz="2000" b="1" dirty="0">
                <a:latin typeface="Times New Roman" panose="02020603050405020304" pitchFamily="18" charset="0"/>
                <a:cs typeface="Times New Roman" panose="02020603050405020304" pitchFamily="18" charset="0"/>
              </a:rPr>
              <a:t>Step 3</a:t>
            </a:r>
          </a:p>
          <a:p>
            <a:r>
              <a:rPr lang="en-US" sz="2000" dirty="0">
                <a:latin typeface="Times New Roman" panose="02020603050405020304" pitchFamily="18" charset="0"/>
                <a:cs typeface="Times New Roman" panose="02020603050405020304" pitchFamily="18" charset="0"/>
              </a:rPr>
              <a:t>Parity bits are calculated based upon the data bits and the redundant bits using the same rule as during generation of c</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,c</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 ,c</a:t>
            </a:r>
            <a:r>
              <a:rPr lang="en-US" sz="2000" baseline="-25000" dirty="0">
                <a:latin typeface="Times New Roman" panose="02020603050405020304" pitchFamily="18" charset="0"/>
                <a:cs typeface="Times New Roman" panose="02020603050405020304" pitchFamily="18" charset="0"/>
              </a:rPr>
              <a:t>3</a:t>
            </a:r>
            <a:r>
              <a:rPr lang="en-US" sz="2000" dirty="0">
                <a:latin typeface="Times New Roman" panose="02020603050405020304" pitchFamily="18" charset="0"/>
                <a:cs typeface="Times New Roman" panose="02020603050405020304" pitchFamily="18" charset="0"/>
              </a:rPr>
              <a:t> ,c</a:t>
            </a:r>
            <a:r>
              <a:rPr lang="en-US" sz="2000" baseline="-25000" dirty="0">
                <a:latin typeface="Times New Roman" panose="02020603050405020304" pitchFamily="18" charset="0"/>
                <a:cs typeface="Times New Roman" panose="02020603050405020304" pitchFamily="18" charset="0"/>
              </a:rPr>
              <a:t>4</a:t>
            </a:r>
            <a:r>
              <a:rPr lang="en-US" sz="2000" dirty="0">
                <a:latin typeface="Times New Roman" panose="02020603050405020304" pitchFamily="18" charset="0"/>
                <a:cs typeface="Times New Roman" panose="02020603050405020304" pitchFamily="18" charset="0"/>
              </a:rPr>
              <a:t> etc. Thus</a:t>
            </a:r>
          </a:p>
          <a:p>
            <a:r>
              <a:rPr lang="en-US" sz="2000" dirty="0">
                <a:latin typeface="Times New Roman" panose="02020603050405020304" pitchFamily="18" charset="0"/>
                <a:cs typeface="Times New Roman" panose="02020603050405020304" pitchFamily="18" charset="0"/>
              </a:rPr>
              <a:t>c</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 parity(1, 3, 5, 7, 9, 11 and so on)</a:t>
            </a:r>
          </a:p>
          <a:p>
            <a:r>
              <a:rPr lang="en-US" sz="2000" dirty="0">
                <a:latin typeface="Times New Roman" panose="02020603050405020304" pitchFamily="18" charset="0"/>
                <a:cs typeface="Times New Roman" panose="02020603050405020304" pitchFamily="18" charset="0"/>
              </a:rPr>
              <a:t>c</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 = parity(2, 3, 6, 7, 10, 11 and so on)</a:t>
            </a:r>
          </a:p>
          <a:p>
            <a:r>
              <a:rPr lang="en-US" sz="2000" dirty="0">
                <a:latin typeface="Times New Roman" panose="02020603050405020304" pitchFamily="18" charset="0"/>
                <a:cs typeface="Times New Roman" panose="02020603050405020304" pitchFamily="18" charset="0"/>
              </a:rPr>
              <a:t>c</a:t>
            </a:r>
            <a:r>
              <a:rPr lang="en-US" sz="2000" baseline="-25000" dirty="0">
                <a:latin typeface="Times New Roman" panose="02020603050405020304" pitchFamily="18" charset="0"/>
                <a:cs typeface="Times New Roman" panose="02020603050405020304" pitchFamily="18" charset="0"/>
              </a:rPr>
              <a:t>4</a:t>
            </a:r>
            <a:r>
              <a:rPr lang="en-US" sz="2000" dirty="0">
                <a:latin typeface="Times New Roman" panose="02020603050405020304" pitchFamily="18" charset="0"/>
                <a:cs typeface="Times New Roman" panose="02020603050405020304" pitchFamily="18" charset="0"/>
              </a:rPr>
              <a:t> = parity(4-7, 12-15, 20-23 and so on)</a:t>
            </a:r>
          </a:p>
        </p:txBody>
      </p:sp>
      <p:sp>
        <p:nvSpPr>
          <p:cNvPr id="4" name="Rectangle 3"/>
          <p:cNvSpPr/>
          <p:nvPr/>
        </p:nvSpPr>
        <p:spPr>
          <a:xfrm>
            <a:off x="1001730" y="2803299"/>
            <a:ext cx="4572000" cy="307777"/>
          </a:xfrm>
          <a:prstGeom prst="rect">
            <a:avLst/>
          </a:prstGeom>
        </p:spPr>
        <p:txBody>
          <a:bodyPr>
            <a:spAutoFit/>
          </a:bodyPr>
          <a:lstStyle/>
          <a:p>
            <a:endParaRPr lang="en-IN" dirty="0"/>
          </a:p>
        </p:txBody>
      </p:sp>
      <p:sp>
        <p:nvSpPr>
          <p:cNvPr id="5" name="Rectangle 4"/>
          <p:cNvSpPr/>
          <p:nvPr/>
        </p:nvSpPr>
        <p:spPr>
          <a:xfrm>
            <a:off x="1063874" y="3602119"/>
            <a:ext cx="4572000" cy="307777"/>
          </a:xfrm>
          <a:prstGeom prst="rect">
            <a:avLst/>
          </a:prstGeom>
        </p:spPr>
        <p:txBody>
          <a:bodyPr>
            <a:spAutoFit/>
          </a:bodyPr>
          <a:lstStyle/>
          <a:p>
            <a:endParaRPr lang="en-IN" dirty="0"/>
          </a:p>
        </p:txBody>
      </p:sp>
      <p:sp>
        <p:nvSpPr>
          <p:cNvPr id="2" name="Rectangle 1"/>
          <p:cNvSpPr/>
          <p:nvPr/>
        </p:nvSpPr>
        <p:spPr>
          <a:xfrm>
            <a:off x="571500" y="2767653"/>
            <a:ext cx="8088755" cy="2169825"/>
          </a:xfrm>
          <a:prstGeom prst="rect">
            <a:avLst/>
          </a:prstGeom>
          <a:solidFill>
            <a:schemeClr val="accent2">
              <a:lumMod val="20000"/>
              <a:lumOff val="80000"/>
            </a:schemeClr>
          </a:solidFill>
        </p:spPr>
        <p:txBody>
          <a:bodyPr wrap="square">
            <a:spAutoFit/>
          </a:bodyPr>
          <a:lstStyle/>
          <a:p>
            <a:pPr algn="just">
              <a:spcBef>
                <a:spcPts val="600"/>
              </a:spcBef>
            </a:pPr>
            <a:r>
              <a:rPr lang="en-US" sz="2000" b="1" dirty="0">
                <a:latin typeface="Times New Roman" panose="02020603050405020304" pitchFamily="18" charset="0"/>
                <a:cs typeface="Times New Roman" panose="02020603050405020304" pitchFamily="18" charset="0"/>
              </a:rPr>
              <a:t>Step 4</a:t>
            </a:r>
          </a:p>
          <a:p>
            <a:pPr algn="just">
              <a:spcBef>
                <a:spcPts val="600"/>
              </a:spcBef>
            </a:pPr>
            <a:r>
              <a:rPr lang="en-US" sz="2000" dirty="0">
                <a:latin typeface="Times New Roman" panose="02020603050405020304" pitchFamily="18" charset="0"/>
                <a:cs typeface="Times New Roman" panose="02020603050405020304" pitchFamily="18" charset="0"/>
              </a:rPr>
              <a:t>The decimal equivalent of the parity bits binary values is calculated. If it is 0, there is no error. Otherwise, the decimal value gives the bit position which has error. </a:t>
            </a:r>
          </a:p>
          <a:p>
            <a:pPr algn="just">
              <a:spcBef>
                <a:spcPts val="600"/>
              </a:spcBef>
            </a:pPr>
            <a:r>
              <a:rPr lang="en-US" sz="2000" dirty="0">
                <a:latin typeface="Times New Roman" panose="02020603050405020304" pitchFamily="18" charset="0"/>
                <a:cs typeface="Times New Roman" panose="02020603050405020304" pitchFamily="18" charset="0"/>
              </a:rPr>
              <a:t>For example, if c4c3c2c1 = 1001, it implies that the data bit at position 9</a:t>
            </a:r>
          </a:p>
          <a:p>
            <a:pPr algn="just">
              <a:spcBef>
                <a:spcPts val="600"/>
              </a:spcBef>
            </a:pPr>
            <a:r>
              <a:rPr lang="en-US" sz="2000" dirty="0">
                <a:latin typeface="Times New Roman" panose="02020603050405020304" pitchFamily="18" charset="0"/>
                <a:cs typeface="Times New Roman" panose="02020603050405020304" pitchFamily="18" charset="0"/>
              </a:rPr>
              <a:t>The bit is flipped to get the correct message.</a:t>
            </a:r>
          </a:p>
        </p:txBody>
      </p:sp>
    </p:spTree>
    <p:extLst>
      <p:ext uri="{BB962C8B-B14F-4D97-AF65-F5344CB8AC3E}">
        <p14:creationId xmlns:p14="http://schemas.microsoft.com/office/powerpoint/2010/main" val="32900765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594410" y="148119"/>
            <a:ext cx="7847700" cy="469800"/>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rgbClr val="002060"/>
              </a:buClr>
              <a:buSzPts val="3200"/>
              <a:buFont typeface="Calibri"/>
              <a:buNone/>
            </a:pPr>
            <a:r>
              <a:rPr lang="en" sz="2800" dirty="0">
                <a:solidFill>
                  <a:srgbClr val="0070C0"/>
                </a:solidFill>
                <a:latin typeface="Times New Roman"/>
                <a:ea typeface="Times New Roman"/>
                <a:cs typeface="Times New Roman"/>
                <a:sym typeface="Times New Roman"/>
              </a:rPr>
              <a:t>Hamming Code: Example</a:t>
            </a:r>
            <a:endParaRPr sz="3200" dirty="0">
              <a:solidFill>
                <a:srgbClr val="0070C0"/>
              </a:solidFill>
              <a:latin typeface="Times New Roman"/>
              <a:ea typeface="Times New Roman"/>
              <a:cs typeface="Times New Roman"/>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46</a:t>
            </a:fld>
            <a:endParaRPr sz="900">
              <a:solidFill>
                <a:schemeClr val="dk1"/>
              </a:solidFill>
              <a:latin typeface="Times New Roman"/>
              <a:ea typeface="Times New Roman"/>
              <a:cs typeface="Times New Roman"/>
              <a:sym typeface="Times New Roman"/>
            </a:endParaRPr>
          </a:p>
        </p:txBody>
      </p:sp>
      <p:sp>
        <p:nvSpPr>
          <p:cNvPr id="2" name="Rectangle 1"/>
          <p:cNvSpPr/>
          <p:nvPr/>
        </p:nvSpPr>
        <p:spPr>
          <a:xfrm>
            <a:off x="504857" y="725043"/>
            <a:ext cx="7891424" cy="1166473"/>
          </a:xfrm>
          <a:prstGeom prst="rect">
            <a:avLst/>
          </a:prstGeom>
          <a:solidFill>
            <a:schemeClr val="accent2">
              <a:lumMod val="20000"/>
              <a:lumOff val="80000"/>
            </a:schemeClr>
          </a:solidFill>
        </p:spPr>
        <p:txBody>
          <a:bodyPr wrap="square">
            <a:spAutoFit/>
          </a:bodyPr>
          <a:lstStyle/>
          <a:p>
            <a:pPr marL="342900" lvl="0" indent="-342900">
              <a:lnSpc>
                <a:spcPct val="90000"/>
              </a:lnSpc>
              <a:spcBef>
                <a:spcPts val="600"/>
              </a:spcBef>
              <a:buClr>
                <a:schemeClr val="accent1"/>
              </a:buClr>
              <a:buSzPts val="2000"/>
              <a:buFont typeface="Calibri"/>
              <a:buChar char="-"/>
            </a:pPr>
            <a:r>
              <a:rPr lang="en-US" sz="1800" dirty="0">
                <a:solidFill>
                  <a:schemeClr val="dk1"/>
                </a:solidFill>
                <a:latin typeface="Times New Roman" panose="02020603050405020304" pitchFamily="18" charset="0"/>
                <a:cs typeface="Times New Roman" panose="02020603050405020304" pitchFamily="18" charset="0"/>
              </a:rPr>
              <a:t>when this stream is received at receiver same process will be followed for decoding if we are getting same values for parity bits as we got at sender side then we say that transmission was error free</a:t>
            </a:r>
          </a:p>
          <a:p>
            <a:pPr marL="342900" lvl="0" indent="-342900">
              <a:lnSpc>
                <a:spcPct val="90000"/>
              </a:lnSpc>
              <a:spcBef>
                <a:spcPts val="600"/>
              </a:spcBef>
              <a:buClr>
                <a:schemeClr val="accent1"/>
              </a:buClr>
              <a:buSzPts val="2000"/>
              <a:buFont typeface="Calibri"/>
              <a:buChar char="-"/>
            </a:pPr>
            <a:r>
              <a:rPr lang="en-US" sz="1800" dirty="0">
                <a:solidFill>
                  <a:schemeClr val="dk1"/>
                </a:solidFill>
                <a:latin typeface="Times New Roman" panose="02020603050405020304" pitchFamily="18" charset="0"/>
                <a:cs typeface="Times New Roman" panose="02020603050405020304" pitchFamily="18" charset="0"/>
              </a:rPr>
              <a:t>Consider an erroneous stream where 5th bit is flipped</a:t>
            </a:r>
          </a:p>
        </p:txBody>
      </p:sp>
      <p:sp>
        <p:nvSpPr>
          <p:cNvPr id="36" name="Google Shape;758;p55"/>
          <p:cNvSpPr txBox="1"/>
          <p:nvPr/>
        </p:nvSpPr>
        <p:spPr>
          <a:xfrm>
            <a:off x="829648" y="2698822"/>
            <a:ext cx="4336762" cy="34231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800"/>
              <a:buFont typeface="Arial"/>
              <a:buNone/>
            </a:pPr>
            <a:r>
              <a:rPr lang="en-US" sz="1800" dirty="0">
                <a:solidFill>
                  <a:schemeClr val="dk1"/>
                </a:solidFill>
                <a:latin typeface="Cambria"/>
                <a:ea typeface="Cambria"/>
                <a:cs typeface="Cambria"/>
                <a:sym typeface="Cambria"/>
              </a:rPr>
              <a:t>   11  10   9     </a:t>
            </a:r>
            <a:r>
              <a:rPr lang="en-US" sz="1800" b="1" dirty="0">
                <a:solidFill>
                  <a:srgbClr val="FF0000"/>
                </a:solidFill>
                <a:latin typeface="Cambria"/>
                <a:ea typeface="Cambria"/>
                <a:cs typeface="Cambria"/>
                <a:sym typeface="Cambria"/>
              </a:rPr>
              <a:t>8</a:t>
            </a:r>
            <a:r>
              <a:rPr lang="en-US" sz="1800" dirty="0">
                <a:solidFill>
                  <a:schemeClr val="dk1"/>
                </a:solidFill>
                <a:latin typeface="Cambria"/>
                <a:ea typeface="Cambria"/>
                <a:cs typeface="Cambria"/>
                <a:sym typeface="Cambria"/>
              </a:rPr>
              <a:t>    7     6    5     </a:t>
            </a:r>
            <a:r>
              <a:rPr lang="en-US" sz="1800" b="1" dirty="0">
                <a:solidFill>
                  <a:srgbClr val="FF0000"/>
                </a:solidFill>
                <a:latin typeface="Cambria"/>
                <a:ea typeface="Cambria"/>
                <a:cs typeface="Cambria"/>
                <a:sym typeface="Cambria"/>
              </a:rPr>
              <a:t>4</a:t>
            </a:r>
            <a:r>
              <a:rPr lang="en-US" sz="1800" dirty="0">
                <a:solidFill>
                  <a:schemeClr val="dk1"/>
                </a:solidFill>
                <a:latin typeface="Cambria"/>
                <a:ea typeface="Cambria"/>
                <a:cs typeface="Cambria"/>
                <a:sym typeface="Cambria"/>
              </a:rPr>
              <a:t>    3    </a:t>
            </a:r>
            <a:r>
              <a:rPr lang="en-US" sz="1800" b="1" dirty="0">
                <a:solidFill>
                  <a:srgbClr val="FF0000"/>
                </a:solidFill>
                <a:latin typeface="Cambria"/>
                <a:ea typeface="Cambria"/>
                <a:cs typeface="Cambria"/>
                <a:sym typeface="Cambria"/>
              </a:rPr>
              <a:t>2</a:t>
            </a:r>
            <a:r>
              <a:rPr lang="en-US" sz="1800" dirty="0">
                <a:solidFill>
                  <a:schemeClr val="dk1"/>
                </a:solidFill>
                <a:latin typeface="Cambria"/>
                <a:ea typeface="Cambria"/>
                <a:cs typeface="Cambria"/>
                <a:sym typeface="Cambria"/>
              </a:rPr>
              <a:t>   </a:t>
            </a:r>
            <a:r>
              <a:rPr lang="en-US" sz="1800" dirty="0">
                <a:solidFill>
                  <a:srgbClr val="FF0000"/>
                </a:solidFill>
                <a:latin typeface="Cambria"/>
                <a:ea typeface="Cambria"/>
                <a:cs typeface="Cambria"/>
                <a:sym typeface="Cambria"/>
              </a:rPr>
              <a:t> </a:t>
            </a:r>
            <a:r>
              <a:rPr lang="en-US" sz="1800" b="1" dirty="0">
                <a:solidFill>
                  <a:srgbClr val="FF0000"/>
                </a:solidFill>
                <a:latin typeface="Cambria"/>
                <a:ea typeface="Cambria"/>
                <a:cs typeface="Cambria"/>
                <a:sym typeface="Cambria"/>
              </a:rPr>
              <a:t>1</a:t>
            </a:r>
            <a:endParaRPr sz="1800" b="1" dirty="0">
              <a:solidFill>
                <a:srgbClr val="FF0000"/>
              </a:solidFill>
              <a:latin typeface="Cambria"/>
              <a:ea typeface="Cambria"/>
              <a:cs typeface="Cambria"/>
              <a:sym typeface="Cambria"/>
            </a:endParaRPr>
          </a:p>
        </p:txBody>
      </p:sp>
      <p:sp>
        <p:nvSpPr>
          <p:cNvPr id="37" name="Google Shape;759;p55"/>
          <p:cNvSpPr/>
          <p:nvPr/>
        </p:nvSpPr>
        <p:spPr>
          <a:xfrm>
            <a:off x="997376" y="2426138"/>
            <a:ext cx="351692" cy="309489"/>
          </a:xfrm>
          <a:prstGeom prst="rect">
            <a:avLst/>
          </a:prstGeom>
          <a:noFill/>
          <a:ln w="15875" cap="flat" cmpd="sng">
            <a:solidFill>
              <a:srgbClr val="364A7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Calibri"/>
                <a:ea typeface="Calibri"/>
                <a:cs typeface="Calibri"/>
                <a:sym typeface="Calibri"/>
              </a:rPr>
              <a:t>1</a:t>
            </a:r>
            <a:endParaRPr sz="1100" dirty="0"/>
          </a:p>
        </p:txBody>
      </p:sp>
      <p:sp>
        <p:nvSpPr>
          <p:cNvPr id="38" name="Google Shape;760;p55"/>
          <p:cNvSpPr/>
          <p:nvPr/>
        </p:nvSpPr>
        <p:spPr>
          <a:xfrm>
            <a:off x="1349068" y="2426138"/>
            <a:ext cx="351692" cy="309489"/>
          </a:xfrm>
          <a:prstGeom prst="rect">
            <a:avLst/>
          </a:prstGeom>
          <a:noFill/>
          <a:ln w="15875" cap="flat" cmpd="sng">
            <a:solidFill>
              <a:srgbClr val="364A7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0</a:t>
            </a:r>
            <a:endParaRPr sz="1800">
              <a:solidFill>
                <a:schemeClr val="dk1"/>
              </a:solidFill>
              <a:latin typeface="Calibri"/>
              <a:ea typeface="Calibri"/>
              <a:cs typeface="Calibri"/>
              <a:sym typeface="Calibri"/>
            </a:endParaRPr>
          </a:p>
        </p:txBody>
      </p:sp>
      <p:sp>
        <p:nvSpPr>
          <p:cNvPr id="39" name="Google Shape;761;p55"/>
          <p:cNvSpPr/>
          <p:nvPr/>
        </p:nvSpPr>
        <p:spPr>
          <a:xfrm>
            <a:off x="1700760" y="2426138"/>
            <a:ext cx="351692" cy="309489"/>
          </a:xfrm>
          <a:prstGeom prst="rect">
            <a:avLst/>
          </a:prstGeom>
          <a:noFill/>
          <a:ln w="15875" cap="flat" cmpd="sng">
            <a:solidFill>
              <a:srgbClr val="364A7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0</a:t>
            </a:r>
            <a:endParaRPr sz="1800">
              <a:solidFill>
                <a:schemeClr val="dk1"/>
              </a:solidFill>
              <a:latin typeface="Calibri"/>
              <a:ea typeface="Calibri"/>
              <a:cs typeface="Calibri"/>
              <a:sym typeface="Calibri"/>
            </a:endParaRPr>
          </a:p>
        </p:txBody>
      </p:sp>
      <p:sp>
        <p:nvSpPr>
          <p:cNvPr id="40" name="Google Shape;762;p55"/>
          <p:cNvSpPr/>
          <p:nvPr/>
        </p:nvSpPr>
        <p:spPr>
          <a:xfrm>
            <a:off x="2052452" y="2426138"/>
            <a:ext cx="351692" cy="309489"/>
          </a:xfrm>
          <a:prstGeom prst="rect">
            <a:avLst/>
          </a:prstGeom>
          <a:noFill/>
          <a:ln w="15875" cap="flat" cmpd="sng">
            <a:solidFill>
              <a:srgbClr val="364A7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1</a:t>
            </a:r>
            <a:endParaRPr sz="1800">
              <a:solidFill>
                <a:schemeClr val="dk1"/>
              </a:solidFill>
              <a:latin typeface="Calibri"/>
              <a:ea typeface="Calibri"/>
              <a:cs typeface="Calibri"/>
              <a:sym typeface="Calibri"/>
            </a:endParaRPr>
          </a:p>
        </p:txBody>
      </p:sp>
      <p:sp>
        <p:nvSpPr>
          <p:cNvPr id="41" name="Google Shape;763;p55"/>
          <p:cNvSpPr/>
          <p:nvPr/>
        </p:nvSpPr>
        <p:spPr>
          <a:xfrm>
            <a:off x="2404144" y="2430826"/>
            <a:ext cx="351692" cy="300820"/>
          </a:xfrm>
          <a:prstGeom prst="rect">
            <a:avLst/>
          </a:prstGeom>
          <a:noFill/>
          <a:ln w="15875" cap="flat" cmpd="sng">
            <a:solidFill>
              <a:srgbClr val="364A7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0</a:t>
            </a:r>
            <a:endParaRPr sz="1800">
              <a:solidFill>
                <a:schemeClr val="dk1"/>
              </a:solidFill>
              <a:latin typeface="Calibri"/>
              <a:ea typeface="Calibri"/>
              <a:cs typeface="Calibri"/>
              <a:sym typeface="Calibri"/>
            </a:endParaRPr>
          </a:p>
        </p:txBody>
      </p:sp>
      <p:sp>
        <p:nvSpPr>
          <p:cNvPr id="42" name="Google Shape;764;p55"/>
          <p:cNvSpPr/>
          <p:nvPr/>
        </p:nvSpPr>
        <p:spPr>
          <a:xfrm>
            <a:off x="2762449" y="2430825"/>
            <a:ext cx="351692" cy="300821"/>
          </a:xfrm>
          <a:prstGeom prst="rect">
            <a:avLst/>
          </a:prstGeom>
          <a:noFill/>
          <a:ln w="15875" cap="flat" cmpd="sng">
            <a:solidFill>
              <a:srgbClr val="364A7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0</a:t>
            </a:r>
            <a:endParaRPr sz="1800">
              <a:solidFill>
                <a:schemeClr val="dk1"/>
              </a:solidFill>
              <a:latin typeface="Calibri"/>
              <a:ea typeface="Calibri"/>
              <a:cs typeface="Calibri"/>
              <a:sym typeface="Calibri"/>
            </a:endParaRPr>
          </a:p>
        </p:txBody>
      </p:sp>
      <p:sp>
        <p:nvSpPr>
          <p:cNvPr id="43" name="Google Shape;765;p55"/>
          <p:cNvSpPr/>
          <p:nvPr/>
        </p:nvSpPr>
        <p:spPr>
          <a:xfrm>
            <a:off x="3120754" y="2426138"/>
            <a:ext cx="351692" cy="309489"/>
          </a:xfrm>
          <a:prstGeom prst="rect">
            <a:avLst/>
          </a:prstGeom>
          <a:noFill/>
          <a:ln w="15875" cap="flat" cmpd="sng">
            <a:solidFill>
              <a:srgbClr val="364A7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rgbClr val="FF0000"/>
                </a:solidFill>
                <a:latin typeface="Calibri"/>
                <a:ea typeface="Calibri"/>
                <a:cs typeface="Calibri"/>
                <a:sym typeface="Calibri"/>
              </a:rPr>
              <a:t>1</a:t>
            </a:r>
            <a:endParaRPr sz="1800" dirty="0">
              <a:solidFill>
                <a:srgbClr val="FF0000"/>
              </a:solidFill>
              <a:latin typeface="Calibri"/>
              <a:ea typeface="Calibri"/>
              <a:cs typeface="Calibri"/>
              <a:sym typeface="Calibri"/>
            </a:endParaRPr>
          </a:p>
        </p:txBody>
      </p:sp>
      <p:sp>
        <p:nvSpPr>
          <p:cNvPr id="44" name="Google Shape;766;p55"/>
          <p:cNvSpPr/>
          <p:nvPr/>
        </p:nvSpPr>
        <p:spPr>
          <a:xfrm>
            <a:off x="3472446" y="2426138"/>
            <a:ext cx="351692" cy="309489"/>
          </a:xfrm>
          <a:prstGeom prst="rect">
            <a:avLst/>
          </a:prstGeom>
          <a:noFill/>
          <a:ln w="15875" cap="flat" cmpd="sng">
            <a:solidFill>
              <a:srgbClr val="364A7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0</a:t>
            </a:r>
            <a:endParaRPr sz="1800">
              <a:solidFill>
                <a:schemeClr val="dk1"/>
              </a:solidFill>
              <a:latin typeface="Calibri"/>
              <a:ea typeface="Calibri"/>
              <a:cs typeface="Calibri"/>
              <a:sym typeface="Calibri"/>
            </a:endParaRPr>
          </a:p>
        </p:txBody>
      </p:sp>
      <p:sp>
        <p:nvSpPr>
          <p:cNvPr id="45" name="Google Shape;767;p55"/>
          <p:cNvSpPr/>
          <p:nvPr/>
        </p:nvSpPr>
        <p:spPr>
          <a:xfrm>
            <a:off x="3824138" y="2426138"/>
            <a:ext cx="351692" cy="309489"/>
          </a:xfrm>
          <a:prstGeom prst="rect">
            <a:avLst/>
          </a:prstGeom>
          <a:noFill/>
          <a:ln w="15875" cap="flat" cmpd="sng">
            <a:solidFill>
              <a:srgbClr val="364A7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1</a:t>
            </a:r>
            <a:endParaRPr sz="1800">
              <a:solidFill>
                <a:schemeClr val="dk1"/>
              </a:solidFill>
              <a:latin typeface="Calibri"/>
              <a:ea typeface="Calibri"/>
              <a:cs typeface="Calibri"/>
              <a:sym typeface="Calibri"/>
            </a:endParaRPr>
          </a:p>
        </p:txBody>
      </p:sp>
      <p:sp>
        <p:nvSpPr>
          <p:cNvPr id="46" name="Google Shape;768;p55"/>
          <p:cNvSpPr/>
          <p:nvPr/>
        </p:nvSpPr>
        <p:spPr>
          <a:xfrm>
            <a:off x="4174821" y="2426138"/>
            <a:ext cx="351692" cy="309489"/>
          </a:xfrm>
          <a:prstGeom prst="rect">
            <a:avLst/>
          </a:prstGeom>
          <a:noFill/>
          <a:ln w="15875" cap="flat" cmpd="sng">
            <a:solidFill>
              <a:srgbClr val="364A7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0</a:t>
            </a:r>
            <a:endParaRPr sz="1800">
              <a:solidFill>
                <a:schemeClr val="dk1"/>
              </a:solidFill>
              <a:latin typeface="Calibri"/>
              <a:ea typeface="Calibri"/>
              <a:cs typeface="Calibri"/>
              <a:sym typeface="Calibri"/>
            </a:endParaRPr>
          </a:p>
        </p:txBody>
      </p:sp>
      <p:sp>
        <p:nvSpPr>
          <p:cNvPr id="47" name="Google Shape;769;p55"/>
          <p:cNvSpPr/>
          <p:nvPr/>
        </p:nvSpPr>
        <p:spPr>
          <a:xfrm>
            <a:off x="4518891" y="2426138"/>
            <a:ext cx="351692" cy="309489"/>
          </a:xfrm>
          <a:prstGeom prst="rect">
            <a:avLst/>
          </a:prstGeom>
          <a:noFill/>
          <a:ln w="15875" cap="flat" cmpd="sng">
            <a:solidFill>
              <a:srgbClr val="364A7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0</a:t>
            </a:r>
            <a:endParaRPr sz="1800">
              <a:solidFill>
                <a:schemeClr val="dk1"/>
              </a:solidFill>
              <a:latin typeface="Calibri"/>
              <a:ea typeface="Calibri"/>
              <a:cs typeface="Calibri"/>
              <a:sym typeface="Calibri"/>
            </a:endParaRPr>
          </a:p>
        </p:txBody>
      </p:sp>
      <p:sp>
        <p:nvSpPr>
          <p:cNvPr id="7" name="Rectangle 6"/>
          <p:cNvSpPr/>
          <p:nvPr/>
        </p:nvSpPr>
        <p:spPr>
          <a:xfrm>
            <a:off x="212240" y="3222117"/>
            <a:ext cx="3611898" cy="1474250"/>
          </a:xfrm>
          <a:prstGeom prst="rect">
            <a:avLst/>
          </a:prstGeom>
          <a:solidFill>
            <a:schemeClr val="accent6">
              <a:lumMod val="60000"/>
              <a:lumOff val="40000"/>
            </a:schemeClr>
          </a:solidFill>
        </p:spPr>
        <p:txBody>
          <a:bodyPr wrap="square">
            <a:spAutoFit/>
          </a:bodyPr>
          <a:lstStyle/>
          <a:p>
            <a:pPr lvl="0">
              <a:lnSpc>
                <a:spcPct val="90000"/>
              </a:lnSpc>
              <a:buClr>
                <a:schemeClr val="dk1"/>
              </a:buClr>
              <a:buSzPts val="2000"/>
            </a:pPr>
            <a:r>
              <a:rPr lang="en-US" sz="1800" dirty="0">
                <a:solidFill>
                  <a:schemeClr val="dk1"/>
                </a:solidFill>
                <a:latin typeface="Cambria"/>
                <a:ea typeface="Cambria"/>
                <a:cs typeface="Cambria"/>
                <a:sym typeface="Cambria"/>
              </a:rPr>
              <a:t>Now getting corrupted bit position</a:t>
            </a:r>
            <a:endParaRPr lang="en-US" sz="1800" dirty="0"/>
          </a:p>
          <a:p>
            <a:pPr lvl="0">
              <a:lnSpc>
                <a:spcPct val="90000"/>
              </a:lnSpc>
              <a:spcBef>
                <a:spcPts val="1000"/>
              </a:spcBef>
              <a:buClr>
                <a:schemeClr val="dk1"/>
              </a:buClr>
              <a:buSzPts val="2000"/>
            </a:pPr>
            <a:r>
              <a:rPr lang="en-US" sz="1800" dirty="0">
                <a:solidFill>
                  <a:schemeClr val="dk1"/>
                </a:solidFill>
                <a:latin typeface="Cambria"/>
                <a:ea typeface="Cambria"/>
                <a:cs typeface="Cambria"/>
                <a:sym typeface="Cambria"/>
              </a:rPr>
              <a:t>= (C8, CR4, C2, C1)</a:t>
            </a:r>
            <a:endParaRPr lang="en-US" sz="1800" dirty="0"/>
          </a:p>
          <a:p>
            <a:pPr lvl="0">
              <a:lnSpc>
                <a:spcPct val="90000"/>
              </a:lnSpc>
              <a:spcBef>
                <a:spcPts val="1000"/>
              </a:spcBef>
              <a:buClr>
                <a:schemeClr val="dk1"/>
              </a:buClr>
              <a:buSzPts val="2000"/>
            </a:pPr>
            <a:r>
              <a:rPr lang="en-US" sz="1800" dirty="0">
                <a:solidFill>
                  <a:schemeClr val="dk1"/>
                </a:solidFill>
                <a:latin typeface="Cambria"/>
                <a:ea typeface="Cambria"/>
                <a:cs typeface="Cambria"/>
                <a:sym typeface="Cambria"/>
              </a:rPr>
              <a:t>= (0, 1, 0, 1)</a:t>
            </a:r>
            <a:r>
              <a:rPr lang="en-US" sz="1800" baseline="-25000" dirty="0">
                <a:solidFill>
                  <a:schemeClr val="dk1"/>
                </a:solidFill>
                <a:latin typeface="Cambria"/>
                <a:ea typeface="Cambria"/>
                <a:cs typeface="Cambria"/>
                <a:sym typeface="Cambria"/>
              </a:rPr>
              <a:t>2</a:t>
            </a:r>
            <a:endParaRPr lang="en-US" sz="1800" dirty="0"/>
          </a:p>
          <a:p>
            <a:pPr lvl="0">
              <a:lnSpc>
                <a:spcPct val="90000"/>
              </a:lnSpc>
              <a:spcBef>
                <a:spcPts val="1000"/>
              </a:spcBef>
              <a:buClr>
                <a:schemeClr val="dk1"/>
              </a:buClr>
              <a:buSzPts val="2000"/>
            </a:pPr>
            <a:r>
              <a:rPr lang="en-US" sz="1800" dirty="0">
                <a:solidFill>
                  <a:schemeClr val="dk1"/>
                </a:solidFill>
                <a:latin typeface="Cambria"/>
                <a:ea typeface="Cambria"/>
                <a:cs typeface="Cambria"/>
                <a:sym typeface="Cambria"/>
              </a:rPr>
              <a:t>= (5)</a:t>
            </a:r>
            <a:r>
              <a:rPr lang="en-US" sz="1800" baseline="-25000" dirty="0">
                <a:solidFill>
                  <a:schemeClr val="dk1"/>
                </a:solidFill>
                <a:latin typeface="Cambria"/>
                <a:ea typeface="Cambria"/>
                <a:cs typeface="Cambria"/>
                <a:sym typeface="Cambria"/>
              </a:rPr>
              <a:t>10</a:t>
            </a:r>
          </a:p>
        </p:txBody>
      </p:sp>
      <p:sp>
        <p:nvSpPr>
          <p:cNvPr id="8" name="Rectangle 7"/>
          <p:cNvSpPr/>
          <p:nvPr/>
        </p:nvSpPr>
        <p:spPr>
          <a:xfrm>
            <a:off x="5166410" y="2200191"/>
            <a:ext cx="2971568" cy="840230"/>
          </a:xfrm>
          <a:prstGeom prst="rect">
            <a:avLst/>
          </a:prstGeom>
          <a:solidFill>
            <a:schemeClr val="accent1">
              <a:lumMod val="40000"/>
              <a:lumOff val="60000"/>
            </a:schemeClr>
          </a:solidFill>
        </p:spPr>
        <p:txBody>
          <a:bodyPr wrap="square">
            <a:spAutoFit/>
          </a:bodyPr>
          <a:lstStyle/>
          <a:p>
            <a:pPr lvl="0" algn="ctr">
              <a:lnSpc>
                <a:spcPct val="90000"/>
              </a:lnSpc>
              <a:buClr>
                <a:schemeClr val="dk1"/>
              </a:buClr>
              <a:buSzPts val="2000"/>
            </a:pPr>
            <a:r>
              <a:rPr lang="en-US" sz="1800" dirty="0">
                <a:solidFill>
                  <a:schemeClr val="dk1"/>
                </a:solidFill>
                <a:latin typeface="Cambria"/>
                <a:ea typeface="Cambria"/>
                <a:cs typeface="Cambria"/>
                <a:sym typeface="Cambria"/>
              </a:rPr>
              <a:t>Data stream received on transmission line from sender</a:t>
            </a:r>
            <a:endParaRPr lang="en-US" sz="1800" dirty="0"/>
          </a:p>
        </p:txBody>
      </p:sp>
      <p:sp>
        <p:nvSpPr>
          <p:cNvPr id="11" name="Rectangle 10"/>
          <p:cNvSpPr/>
          <p:nvPr/>
        </p:nvSpPr>
        <p:spPr>
          <a:xfrm>
            <a:off x="3865670" y="3222117"/>
            <a:ext cx="5184559" cy="1363450"/>
          </a:xfrm>
          <a:prstGeom prst="rect">
            <a:avLst/>
          </a:prstGeom>
          <a:solidFill>
            <a:schemeClr val="accent5">
              <a:lumMod val="60000"/>
              <a:lumOff val="40000"/>
            </a:schemeClr>
          </a:solidFill>
        </p:spPr>
        <p:txBody>
          <a:bodyPr wrap="square">
            <a:spAutoFit/>
          </a:bodyPr>
          <a:lstStyle/>
          <a:p>
            <a:pPr lvl="0">
              <a:lnSpc>
                <a:spcPct val="90000"/>
              </a:lnSpc>
              <a:buClr>
                <a:schemeClr val="dk1"/>
              </a:buClr>
              <a:buSzPts val="2000"/>
            </a:pPr>
            <a:r>
              <a:rPr lang="pt-BR" sz="1600" dirty="0">
                <a:solidFill>
                  <a:schemeClr val="dk1"/>
                </a:solidFill>
                <a:latin typeface="Cambria"/>
                <a:ea typeface="Cambria"/>
                <a:cs typeface="Cambria"/>
                <a:sym typeface="Cambria"/>
              </a:rPr>
              <a:t>C1 = R1, </a:t>
            </a:r>
            <a:r>
              <a:rPr lang="pt-BR" sz="1600" dirty="0"/>
              <a:t>D3, D5, D7, D9, D11</a:t>
            </a:r>
            <a:r>
              <a:rPr lang="pt-BR" sz="1600" dirty="0">
                <a:solidFill>
                  <a:schemeClr val="dk1"/>
                </a:solidFill>
                <a:latin typeface="Cambria"/>
                <a:ea typeface="Cambria"/>
                <a:cs typeface="Cambria"/>
                <a:sym typeface="Cambria"/>
              </a:rPr>
              <a:t>    =&gt; 0+1+1+0+0+1 =&gt; 1.</a:t>
            </a:r>
            <a:endParaRPr lang="pt-BR" sz="1600" dirty="0"/>
          </a:p>
          <a:p>
            <a:pPr lvl="0">
              <a:lnSpc>
                <a:spcPct val="90000"/>
              </a:lnSpc>
              <a:spcBef>
                <a:spcPts val="1000"/>
              </a:spcBef>
              <a:buClr>
                <a:schemeClr val="dk1"/>
              </a:buClr>
              <a:buSzPts val="2000"/>
            </a:pPr>
            <a:r>
              <a:rPr lang="pt-BR" sz="1600" dirty="0">
                <a:solidFill>
                  <a:schemeClr val="dk1"/>
                </a:solidFill>
                <a:latin typeface="Cambria"/>
                <a:ea typeface="Cambria"/>
                <a:cs typeface="Cambria"/>
                <a:sym typeface="Cambria"/>
              </a:rPr>
              <a:t>C2 = R2, </a:t>
            </a:r>
            <a:r>
              <a:rPr lang="en-US" sz="1600" dirty="0">
                <a:solidFill>
                  <a:schemeClr val="dk1"/>
                </a:solidFill>
              </a:rPr>
              <a:t>D3, D6, D7, D10, D11 </a:t>
            </a:r>
            <a:r>
              <a:rPr lang="pt-BR" sz="1600" dirty="0">
                <a:solidFill>
                  <a:schemeClr val="dk1"/>
                </a:solidFill>
                <a:latin typeface="Cambria"/>
                <a:ea typeface="Cambria"/>
                <a:cs typeface="Cambria"/>
                <a:sym typeface="Cambria"/>
              </a:rPr>
              <a:t>=&gt; 0+1+0+0+0+1 =&gt; 0.</a:t>
            </a:r>
            <a:endParaRPr lang="pt-BR" sz="1600" dirty="0"/>
          </a:p>
          <a:p>
            <a:pPr lvl="0">
              <a:lnSpc>
                <a:spcPct val="90000"/>
              </a:lnSpc>
              <a:spcBef>
                <a:spcPts val="1000"/>
              </a:spcBef>
              <a:buClr>
                <a:schemeClr val="dk1"/>
              </a:buClr>
              <a:buSzPts val="2000"/>
            </a:pPr>
            <a:r>
              <a:rPr lang="pt-BR" sz="1600" dirty="0">
                <a:solidFill>
                  <a:schemeClr val="dk1"/>
                </a:solidFill>
                <a:latin typeface="Cambria"/>
                <a:ea typeface="Cambria"/>
                <a:cs typeface="Cambria"/>
                <a:sym typeface="Cambria"/>
              </a:rPr>
              <a:t>C4 = R4, </a:t>
            </a:r>
            <a:r>
              <a:rPr lang="en-US" sz="1600" dirty="0">
                <a:solidFill>
                  <a:schemeClr val="dk1"/>
                </a:solidFill>
              </a:rPr>
              <a:t>D5, D6, D7</a:t>
            </a:r>
            <a:r>
              <a:rPr lang="pt-BR" sz="1600" dirty="0">
                <a:solidFill>
                  <a:schemeClr val="dk1"/>
                </a:solidFill>
                <a:latin typeface="Cambria"/>
                <a:ea typeface="Cambria"/>
                <a:cs typeface="Cambria"/>
                <a:sym typeface="Cambria"/>
              </a:rPr>
              <a:t>                       =&gt; 0+1+0+0 =&gt; 1.</a:t>
            </a:r>
          </a:p>
          <a:p>
            <a:pPr lvl="0">
              <a:lnSpc>
                <a:spcPct val="90000"/>
              </a:lnSpc>
              <a:spcBef>
                <a:spcPts val="1000"/>
              </a:spcBef>
              <a:buClr>
                <a:schemeClr val="dk1"/>
              </a:buClr>
              <a:buSzPts val="2000"/>
            </a:pPr>
            <a:r>
              <a:rPr lang="pt-BR" sz="1600" dirty="0">
                <a:solidFill>
                  <a:schemeClr val="dk1"/>
                </a:solidFill>
                <a:latin typeface="Cambria"/>
                <a:ea typeface="Cambria"/>
                <a:cs typeface="Cambria"/>
                <a:sym typeface="Cambria"/>
              </a:rPr>
              <a:t>C8 = R8, </a:t>
            </a:r>
            <a:r>
              <a:rPr lang="en-US" sz="1600" dirty="0">
                <a:solidFill>
                  <a:schemeClr val="dk1"/>
                </a:solidFill>
              </a:rPr>
              <a:t>D9, D10, D11</a:t>
            </a:r>
            <a:r>
              <a:rPr lang="pt-BR" sz="1600" dirty="0">
                <a:solidFill>
                  <a:schemeClr val="dk1"/>
                </a:solidFill>
                <a:latin typeface="Cambria"/>
                <a:ea typeface="Cambria"/>
                <a:cs typeface="Cambria"/>
                <a:sym typeface="Cambria"/>
              </a:rPr>
              <a:t>                 =&gt; 1+0+0+1 =&gt; 0.</a:t>
            </a:r>
          </a:p>
        </p:txBody>
      </p:sp>
      <p:pic>
        <p:nvPicPr>
          <p:cNvPr id="24" name="Google Shape;221;p32"/>
          <p:cNvPicPr preferRelativeResize="0"/>
          <p:nvPr/>
        </p:nvPicPr>
        <p:blipFill rotWithShape="1">
          <a:blip r:embed="rId3">
            <a:alphaModFix/>
          </a:blip>
          <a:srcRect/>
          <a:stretch/>
        </p:blipFill>
        <p:spPr>
          <a:xfrm>
            <a:off x="27694" y="47149"/>
            <a:ext cx="543806" cy="537546"/>
          </a:xfrm>
          <a:prstGeom prst="rect">
            <a:avLst/>
          </a:prstGeom>
          <a:noFill/>
          <a:ln>
            <a:noFill/>
          </a:ln>
        </p:spPr>
      </p:pic>
    </p:spTree>
    <p:extLst>
      <p:ext uri="{BB962C8B-B14F-4D97-AF65-F5344CB8AC3E}">
        <p14:creationId xmlns:p14="http://schemas.microsoft.com/office/powerpoint/2010/main" val="352185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7" grpId="0" animBg="1"/>
      <p:bldP spid="8" grpId="0" animBg="1"/>
      <p:bldP spid="1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29"/>
          <p:cNvSpPr txBox="1">
            <a:spLocks noGrp="1"/>
          </p:cNvSpPr>
          <p:nvPr>
            <p:ph type="title"/>
          </p:nvPr>
        </p:nvSpPr>
        <p:spPr>
          <a:xfrm>
            <a:off x="922349" y="747850"/>
            <a:ext cx="7847700" cy="469800"/>
          </a:xfrm>
          <a:prstGeom prst="rect">
            <a:avLst/>
          </a:prstGeom>
          <a:noFill/>
          <a:ln>
            <a:noFill/>
          </a:ln>
        </p:spPr>
        <p:txBody>
          <a:bodyPr spcFirstLastPara="1" wrap="square" lIns="68575" tIns="34275" rIns="68575" bIns="34275" anchor="b" anchorCtr="0">
            <a:noAutofit/>
          </a:bodyPr>
          <a:lstStyle/>
          <a:p>
            <a:pPr marL="0" lvl="0" indent="0" algn="l" rtl="0">
              <a:lnSpc>
                <a:spcPct val="85000"/>
              </a:lnSpc>
              <a:spcBef>
                <a:spcPts val="0"/>
              </a:spcBef>
              <a:spcAft>
                <a:spcPts val="0"/>
              </a:spcAft>
              <a:buClr>
                <a:srgbClr val="002060"/>
              </a:buClr>
              <a:buSzPts val="3200"/>
              <a:buFont typeface="Calibri"/>
              <a:buNone/>
            </a:pPr>
            <a:r>
              <a:rPr lang="en-US" sz="3200" b="1">
                <a:solidFill>
                  <a:srgbClr val="002060"/>
                </a:solidFill>
                <a:latin typeface="Times New Roman"/>
                <a:ea typeface="Times New Roman"/>
                <a:cs typeface="Times New Roman"/>
                <a:sym typeface="Times New Roman"/>
              </a:rPr>
              <a:t>Hamming Code for Detecting Burst Errors</a:t>
            </a:r>
            <a:endParaRPr>
              <a:latin typeface="Times New Roman"/>
              <a:ea typeface="Times New Roman"/>
              <a:cs typeface="Times New Roman"/>
              <a:sym typeface="Times New Roman"/>
            </a:endParaRPr>
          </a:p>
        </p:txBody>
      </p:sp>
      <p:sp>
        <p:nvSpPr>
          <p:cNvPr id="325" name="Google Shape;325;p29"/>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47</a:t>
            </a:fld>
            <a:endParaRPr sz="900">
              <a:solidFill>
                <a:schemeClr val="dk1"/>
              </a:solidFill>
              <a:latin typeface="Times New Roman"/>
              <a:ea typeface="Times New Roman"/>
              <a:cs typeface="Times New Roman"/>
              <a:sym typeface="Times New Roman"/>
            </a:endParaRPr>
          </a:p>
        </p:txBody>
      </p:sp>
      <p:pic>
        <p:nvPicPr>
          <p:cNvPr id="326" name="Google Shape;326;p29"/>
          <p:cNvPicPr preferRelativeResize="0"/>
          <p:nvPr/>
        </p:nvPicPr>
        <p:blipFill rotWithShape="1">
          <a:blip r:embed="rId3">
            <a:alphaModFix/>
          </a:blip>
          <a:srcRect/>
          <a:stretch/>
        </p:blipFill>
        <p:spPr>
          <a:xfrm>
            <a:off x="41821" y="47020"/>
            <a:ext cx="952199" cy="900076"/>
          </a:xfrm>
          <a:prstGeom prst="rect">
            <a:avLst/>
          </a:prstGeom>
          <a:noFill/>
          <a:ln>
            <a:noFill/>
          </a:ln>
        </p:spPr>
      </p:pic>
      <p:sp>
        <p:nvSpPr>
          <p:cNvPr id="327" name="Google Shape;327;p2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1100"/>
              <a:buNone/>
            </a:pPr>
            <a:r>
              <a:rPr lang="en-US" sz="800" b="1">
                <a:solidFill>
                  <a:schemeClr val="dk1"/>
                </a:solidFill>
                <a:latin typeface="Times New Roman"/>
                <a:ea typeface="Times New Roman"/>
                <a:cs typeface="Times New Roman"/>
                <a:sym typeface="Times New Roman"/>
              </a:rPr>
              <a:t>Feb.-2022</a:t>
            </a:r>
            <a:endParaRPr sz="800" b="1">
              <a:solidFill>
                <a:schemeClr val="dk1"/>
              </a:solidFill>
              <a:latin typeface="Times New Roman"/>
              <a:ea typeface="Times New Roman"/>
              <a:cs typeface="Times New Roman"/>
              <a:sym typeface="Times New Roman"/>
            </a:endParaRPr>
          </a:p>
        </p:txBody>
      </p:sp>
      <p:sp>
        <p:nvSpPr>
          <p:cNvPr id="328" name="Google Shape;328;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sz="800" b="1">
                <a:solidFill>
                  <a:schemeClr val="dk1"/>
                </a:solidFill>
                <a:latin typeface="Times New Roman"/>
                <a:ea typeface="Times New Roman"/>
                <a:cs typeface="Times New Roman"/>
                <a:sym typeface="Times New Roman"/>
              </a:rPr>
              <a:t>Computer Networks</a:t>
            </a:r>
            <a:endParaRPr sz="800" b="1">
              <a:solidFill>
                <a:schemeClr val="dk1"/>
              </a:solidFill>
              <a:latin typeface="Times New Roman"/>
              <a:ea typeface="Times New Roman"/>
              <a:cs typeface="Times New Roman"/>
              <a:sym typeface="Times New Roman"/>
            </a:endParaRPr>
          </a:p>
        </p:txBody>
      </p:sp>
      <p:sp>
        <p:nvSpPr>
          <p:cNvPr id="329" name="Google Shape;329;p29"/>
          <p:cNvSpPr/>
          <p:nvPr/>
        </p:nvSpPr>
        <p:spPr>
          <a:xfrm>
            <a:off x="796248" y="1441838"/>
            <a:ext cx="7443626" cy="2890022"/>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rgbClr val="0000FF"/>
              </a:buClr>
              <a:buSzPts val="2000"/>
              <a:buFont typeface="Noto Sans Symbols"/>
              <a:buChar char="▪"/>
            </a:pPr>
            <a:r>
              <a:rPr lang="en-US" sz="1600" b="0" i="0" u="none" strike="noStrike" cap="none">
                <a:solidFill>
                  <a:srgbClr val="000000"/>
                </a:solidFill>
                <a:latin typeface="Arial"/>
                <a:ea typeface="Arial"/>
                <a:cs typeface="Arial"/>
                <a:sym typeface="Arial"/>
              </a:rPr>
              <a:t>Burst errors are very common, in particular in wireless environments where a fade will affect a group of bits in transit. The length of the burst is dependent on the duration of the fade.</a:t>
            </a:r>
            <a:endParaRPr sz="1400" b="0" i="0" u="none" strike="noStrike" cap="none">
              <a:solidFill>
                <a:srgbClr val="000000"/>
              </a:solidFill>
              <a:latin typeface="Arial"/>
              <a:ea typeface="Arial"/>
              <a:cs typeface="Arial"/>
              <a:sym typeface="Arial"/>
            </a:endParaRPr>
          </a:p>
          <a:p>
            <a:pPr marL="342900" marR="0" lvl="0" indent="-342900" algn="just" rtl="0">
              <a:lnSpc>
                <a:spcPct val="100000"/>
              </a:lnSpc>
              <a:spcBef>
                <a:spcPts val="1200"/>
              </a:spcBef>
              <a:spcAft>
                <a:spcPts val="0"/>
              </a:spcAft>
              <a:buClr>
                <a:srgbClr val="0000FF"/>
              </a:buClr>
              <a:buSzPts val="2000"/>
              <a:buFont typeface="Noto Sans Symbols"/>
              <a:buChar char="▪"/>
            </a:pPr>
            <a:r>
              <a:rPr lang="en-US" sz="1600" b="0" i="0" u="none" strike="noStrike" cap="none">
                <a:solidFill>
                  <a:srgbClr val="000000"/>
                </a:solidFill>
                <a:latin typeface="Arial"/>
                <a:ea typeface="Arial"/>
                <a:cs typeface="Arial"/>
                <a:sym typeface="Arial"/>
              </a:rPr>
              <a:t>One way to counter burst errors, is to break up a transmission into shorter words and create a block (one word per row), then have a parity check per word.</a:t>
            </a:r>
            <a:endParaRPr sz="1400" b="0" i="0" u="none" strike="noStrike" cap="none">
              <a:solidFill>
                <a:srgbClr val="000000"/>
              </a:solidFill>
              <a:latin typeface="Arial"/>
              <a:ea typeface="Arial"/>
              <a:cs typeface="Arial"/>
              <a:sym typeface="Arial"/>
            </a:endParaRPr>
          </a:p>
          <a:p>
            <a:pPr marL="342900" marR="0" lvl="0" indent="-342900" algn="just" rtl="0">
              <a:lnSpc>
                <a:spcPct val="100000"/>
              </a:lnSpc>
              <a:spcBef>
                <a:spcPts val="1200"/>
              </a:spcBef>
              <a:spcAft>
                <a:spcPts val="0"/>
              </a:spcAft>
              <a:buClr>
                <a:srgbClr val="0000FF"/>
              </a:buClr>
              <a:buSzPts val="2000"/>
              <a:buFont typeface="Noto Sans Symbols"/>
              <a:buChar char="▪"/>
            </a:pPr>
            <a:r>
              <a:rPr lang="en-US" sz="1600" b="0" i="0" u="none" strike="noStrike" cap="none">
                <a:solidFill>
                  <a:srgbClr val="000000"/>
                </a:solidFill>
                <a:latin typeface="Arial"/>
                <a:ea typeface="Arial"/>
                <a:cs typeface="Arial"/>
                <a:sym typeface="Arial"/>
              </a:rPr>
              <a:t>The words are then sent column by column. When a burst error occurs, it will affect 1 bit in several words as the transmission is read back into the block format and each word is checked individually. </a:t>
            </a:r>
            <a:endParaRPr sz="1400" b="0" i="0" u="none" strike="noStrike" cap="none">
              <a:solidFill>
                <a:srgbClr val="000000"/>
              </a:solidFill>
              <a:latin typeface="Arial"/>
              <a:ea typeface="Arial"/>
              <a:cs typeface="Arial"/>
              <a:sym typeface="Arial"/>
            </a:endParaRPr>
          </a:p>
          <a:p>
            <a:pPr marL="0" marR="0" lvl="0" indent="0" algn="l" rtl="0">
              <a:lnSpc>
                <a:spcPct val="80000"/>
              </a:lnSpc>
              <a:spcBef>
                <a:spcPts val="60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0"/>
          <p:cNvSpPr txBox="1">
            <a:spLocks noGrp="1"/>
          </p:cNvSpPr>
          <p:nvPr>
            <p:ph type="title"/>
          </p:nvPr>
        </p:nvSpPr>
        <p:spPr>
          <a:xfrm>
            <a:off x="922349" y="747850"/>
            <a:ext cx="7847700" cy="469800"/>
          </a:xfrm>
          <a:prstGeom prst="rect">
            <a:avLst/>
          </a:prstGeom>
          <a:noFill/>
          <a:ln>
            <a:noFill/>
          </a:ln>
        </p:spPr>
        <p:txBody>
          <a:bodyPr spcFirstLastPara="1" wrap="square" lIns="68575" tIns="34275" rIns="68575" bIns="34275" anchor="b" anchorCtr="0">
            <a:noAutofit/>
          </a:bodyPr>
          <a:lstStyle/>
          <a:p>
            <a:pPr marL="0" lvl="0" indent="0" algn="l" rtl="0">
              <a:lnSpc>
                <a:spcPct val="85000"/>
              </a:lnSpc>
              <a:spcBef>
                <a:spcPts val="0"/>
              </a:spcBef>
              <a:spcAft>
                <a:spcPts val="0"/>
              </a:spcAft>
              <a:buClr>
                <a:srgbClr val="002060"/>
              </a:buClr>
              <a:buSzPts val="3200"/>
              <a:buFont typeface="Calibri"/>
              <a:buNone/>
            </a:pPr>
            <a:r>
              <a:rPr lang="en-US" sz="3200" b="1">
                <a:solidFill>
                  <a:srgbClr val="002060"/>
                </a:solidFill>
                <a:latin typeface="Times New Roman"/>
                <a:ea typeface="Times New Roman"/>
                <a:cs typeface="Times New Roman"/>
                <a:sym typeface="Times New Roman"/>
              </a:rPr>
              <a:t>Hamming Code for Burst Errors</a:t>
            </a:r>
            <a:endParaRPr>
              <a:latin typeface="Times New Roman"/>
              <a:ea typeface="Times New Roman"/>
              <a:cs typeface="Times New Roman"/>
              <a:sym typeface="Times New Roman"/>
            </a:endParaRPr>
          </a:p>
        </p:txBody>
      </p:sp>
      <p:sp>
        <p:nvSpPr>
          <p:cNvPr id="337" name="Google Shape;337;p30"/>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48</a:t>
            </a:fld>
            <a:endParaRPr sz="900">
              <a:solidFill>
                <a:schemeClr val="dk1"/>
              </a:solidFill>
              <a:latin typeface="Times New Roman"/>
              <a:ea typeface="Times New Roman"/>
              <a:cs typeface="Times New Roman"/>
              <a:sym typeface="Times New Roman"/>
            </a:endParaRPr>
          </a:p>
        </p:txBody>
      </p:sp>
      <p:pic>
        <p:nvPicPr>
          <p:cNvPr id="338" name="Google Shape;338;p30"/>
          <p:cNvPicPr preferRelativeResize="0"/>
          <p:nvPr/>
        </p:nvPicPr>
        <p:blipFill rotWithShape="1">
          <a:blip r:embed="rId3">
            <a:alphaModFix/>
          </a:blip>
          <a:srcRect/>
          <a:stretch/>
        </p:blipFill>
        <p:spPr>
          <a:xfrm>
            <a:off x="41821" y="47020"/>
            <a:ext cx="952199" cy="900076"/>
          </a:xfrm>
          <a:prstGeom prst="rect">
            <a:avLst/>
          </a:prstGeom>
          <a:noFill/>
          <a:ln>
            <a:noFill/>
          </a:ln>
        </p:spPr>
      </p:pic>
      <p:sp>
        <p:nvSpPr>
          <p:cNvPr id="339" name="Google Shape;339;p30"/>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1100"/>
              <a:buNone/>
            </a:pPr>
            <a:r>
              <a:rPr lang="en-US" sz="800" b="1">
                <a:solidFill>
                  <a:schemeClr val="dk1"/>
                </a:solidFill>
                <a:latin typeface="Times New Roman"/>
                <a:ea typeface="Times New Roman"/>
                <a:cs typeface="Times New Roman"/>
                <a:sym typeface="Times New Roman"/>
              </a:rPr>
              <a:t>Feb.-2022</a:t>
            </a:r>
            <a:endParaRPr sz="800" b="1">
              <a:solidFill>
                <a:schemeClr val="dk1"/>
              </a:solidFill>
              <a:latin typeface="Times New Roman"/>
              <a:ea typeface="Times New Roman"/>
              <a:cs typeface="Times New Roman"/>
              <a:sym typeface="Times New Roman"/>
            </a:endParaRPr>
          </a:p>
        </p:txBody>
      </p:sp>
      <p:sp>
        <p:nvSpPr>
          <p:cNvPr id="340" name="Google Shape;340;p30"/>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sz="800" b="1">
                <a:solidFill>
                  <a:schemeClr val="dk1"/>
                </a:solidFill>
                <a:latin typeface="Times New Roman"/>
                <a:ea typeface="Times New Roman"/>
                <a:cs typeface="Times New Roman"/>
                <a:sym typeface="Times New Roman"/>
              </a:rPr>
              <a:t>Computer Networks</a:t>
            </a:r>
            <a:endParaRPr sz="800" b="1">
              <a:solidFill>
                <a:schemeClr val="dk1"/>
              </a:solidFill>
              <a:latin typeface="Times New Roman"/>
              <a:ea typeface="Times New Roman"/>
              <a:cs typeface="Times New Roman"/>
              <a:sym typeface="Times New Roman"/>
            </a:endParaRPr>
          </a:p>
        </p:txBody>
      </p:sp>
      <p:pic>
        <p:nvPicPr>
          <p:cNvPr id="341" name="Google Shape;341;p30"/>
          <p:cNvPicPr preferRelativeResize="0"/>
          <p:nvPr/>
        </p:nvPicPr>
        <p:blipFill rotWithShape="1">
          <a:blip r:embed="rId4">
            <a:alphaModFix/>
          </a:blip>
          <a:srcRect/>
          <a:stretch/>
        </p:blipFill>
        <p:spPr>
          <a:xfrm>
            <a:off x="388419" y="1451672"/>
            <a:ext cx="8020926" cy="326416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916BC-B49B-E143-6A38-B062977C2F44}"/>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EA0512A5-C95E-8630-6321-4760291C6C7C}"/>
              </a:ext>
            </a:extLst>
          </p:cNvPr>
          <p:cNvSpPr>
            <a:spLocks noGrp="1"/>
          </p:cNvSpPr>
          <p:nvPr>
            <p:ph idx="1"/>
          </p:nvPr>
        </p:nvSpPr>
        <p:spPr>
          <a:xfrm>
            <a:off x="688123" y="939998"/>
            <a:ext cx="7886700" cy="3263504"/>
          </a:xfrm>
        </p:spPr>
        <p:txBody>
          <a:bodyPr>
            <a:normAutofit/>
          </a:bodyPr>
          <a:lstStyle/>
          <a:p>
            <a:pPr marL="0" indent="0" algn="ctr">
              <a:buNone/>
            </a:pPr>
            <a:endParaRPr lang="en-US" sz="3600" b="1" dirty="0">
              <a:solidFill>
                <a:srgbClr val="0070C0"/>
              </a:solidFill>
            </a:endParaRPr>
          </a:p>
          <a:p>
            <a:pPr marL="0" indent="0" algn="ctr">
              <a:buNone/>
            </a:pPr>
            <a:endParaRPr lang="en-US" sz="3600" b="1" dirty="0">
              <a:solidFill>
                <a:srgbClr val="0070C0"/>
              </a:solidFill>
            </a:endParaRPr>
          </a:p>
          <a:p>
            <a:pPr marL="0" indent="0" algn="ctr">
              <a:buNone/>
            </a:pPr>
            <a:r>
              <a:rPr lang="en-US" sz="3600" b="1" dirty="0">
                <a:solidFill>
                  <a:srgbClr val="0070C0"/>
                </a:solidFill>
              </a:rPr>
              <a:t>DLL task – Flow Control</a:t>
            </a:r>
            <a:endParaRPr lang="en-IN" sz="3600" b="1" dirty="0">
              <a:solidFill>
                <a:srgbClr val="0070C0"/>
              </a:solidFill>
            </a:endParaRPr>
          </a:p>
        </p:txBody>
      </p:sp>
      <p:sp>
        <p:nvSpPr>
          <p:cNvPr id="4" name="Slide Number Placeholder 3">
            <a:extLst>
              <a:ext uri="{FF2B5EF4-FFF2-40B4-BE49-F238E27FC236}">
                <a16:creationId xmlns:a16="http://schemas.microsoft.com/office/drawing/2014/main" id="{AA94C1A0-742F-9D97-7A6A-3D26777D7A3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Tree>
    <p:extLst>
      <p:ext uri="{BB962C8B-B14F-4D97-AF65-F5344CB8AC3E}">
        <p14:creationId xmlns:p14="http://schemas.microsoft.com/office/powerpoint/2010/main" val="1792305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571500" y="156732"/>
            <a:ext cx="7847700" cy="469800"/>
          </a:xfrm>
          <a:prstGeom prst="rect">
            <a:avLst/>
          </a:prstGeom>
          <a:noFill/>
          <a:ln>
            <a:noFill/>
          </a:ln>
        </p:spPr>
        <p:txBody>
          <a:bodyPr spcFirstLastPara="1" wrap="square" lIns="68575" tIns="34275" rIns="68575" bIns="34275" anchor="b" anchorCtr="0">
            <a:noAutofit/>
          </a:bodyPr>
          <a:lstStyle/>
          <a:p>
            <a:pPr lvl="0" algn="ctr">
              <a:buClr>
                <a:srgbClr val="002060"/>
              </a:buClr>
              <a:buSzPts val="3200"/>
            </a:pPr>
            <a:r>
              <a:rPr lang="en-US" sz="2800" b="1" dirty="0">
                <a:solidFill>
                  <a:srgbClr val="002060"/>
                </a:solidFill>
                <a:latin typeface="Times New Roman"/>
                <a:ea typeface="Times New Roman"/>
                <a:cs typeface="Times New Roman"/>
                <a:sym typeface="Times New Roman"/>
              </a:rPr>
              <a:t>Data Link Layer</a:t>
            </a:r>
            <a:endParaRPr sz="3200" dirty="0">
              <a:latin typeface="Times New Roman"/>
              <a:ea typeface="Times New Roman"/>
              <a:cs typeface="Times New Roman"/>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5</a:t>
            </a:fld>
            <a:endParaRPr sz="900">
              <a:solidFill>
                <a:schemeClr val="dk1"/>
              </a:solidFill>
              <a:latin typeface="Times New Roman"/>
              <a:ea typeface="Times New Roman"/>
              <a:cs typeface="Times New Roman"/>
              <a:sym typeface="Times New Roman"/>
            </a:endParaRPr>
          </a:p>
        </p:txBody>
      </p:sp>
      <p:pic>
        <p:nvPicPr>
          <p:cNvPr id="13" name="Google Shape;221;p32"/>
          <p:cNvPicPr preferRelativeResize="0"/>
          <p:nvPr/>
        </p:nvPicPr>
        <p:blipFill rotWithShape="1">
          <a:blip r:embed="rId3">
            <a:alphaModFix/>
          </a:blip>
          <a:srcRect/>
          <a:stretch/>
        </p:blipFill>
        <p:spPr>
          <a:xfrm>
            <a:off x="27694" y="47149"/>
            <a:ext cx="543806" cy="537546"/>
          </a:xfrm>
          <a:prstGeom prst="rect">
            <a:avLst/>
          </a:prstGeom>
          <a:noFill/>
          <a:ln>
            <a:noFill/>
          </a:ln>
        </p:spPr>
      </p:pic>
      <p:sp>
        <p:nvSpPr>
          <p:cNvPr id="2" name="Rectangle 1"/>
          <p:cNvSpPr/>
          <p:nvPr/>
        </p:nvSpPr>
        <p:spPr>
          <a:xfrm>
            <a:off x="1166231" y="736115"/>
            <a:ext cx="4586426" cy="3349956"/>
          </a:xfrm>
          <a:prstGeom prst="rect">
            <a:avLst/>
          </a:prstGeom>
        </p:spPr>
        <p:txBody>
          <a:bodyPr wrap="square">
            <a:spAutoFit/>
          </a:bodyPr>
          <a:lstStyle/>
          <a:p>
            <a:pPr>
              <a:lnSpc>
                <a:spcPct val="150000"/>
              </a:lnSpc>
            </a:pPr>
            <a:r>
              <a:rPr lang="en-US" sz="2400" b="1" dirty="0">
                <a:solidFill>
                  <a:srgbClr val="FF0000"/>
                </a:solidFill>
                <a:latin typeface="Times New Roman" panose="02020603050405020304" pitchFamily="18" charset="0"/>
                <a:cs typeface="Times New Roman" panose="02020603050405020304" pitchFamily="18" charset="0"/>
              </a:rPr>
              <a:t>Services provided</a:t>
            </a:r>
          </a:p>
          <a:p>
            <a:pPr marL="342900" indent="-342900">
              <a:lnSpc>
                <a:spcPct val="150000"/>
              </a:lnSpc>
              <a:buAutoNum type="arabicPeriod"/>
            </a:pPr>
            <a:r>
              <a:rPr lang="en-US" sz="2400" b="1" dirty="0">
                <a:solidFill>
                  <a:srgbClr val="273239"/>
                </a:solidFill>
                <a:latin typeface="Times New Roman" panose="02020603050405020304" pitchFamily="18" charset="0"/>
                <a:cs typeface="Times New Roman" panose="02020603050405020304" pitchFamily="18" charset="0"/>
              </a:rPr>
              <a:t>Framing</a:t>
            </a:r>
          </a:p>
          <a:p>
            <a:pPr marL="342900" indent="-342900">
              <a:lnSpc>
                <a:spcPct val="150000"/>
              </a:lnSpc>
              <a:buAutoNum type="arabicPeriod"/>
            </a:pPr>
            <a:r>
              <a:rPr lang="en-US" sz="2400" b="1" dirty="0">
                <a:latin typeface="Times New Roman" panose="02020603050405020304" pitchFamily="18" charset="0"/>
                <a:cs typeface="Times New Roman" panose="02020603050405020304" pitchFamily="18" charset="0"/>
              </a:rPr>
              <a:t>Addressing</a:t>
            </a:r>
          </a:p>
          <a:p>
            <a:pPr marL="342900" indent="-342900">
              <a:lnSpc>
                <a:spcPct val="150000"/>
              </a:lnSpc>
              <a:buAutoNum type="arabicPeriod"/>
            </a:pPr>
            <a:r>
              <a:rPr lang="en-US" sz="2400" b="1" dirty="0">
                <a:latin typeface="Times New Roman" panose="02020603050405020304" pitchFamily="18" charset="0"/>
                <a:cs typeface="Times New Roman" panose="02020603050405020304" pitchFamily="18" charset="0"/>
              </a:rPr>
              <a:t>Error Control</a:t>
            </a:r>
          </a:p>
          <a:p>
            <a:pPr marL="342900" indent="-342900">
              <a:lnSpc>
                <a:spcPct val="150000"/>
              </a:lnSpc>
              <a:buAutoNum type="arabicPeriod"/>
            </a:pPr>
            <a:r>
              <a:rPr lang="en-US" sz="2400" b="1" dirty="0">
                <a:latin typeface="Times New Roman" panose="02020603050405020304" pitchFamily="18" charset="0"/>
                <a:cs typeface="Times New Roman" panose="02020603050405020304" pitchFamily="18" charset="0"/>
              </a:rPr>
              <a:t>Flow Control</a:t>
            </a:r>
          </a:p>
          <a:p>
            <a:pPr marL="342900" indent="-342900">
              <a:lnSpc>
                <a:spcPct val="150000"/>
              </a:lnSpc>
              <a:buAutoNum type="arabicPeriod"/>
            </a:pPr>
            <a:r>
              <a:rPr lang="en-US" sz="2400" b="1" dirty="0">
                <a:latin typeface="Times New Roman" panose="02020603050405020304" pitchFamily="18" charset="0"/>
                <a:cs typeface="Times New Roman" panose="02020603050405020304" pitchFamily="18" charset="0"/>
              </a:rPr>
              <a:t>Access Control</a:t>
            </a:r>
          </a:p>
        </p:txBody>
      </p:sp>
    </p:spTree>
    <p:extLst>
      <p:ext uri="{BB962C8B-B14F-4D97-AF65-F5344CB8AC3E}">
        <p14:creationId xmlns:p14="http://schemas.microsoft.com/office/powerpoint/2010/main" val="8726465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571500" y="89493"/>
            <a:ext cx="7847700" cy="469800"/>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rgbClr val="002060"/>
              </a:buClr>
              <a:buSzPts val="3200"/>
              <a:buFont typeface="Calibri"/>
              <a:buNone/>
            </a:pPr>
            <a:r>
              <a:rPr lang="en" sz="2800" dirty="0">
                <a:solidFill>
                  <a:srgbClr val="0070C0"/>
                </a:solidFill>
                <a:latin typeface="Times New Roman"/>
                <a:ea typeface="Times New Roman"/>
                <a:cs typeface="Times New Roman"/>
                <a:sym typeface="Times New Roman"/>
              </a:rPr>
              <a:t>Flow Control and Error control</a:t>
            </a:r>
            <a:endParaRPr sz="3200" dirty="0">
              <a:solidFill>
                <a:srgbClr val="0070C0"/>
              </a:solidFill>
              <a:latin typeface="Times New Roman"/>
              <a:ea typeface="Times New Roman"/>
              <a:cs typeface="Times New Roman"/>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50</a:t>
            </a:fld>
            <a:endParaRPr sz="900">
              <a:solidFill>
                <a:schemeClr val="dk1"/>
              </a:solidFill>
              <a:latin typeface="Times New Roman"/>
              <a:ea typeface="Times New Roman"/>
              <a:cs typeface="Times New Roman"/>
              <a:sym typeface="Times New Roman"/>
            </a:endParaRPr>
          </a:p>
        </p:txBody>
      </p:sp>
      <p:pic>
        <p:nvPicPr>
          <p:cNvPr id="221" name="Google Shape;221;p32"/>
          <p:cNvPicPr preferRelativeResize="0"/>
          <p:nvPr/>
        </p:nvPicPr>
        <p:blipFill rotWithShape="1">
          <a:blip r:embed="rId3">
            <a:alphaModFix/>
          </a:blip>
          <a:srcRect/>
          <a:stretch/>
        </p:blipFill>
        <p:spPr>
          <a:xfrm>
            <a:off x="41821" y="20387"/>
            <a:ext cx="529679" cy="538906"/>
          </a:xfrm>
          <a:prstGeom prst="rect">
            <a:avLst/>
          </a:prstGeom>
          <a:noFill/>
          <a:ln>
            <a:noFill/>
          </a:ln>
        </p:spPr>
      </p:pic>
      <p:sp>
        <p:nvSpPr>
          <p:cNvPr id="3" name="Rectangle 2"/>
          <p:cNvSpPr/>
          <p:nvPr/>
        </p:nvSpPr>
        <p:spPr>
          <a:xfrm>
            <a:off x="1006867" y="977279"/>
            <a:ext cx="7161088" cy="3336368"/>
          </a:xfrm>
          <a:prstGeom prst="rect">
            <a:avLst/>
          </a:prstGeom>
        </p:spPr>
        <p:txBody>
          <a:bodyPr wrap="square">
            <a:spAutoFit/>
          </a:bodyPr>
          <a:lstStyle/>
          <a:p>
            <a:pPr marL="285750" lvl="0" indent="-285750" algn="just">
              <a:lnSpc>
                <a:spcPct val="150000"/>
              </a:lnSpc>
              <a:buSzPts val="20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most important responsibilities of the data link layer are </a:t>
            </a:r>
            <a:r>
              <a:rPr lang="en-US" sz="1800" dirty="0">
                <a:solidFill>
                  <a:srgbClr val="FF0000"/>
                </a:solidFill>
                <a:latin typeface="Times New Roman" panose="02020603050405020304" pitchFamily="18" charset="0"/>
                <a:cs typeface="Times New Roman" panose="02020603050405020304" pitchFamily="18" charset="0"/>
              </a:rPr>
              <a:t>flow control</a:t>
            </a:r>
            <a:r>
              <a:rPr lang="en-US" sz="1800" dirty="0">
                <a:latin typeface="Times New Roman" panose="02020603050405020304" pitchFamily="18" charset="0"/>
                <a:cs typeface="Times New Roman" panose="02020603050405020304" pitchFamily="18" charset="0"/>
              </a:rPr>
              <a:t> and </a:t>
            </a:r>
            <a:r>
              <a:rPr lang="en-US" sz="1800" dirty="0">
                <a:solidFill>
                  <a:srgbClr val="FF0000"/>
                </a:solidFill>
                <a:latin typeface="Times New Roman" panose="02020603050405020304" pitchFamily="18" charset="0"/>
                <a:cs typeface="Times New Roman" panose="02020603050405020304" pitchFamily="18" charset="0"/>
              </a:rPr>
              <a:t>error control</a:t>
            </a:r>
            <a:r>
              <a:rPr lang="en-US" sz="1800" dirty="0">
                <a:latin typeface="Times New Roman" panose="02020603050405020304" pitchFamily="18" charset="0"/>
                <a:cs typeface="Times New Roman" panose="02020603050405020304" pitchFamily="18" charset="0"/>
              </a:rPr>
              <a:t>. Collectively, these functions are known as </a:t>
            </a:r>
            <a:r>
              <a:rPr lang="en-US" sz="1800" dirty="0">
                <a:solidFill>
                  <a:srgbClr val="FF0000"/>
                </a:solidFill>
                <a:highlight>
                  <a:srgbClr val="FFFF00"/>
                </a:highlight>
                <a:latin typeface="Times New Roman" panose="02020603050405020304" pitchFamily="18" charset="0"/>
                <a:cs typeface="Times New Roman" panose="02020603050405020304" pitchFamily="18" charset="0"/>
              </a:rPr>
              <a:t>data link control</a:t>
            </a:r>
            <a:r>
              <a:rPr lang="en-US" sz="1800" dirty="0">
                <a:highlight>
                  <a:srgbClr val="FFFF00"/>
                </a:highlight>
                <a:latin typeface="Times New Roman" panose="02020603050405020304" pitchFamily="18" charset="0"/>
                <a:cs typeface="Times New Roman" panose="02020603050405020304" pitchFamily="18" charset="0"/>
              </a:rPr>
              <a:t>.</a:t>
            </a:r>
          </a:p>
          <a:p>
            <a:pPr marL="285750" lvl="0" indent="-285750" algn="just">
              <a:lnSpc>
                <a:spcPct val="150000"/>
              </a:lnSpc>
              <a:spcBef>
                <a:spcPts val="1200"/>
              </a:spcBef>
              <a:buClr>
                <a:schemeClr val="accent1"/>
              </a:buClr>
              <a:buSzPts val="2000"/>
              <a:buFont typeface="Arial" panose="020B0604020202020204" pitchFamily="34" charset="0"/>
              <a:buChar char="•"/>
            </a:pPr>
            <a:r>
              <a:rPr lang="en-US" sz="1800" b="1" dirty="0">
                <a:solidFill>
                  <a:srgbClr val="0000FF"/>
                </a:solidFill>
                <a:latin typeface="Times New Roman" panose="02020603050405020304" pitchFamily="18" charset="0"/>
                <a:cs typeface="Times New Roman" panose="02020603050405020304" pitchFamily="18" charset="0"/>
              </a:rPr>
              <a:t>Flow control </a:t>
            </a:r>
            <a:r>
              <a:rPr lang="en-US" sz="1800" dirty="0">
                <a:latin typeface="Times New Roman" panose="02020603050405020304" pitchFamily="18" charset="0"/>
                <a:cs typeface="Times New Roman" panose="02020603050405020304" pitchFamily="18" charset="0"/>
              </a:rPr>
              <a:t>refers to a set of procedures used to restrict  the amount of data that the sender can send  before waiting for acknowledgment.</a:t>
            </a:r>
          </a:p>
          <a:p>
            <a:pPr marL="285750" lvl="0" indent="-285750" algn="just">
              <a:lnSpc>
                <a:spcPct val="150000"/>
              </a:lnSpc>
              <a:spcBef>
                <a:spcPts val="1200"/>
              </a:spcBef>
              <a:buClr>
                <a:schemeClr val="accent1"/>
              </a:buClr>
              <a:buSzPts val="2000"/>
              <a:buFont typeface="Arial" panose="020B0604020202020204" pitchFamily="34" charset="0"/>
              <a:buChar char="•"/>
            </a:pPr>
            <a:r>
              <a:rPr lang="en-US" sz="1800" b="1" dirty="0">
                <a:solidFill>
                  <a:srgbClr val="FF0000"/>
                </a:solidFill>
                <a:latin typeface="Times New Roman" panose="02020603050405020304" pitchFamily="18" charset="0"/>
                <a:cs typeface="Times New Roman" panose="02020603050405020304" pitchFamily="18" charset="0"/>
              </a:rPr>
              <a:t>Error control </a:t>
            </a:r>
            <a:r>
              <a:rPr lang="en-US" sz="1800" dirty="0">
                <a:latin typeface="Times New Roman" panose="02020603050405020304" pitchFamily="18" charset="0"/>
                <a:cs typeface="Times New Roman" panose="02020603050405020304" pitchFamily="18" charset="0"/>
              </a:rPr>
              <a:t>in the data link layer is based on automatic repeat request, which is the retransmission of data.</a:t>
            </a:r>
          </a:p>
        </p:txBody>
      </p:sp>
    </p:spTree>
    <p:extLst>
      <p:ext uri="{BB962C8B-B14F-4D97-AF65-F5344CB8AC3E}">
        <p14:creationId xmlns:p14="http://schemas.microsoft.com/office/powerpoint/2010/main" val="10063966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571500" y="89493"/>
            <a:ext cx="7847700" cy="469800"/>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rgbClr val="002060"/>
              </a:buClr>
              <a:buSzPts val="3200"/>
              <a:buFont typeface="Calibri"/>
              <a:buNone/>
            </a:pPr>
            <a:r>
              <a:rPr lang="en" sz="2800" dirty="0">
                <a:solidFill>
                  <a:srgbClr val="0070C0"/>
                </a:solidFill>
                <a:latin typeface="Times New Roman"/>
                <a:ea typeface="Times New Roman"/>
                <a:cs typeface="Times New Roman"/>
                <a:sym typeface="Times New Roman"/>
              </a:rPr>
              <a:t>Flow Control</a:t>
            </a:r>
            <a:endParaRPr sz="3200" dirty="0">
              <a:solidFill>
                <a:srgbClr val="0070C0"/>
              </a:solidFill>
              <a:latin typeface="Times New Roman"/>
              <a:ea typeface="Times New Roman"/>
              <a:cs typeface="Times New Roman"/>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51</a:t>
            </a:fld>
            <a:endParaRPr sz="900">
              <a:solidFill>
                <a:schemeClr val="dk1"/>
              </a:solidFill>
              <a:latin typeface="Times New Roman"/>
              <a:ea typeface="Times New Roman"/>
              <a:cs typeface="Times New Roman"/>
              <a:sym typeface="Times New Roman"/>
            </a:endParaRPr>
          </a:p>
        </p:txBody>
      </p:sp>
      <p:pic>
        <p:nvPicPr>
          <p:cNvPr id="221" name="Google Shape;221;p32"/>
          <p:cNvPicPr preferRelativeResize="0"/>
          <p:nvPr/>
        </p:nvPicPr>
        <p:blipFill rotWithShape="1">
          <a:blip r:embed="rId3">
            <a:alphaModFix/>
          </a:blip>
          <a:srcRect/>
          <a:stretch/>
        </p:blipFill>
        <p:spPr>
          <a:xfrm>
            <a:off x="41821" y="20387"/>
            <a:ext cx="529679" cy="538906"/>
          </a:xfrm>
          <a:prstGeom prst="rect">
            <a:avLst/>
          </a:prstGeom>
          <a:noFill/>
          <a:ln>
            <a:noFill/>
          </a:ln>
        </p:spPr>
      </p:pic>
      <p:sp>
        <p:nvSpPr>
          <p:cNvPr id="2" name="Rectangle 1"/>
          <p:cNvSpPr/>
          <p:nvPr/>
        </p:nvSpPr>
        <p:spPr>
          <a:xfrm>
            <a:off x="571500" y="559293"/>
            <a:ext cx="8017696" cy="4431983"/>
          </a:xfrm>
          <a:prstGeom prst="rect">
            <a:avLst/>
          </a:prstGeom>
          <a:solidFill>
            <a:schemeClr val="accent4">
              <a:lumMod val="20000"/>
              <a:lumOff val="80000"/>
            </a:schemeClr>
          </a:solidFill>
        </p:spPr>
        <p:txBody>
          <a:bodyPr wrap="square">
            <a:spAutoFit/>
          </a:bodyPr>
          <a:lstStyle/>
          <a:p>
            <a:pPr marL="285750" indent="-285750">
              <a:spcBef>
                <a:spcPts val="600"/>
              </a:spcBef>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Flow control is a </a:t>
            </a:r>
            <a:r>
              <a:rPr lang="en-US" sz="1800" b="1" dirty="0">
                <a:solidFill>
                  <a:srgbClr val="FF0000"/>
                </a:solidFill>
                <a:latin typeface="Times New Roman" panose="02020603050405020304" pitchFamily="18" charset="0"/>
                <a:cs typeface="Times New Roman" panose="02020603050405020304" pitchFamily="18" charset="0"/>
              </a:rPr>
              <a:t>technique that allows two stations working at different speeds to communicate with each other. </a:t>
            </a:r>
          </a:p>
          <a:p>
            <a:pPr marL="285750" indent="-285750">
              <a:spcBef>
                <a:spcPts val="600"/>
              </a:spcBef>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In data link layer, flow control </a:t>
            </a:r>
            <a:r>
              <a:rPr lang="en-US" sz="1800" b="1" dirty="0">
                <a:solidFill>
                  <a:srgbClr val="0070C0"/>
                </a:solidFill>
                <a:latin typeface="Times New Roman" panose="02020603050405020304" pitchFamily="18" charset="0"/>
                <a:cs typeface="Times New Roman" panose="02020603050405020304" pitchFamily="18" charset="0"/>
              </a:rPr>
              <a:t>restricts the number of frames the sender can send before it waits for an acknowledgment from the receiver.</a:t>
            </a:r>
          </a:p>
          <a:p>
            <a:pPr marL="285750" lvl="0" indent="-285750">
              <a:spcBef>
                <a:spcPts val="600"/>
              </a:spcBef>
              <a:buFont typeface="Arial" panose="020B0604020202020204" pitchFamily="34" charset="0"/>
              <a:buChar char="•"/>
            </a:pPr>
            <a:r>
              <a:rPr lang="en-US" sz="1800" dirty="0">
                <a:solidFill>
                  <a:schemeClr val="dk1"/>
                </a:solidFill>
                <a:latin typeface="Times New Roman" panose="02020603050405020304" pitchFamily="18" charset="0"/>
                <a:cs typeface="Times New Roman" panose="02020603050405020304" pitchFamily="18" charset="0"/>
              </a:rPr>
              <a:t>If the </a:t>
            </a:r>
            <a:r>
              <a:rPr lang="en-US" sz="1800" b="1" dirty="0">
                <a:solidFill>
                  <a:srgbClr val="FF0000"/>
                </a:solidFill>
                <a:latin typeface="Times New Roman" panose="02020603050405020304" pitchFamily="18" charset="0"/>
                <a:cs typeface="Times New Roman" panose="02020603050405020304" pitchFamily="18" charset="0"/>
              </a:rPr>
              <a:t>rate of produced frames is higher than the rate of consumed frames</a:t>
            </a:r>
            <a:r>
              <a:rPr lang="en-US" sz="1800" dirty="0">
                <a:solidFill>
                  <a:schemeClr val="dk1"/>
                </a:solidFill>
                <a:latin typeface="Times New Roman" panose="02020603050405020304" pitchFamily="18" charset="0"/>
                <a:cs typeface="Times New Roman" panose="02020603050405020304" pitchFamily="18" charset="0"/>
              </a:rPr>
              <a:t>, frames at the receiving end </a:t>
            </a:r>
            <a:r>
              <a:rPr lang="en-US" sz="1800" b="1" dirty="0">
                <a:solidFill>
                  <a:srgbClr val="FF0000"/>
                </a:solidFill>
                <a:latin typeface="Times New Roman" panose="02020603050405020304" pitchFamily="18" charset="0"/>
                <a:cs typeface="Times New Roman" panose="02020603050405020304" pitchFamily="18" charset="0"/>
              </a:rPr>
              <a:t>need to be buffered</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solidFill>
                  <a:schemeClr val="dk1"/>
                </a:solidFill>
                <a:latin typeface="Times New Roman" panose="02020603050405020304" pitchFamily="18" charset="0"/>
                <a:cs typeface="Times New Roman" panose="02020603050405020304" pitchFamily="18" charset="0"/>
              </a:rPr>
              <a:t>while waiting to be consumed (processed).</a:t>
            </a:r>
          </a:p>
          <a:p>
            <a:pPr marL="285750" lvl="0" indent="-285750">
              <a:spcBef>
                <a:spcPts val="600"/>
              </a:spcBef>
              <a:buFont typeface="Arial" panose="020B0604020202020204" pitchFamily="34" charset="0"/>
              <a:buChar char="•"/>
            </a:pPr>
            <a:r>
              <a:rPr lang="en-US" sz="1800" dirty="0">
                <a:solidFill>
                  <a:schemeClr val="dk1"/>
                </a:solidFill>
                <a:latin typeface="Times New Roman" panose="02020603050405020304" pitchFamily="18" charset="0"/>
                <a:cs typeface="Times New Roman" panose="02020603050405020304" pitchFamily="18" charset="0"/>
              </a:rPr>
              <a:t>As  an unlimited buffer size at the receiving side is not possible, any one of the following steps are followed</a:t>
            </a:r>
          </a:p>
          <a:p>
            <a:pPr marL="640080" lvl="1" indent="-285750">
              <a:spcBef>
                <a:spcPts val="600"/>
              </a:spcBef>
              <a:buClr>
                <a:schemeClr val="accent1"/>
              </a:buClr>
              <a:buSzPts val="2000"/>
              <a:buFont typeface="Wingdings" panose="05000000000000000000" pitchFamily="2" charset="2"/>
              <a:buChar char="Ø"/>
            </a:pPr>
            <a:r>
              <a:rPr lang="en-US" sz="1800" b="1" dirty="0">
                <a:solidFill>
                  <a:schemeClr val="dk1"/>
                </a:solidFill>
                <a:latin typeface="Times New Roman" panose="02020603050405020304" pitchFamily="18" charset="0"/>
                <a:cs typeface="Times New Roman" panose="02020603050405020304" pitchFamily="18" charset="0"/>
              </a:rPr>
              <a:t>Receiving data-link layer </a:t>
            </a:r>
            <a:r>
              <a:rPr lang="en-US" sz="1800" b="1" dirty="0">
                <a:solidFill>
                  <a:srgbClr val="FF0000"/>
                </a:solidFill>
                <a:latin typeface="Times New Roman" panose="02020603050405020304" pitchFamily="18" charset="0"/>
                <a:cs typeface="Times New Roman" panose="02020603050405020304" pitchFamily="18" charset="0"/>
              </a:rPr>
              <a:t>drop the frames if its buffer is full</a:t>
            </a:r>
            <a:r>
              <a:rPr lang="en-US" sz="1800" dirty="0">
                <a:solidFill>
                  <a:schemeClr val="dk1"/>
                </a:solidFill>
                <a:latin typeface="Times New Roman" panose="02020603050405020304" pitchFamily="18" charset="0"/>
                <a:cs typeface="Times New Roman" panose="02020603050405020304" pitchFamily="18" charset="0"/>
              </a:rPr>
              <a:t>. </a:t>
            </a:r>
          </a:p>
          <a:p>
            <a:pPr marL="640080" lvl="1" indent="-285750">
              <a:spcBef>
                <a:spcPts val="600"/>
              </a:spcBef>
              <a:buClr>
                <a:schemeClr val="accent1"/>
              </a:buClr>
              <a:buSzPts val="2000"/>
              <a:buFont typeface="Wingdings" panose="05000000000000000000" pitchFamily="2" charset="2"/>
              <a:buChar char="Ø"/>
            </a:pPr>
            <a:r>
              <a:rPr lang="en-US" sz="1800" b="1" dirty="0">
                <a:solidFill>
                  <a:schemeClr val="dk1"/>
                </a:solidFill>
                <a:latin typeface="Times New Roman" panose="02020603050405020304" pitchFamily="18" charset="0"/>
                <a:cs typeface="Times New Roman" panose="02020603050405020304" pitchFamily="18" charset="0"/>
              </a:rPr>
              <a:t>To let the receiving data-link layer </a:t>
            </a:r>
            <a:r>
              <a:rPr lang="en-US" sz="1800" b="1" dirty="0">
                <a:solidFill>
                  <a:srgbClr val="FF0000"/>
                </a:solidFill>
                <a:latin typeface="Times New Roman" panose="02020603050405020304" pitchFamily="18" charset="0"/>
                <a:cs typeface="Times New Roman" panose="02020603050405020304" pitchFamily="18" charset="0"/>
              </a:rPr>
              <a:t>send a feedback to the sending data-link layer to ask it to stop or slow down</a:t>
            </a:r>
            <a:r>
              <a:rPr lang="en-US" sz="1800" dirty="0">
                <a:solidFill>
                  <a:srgbClr val="FF0000"/>
                </a:solidFill>
                <a:latin typeface="Times New Roman" panose="02020603050405020304" pitchFamily="18" charset="0"/>
                <a:cs typeface="Times New Roman" panose="02020603050405020304" pitchFamily="18" charset="0"/>
              </a:rPr>
              <a:t>.</a:t>
            </a:r>
          </a:p>
          <a:p>
            <a:pPr marL="285750" indent="-285750" algn="just">
              <a:lnSpc>
                <a:spcPct val="150000"/>
              </a:lnSpc>
              <a:buSzPts val="2000"/>
              <a:buFont typeface="Arial" panose="020B0604020202020204" pitchFamily="34" charset="0"/>
              <a:buChar char="•"/>
            </a:pPr>
            <a:r>
              <a:rPr lang="en-US" sz="1800" b="1" dirty="0">
                <a:solidFill>
                  <a:srgbClr val="00B050"/>
                </a:solidFill>
                <a:latin typeface="Times New Roman" panose="02020603050405020304" pitchFamily="18" charset="0"/>
                <a:cs typeface="Times New Roman" panose="02020603050405020304" pitchFamily="18" charset="0"/>
              </a:rPr>
              <a:t>Different</a:t>
            </a:r>
            <a:r>
              <a:rPr lang="en-US" sz="1800" dirty="0">
                <a:solidFill>
                  <a:schemeClr val="dk1"/>
                </a:solidFill>
                <a:latin typeface="Times New Roman" panose="02020603050405020304" pitchFamily="18" charset="0"/>
                <a:cs typeface="Times New Roman" panose="02020603050405020304" pitchFamily="18" charset="0"/>
              </a:rPr>
              <a:t> data-link-layer </a:t>
            </a:r>
            <a:r>
              <a:rPr lang="en-US" sz="1800" b="1" dirty="0">
                <a:solidFill>
                  <a:srgbClr val="00B050"/>
                </a:solidFill>
                <a:latin typeface="Times New Roman" panose="02020603050405020304" pitchFamily="18" charset="0"/>
                <a:cs typeface="Times New Roman" panose="02020603050405020304" pitchFamily="18" charset="0"/>
              </a:rPr>
              <a:t>protocols</a:t>
            </a:r>
            <a:r>
              <a:rPr lang="en-US" sz="1800" dirty="0">
                <a:solidFill>
                  <a:schemeClr val="dk1"/>
                </a:solidFill>
                <a:latin typeface="Times New Roman" panose="02020603050405020304" pitchFamily="18" charset="0"/>
                <a:cs typeface="Times New Roman" panose="02020603050405020304" pitchFamily="18" charset="0"/>
              </a:rPr>
              <a:t> use </a:t>
            </a:r>
            <a:r>
              <a:rPr lang="en-US" sz="1800" b="1" dirty="0">
                <a:solidFill>
                  <a:srgbClr val="00B050"/>
                </a:solidFill>
                <a:latin typeface="Times New Roman" panose="02020603050405020304" pitchFamily="18" charset="0"/>
                <a:cs typeface="Times New Roman" panose="02020603050405020304" pitchFamily="18" charset="0"/>
              </a:rPr>
              <a:t>different strategies for flow control</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12719973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571500" y="89493"/>
            <a:ext cx="7847700" cy="469800"/>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rgbClr val="002060"/>
              </a:buClr>
              <a:buSzPts val="3200"/>
              <a:buFont typeface="Calibri"/>
              <a:buNone/>
            </a:pPr>
            <a:r>
              <a:rPr lang="en" sz="2800" dirty="0">
                <a:solidFill>
                  <a:srgbClr val="0070C0"/>
                </a:solidFill>
                <a:latin typeface="Times New Roman"/>
                <a:ea typeface="Times New Roman"/>
                <a:cs typeface="Times New Roman"/>
                <a:sym typeface="Times New Roman"/>
              </a:rPr>
              <a:t>Flow Control</a:t>
            </a:r>
            <a:endParaRPr sz="3200" dirty="0">
              <a:solidFill>
                <a:srgbClr val="0070C0"/>
              </a:solidFill>
              <a:latin typeface="Times New Roman"/>
              <a:ea typeface="Times New Roman"/>
              <a:cs typeface="Times New Roman"/>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52</a:t>
            </a:fld>
            <a:endParaRPr sz="900">
              <a:solidFill>
                <a:schemeClr val="dk1"/>
              </a:solidFill>
              <a:latin typeface="Times New Roman"/>
              <a:ea typeface="Times New Roman"/>
              <a:cs typeface="Times New Roman"/>
              <a:sym typeface="Times New Roman"/>
            </a:endParaRPr>
          </a:p>
        </p:txBody>
      </p:sp>
      <p:pic>
        <p:nvPicPr>
          <p:cNvPr id="221" name="Google Shape;221;p32"/>
          <p:cNvPicPr preferRelativeResize="0"/>
          <p:nvPr/>
        </p:nvPicPr>
        <p:blipFill rotWithShape="1">
          <a:blip r:embed="rId3">
            <a:alphaModFix/>
          </a:blip>
          <a:srcRect/>
          <a:stretch/>
        </p:blipFill>
        <p:spPr>
          <a:xfrm>
            <a:off x="41821" y="20387"/>
            <a:ext cx="529679" cy="538906"/>
          </a:xfrm>
          <a:prstGeom prst="rect">
            <a:avLst/>
          </a:prstGeom>
          <a:noFill/>
          <a:ln>
            <a:noFill/>
          </a:ln>
        </p:spPr>
      </p:pic>
      <p:pic>
        <p:nvPicPr>
          <p:cNvPr id="4" name="Picture 3"/>
          <p:cNvPicPr>
            <a:picLocks noChangeAspect="1"/>
          </p:cNvPicPr>
          <p:nvPr/>
        </p:nvPicPr>
        <p:blipFill rotWithShape="1">
          <a:blip r:embed="rId4"/>
          <a:srcRect l="9199" t="18805" r="9082" b="16532"/>
          <a:stretch/>
        </p:blipFill>
        <p:spPr>
          <a:xfrm>
            <a:off x="1996345" y="628399"/>
            <a:ext cx="4803575" cy="2085064"/>
          </a:xfrm>
          <a:prstGeom prst="rect">
            <a:avLst/>
          </a:prstGeom>
        </p:spPr>
      </p:pic>
      <p:sp>
        <p:nvSpPr>
          <p:cNvPr id="5" name="Rectangle 4"/>
          <p:cNvSpPr/>
          <p:nvPr/>
        </p:nvSpPr>
        <p:spPr>
          <a:xfrm>
            <a:off x="264762" y="2760775"/>
            <a:ext cx="8614475" cy="1754326"/>
          </a:xfrm>
          <a:prstGeom prst="rect">
            <a:avLst/>
          </a:prstGeom>
          <a:solidFill>
            <a:schemeClr val="accent2">
              <a:lumMod val="20000"/>
              <a:lumOff val="80000"/>
            </a:schemeClr>
          </a:solidFill>
        </p:spPr>
        <p:txBody>
          <a:bodyPr wrap="square">
            <a:spAutoFit/>
          </a:bodyPr>
          <a:lstStyle/>
          <a:p>
            <a:pPr algn="just">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Feedback based Flow Control</a:t>
            </a:r>
            <a:r>
              <a:rPr lang="en-US" sz="1800" dirty="0">
                <a:latin typeface="Times New Roman" panose="02020603050405020304" pitchFamily="18" charset="0"/>
                <a:cs typeface="Times New Roman" panose="02020603050405020304" pitchFamily="18" charset="0"/>
              </a:rPr>
              <a:t> In these protocols, the sender sends frames after it has received </a:t>
            </a:r>
            <a:r>
              <a:rPr lang="en-US" sz="1800" b="1" dirty="0">
                <a:solidFill>
                  <a:schemeClr val="tx1"/>
                </a:solidFill>
                <a:highlight>
                  <a:srgbClr val="FFFF00"/>
                </a:highlight>
                <a:latin typeface="Times New Roman" panose="02020603050405020304" pitchFamily="18" charset="0"/>
                <a:cs typeface="Times New Roman" panose="02020603050405020304" pitchFamily="18" charset="0"/>
              </a:rPr>
              <a:t>acknowledgments</a:t>
            </a:r>
            <a:r>
              <a:rPr lang="en-US" sz="1800" dirty="0">
                <a:latin typeface="Times New Roman" panose="02020603050405020304" pitchFamily="18" charset="0"/>
                <a:cs typeface="Times New Roman" panose="02020603050405020304" pitchFamily="18" charset="0"/>
              </a:rPr>
              <a:t> from the user. </a:t>
            </a:r>
            <a:r>
              <a:rPr lang="en-US" sz="1800" dirty="0">
                <a:solidFill>
                  <a:srgbClr val="FF0000"/>
                </a:solidFill>
                <a:latin typeface="Times New Roman" panose="02020603050405020304" pitchFamily="18" charset="0"/>
                <a:cs typeface="Times New Roman" panose="02020603050405020304" pitchFamily="18" charset="0"/>
              </a:rPr>
              <a:t>This is used in the </a:t>
            </a:r>
            <a:r>
              <a:rPr lang="en-US" sz="1800" b="1" dirty="0">
                <a:solidFill>
                  <a:srgbClr val="FF0000"/>
                </a:solidFill>
                <a:latin typeface="Times New Roman" panose="02020603050405020304" pitchFamily="18" charset="0"/>
                <a:cs typeface="Times New Roman" panose="02020603050405020304" pitchFamily="18" charset="0"/>
              </a:rPr>
              <a:t>data link layer.</a:t>
            </a:r>
          </a:p>
          <a:p>
            <a:pPr algn="just">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Rate based Flow Control</a:t>
            </a:r>
            <a:r>
              <a:rPr lang="en-US" sz="1800" dirty="0">
                <a:latin typeface="Times New Roman" panose="02020603050405020304" pitchFamily="18" charset="0"/>
                <a:cs typeface="Times New Roman" panose="02020603050405020304" pitchFamily="18" charset="0"/>
              </a:rPr>
              <a:t> These protocols have built in mechanisms to </a:t>
            </a:r>
            <a:r>
              <a:rPr lang="en-US" sz="1800" dirty="0">
                <a:highlight>
                  <a:srgbClr val="FFFF00"/>
                </a:highlight>
                <a:latin typeface="Times New Roman" panose="02020603050405020304" pitchFamily="18" charset="0"/>
                <a:cs typeface="Times New Roman" panose="02020603050405020304" pitchFamily="18" charset="0"/>
              </a:rPr>
              <a:t>restrict the rate of transmission of data </a:t>
            </a:r>
            <a:r>
              <a:rPr lang="en-US" sz="1800" dirty="0">
                <a:latin typeface="Times New Roman" panose="02020603050405020304" pitchFamily="18" charset="0"/>
                <a:cs typeface="Times New Roman" panose="02020603050405020304" pitchFamily="18" charset="0"/>
              </a:rPr>
              <a:t>without requiring acknowledgment from the receiver. </a:t>
            </a:r>
            <a:r>
              <a:rPr lang="en-US" sz="1800" dirty="0">
                <a:solidFill>
                  <a:srgbClr val="FF0000"/>
                </a:solidFill>
                <a:latin typeface="Times New Roman" panose="02020603050405020304" pitchFamily="18" charset="0"/>
                <a:cs typeface="Times New Roman" panose="02020603050405020304" pitchFamily="18" charset="0"/>
              </a:rPr>
              <a:t>This is used in the network layer and the </a:t>
            </a:r>
            <a:r>
              <a:rPr lang="en-US" sz="1800" b="1" dirty="0">
                <a:solidFill>
                  <a:srgbClr val="FF0000"/>
                </a:solidFill>
                <a:latin typeface="Times New Roman" panose="02020603050405020304" pitchFamily="18" charset="0"/>
                <a:cs typeface="Times New Roman" panose="02020603050405020304" pitchFamily="18" charset="0"/>
              </a:rPr>
              <a:t>transport layer.</a:t>
            </a:r>
          </a:p>
        </p:txBody>
      </p:sp>
    </p:spTree>
    <p:extLst>
      <p:ext uri="{BB962C8B-B14F-4D97-AF65-F5344CB8AC3E}">
        <p14:creationId xmlns:p14="http://schemas.microsoft.com/office/powerpoint/2010/main" val="16527033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667650" y="101972"/>
            <a:ext cx="7847700" cy="469800"/>
          </a:xfrm>
          <a:prstGeom prst="rect">
            <a:avLst/>
          </a:prstGeom>
          <a:noFill/>
          <a:ln>
            <a:noFill/>
          </a:ln>
        </p:spPr>
        <p:txBody>
          <a:bodyPr spcFirstLastPara="1" wrap="square" lIns="68575" tIns="34275" rIns="68575" bIns="34275" anchor="b" anchorCtr="0">
            <a:noAutofit/>
          </a:bodyPr>
          <a:lstStyle/>
          <a:p>
            <a:pPr algn="ctr">
              <a:lnSpc>
                <a:spcPct val="85000"/>
              </a:lnSpc>
              <a:spcBef>
                <a:spcPts val="0"/>
              </a:spcBef>
              <a:buClr>
                <a:srgbClr val="002060"/>
              </a:buClr>
              <a:buSzPts val="3200"/>
            </a:pPr>
            <a:r>
              <a:rPr lang="en" sz="2800" dirty="0">
                <a:solidFill>
                  <a:srgbClr val="0070C0"/>
                </a:solidFill>
                <a:latin typeface="Times New Roman"/>
                <a:ea typeface="Times New Roman"/>
                <a:cs typeface="Times New Roman"/>
                <a:sym typeface="Times New Roman"/>
              </a:rPr>
              <a:t>Flow Control</a:t>
            </a:r>
            <a:endParaRPr sz="2800" dirty="0">
              <a:solidFill>
                <a:srgbClr val="0070C0"/>
              </a:solidFill>
              <a:latin typeface="Times New Roman"/>
              <a:ea typeface="Times New Roman"/>
              <a:cs typeface="Times New Roman"/>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53</a:t>
            </a:fld>
            <a:endParaRPr sz="900">
              <a:solidFill>
                <a:schemeClr val="dk1"/>
              </a:solidFill>
              <a:latin typeface="Times New Roman"/>
              <a:ea typeface="Times New Roman"/>
              <a:cs typeface="Times New Roman"/>
              <a:sym typeface="Times New Roman"/>
            </a:endParaRPr>
          </a:p>
        </p:txBody>
      </p:sp>
      <p:pic>
        <p:nvPicPr>
          <p:cNvPr id="8" name="Google Shape;1283;p96"/>
          <p:cNvPicPr preferRelativeResize="0"/>
          <p:nvPr/>
        </p:nvPicPr>
        <p:blipFill rotWithShape="1">
          <a:blip r:embed="rId3">
            <a:alphaModFix/>
          </a:blip>
          <a:srcRect l="4057" t="10894" r="1724" b="7683"/>
          <a:stretch/>
        </p:blipFill>
        <p:spPr>
          <a:xfrm>
            <a:off x="852584" y="851767"/>
            <a:ext cx="7222903" cy="1552386"/>
          </a:xfrm>
          <a:prstGeom prst="rect">
            <a:avLst/>
          </a:prstGeom>
          <a:noFill/>
          <a:ln>
            <a:noFill/>
          </a:ln>
        </p:spPr>
      </p:pic>
      <p:sp>
        <p:nvSpPr>
          <p:cNvPr id="2" name="Rectangle 1"/>
          <p:cNvSpPr/>
          <p:nvPr/>
        </p:nvSpPr>
        <p:spPr>
          <a:xfrm>
            <a:off x="622206" y="2540068"/>
            <a:ext cx="7962642" cy="1947200"/>
          </a:xfrm>
          <a:prstGeom prst="rect">
            <a:avLst/>
          </a:prstGeom>
          <a:solidFill>
            <a:schemeClr val="accent1">
              <a:lumMod val="20000"/>
              <a:lumOff val="80000"/>
            </a:schemeClr>
          </a:solidFill>
        </p:spPr>
        <p:txBody>
          <a:bodyPr wrap="square">
            <a:spAutoFit/>
          </a:bodyPr>
          <a:lstStyle/>
          <a:p>
            <a:pPr marL="457200" lvl="0" indent="-457200">
              <a:lnSpc>
                <a:spcPct val="90000"/>
              </a:lnSpc>
              <a:buClr>
                <a:schemeClr val="accent1"/>
              </a:buClr>
              <a:buSzPts val="2000"/>
              <a:buFont typeface="Calibri"/>
              <a:buChar char="-"/>
            </a:pPr>
            <a:r>
              <a:rPr lang="en-US" sz="1800" dirty="0">
                <a:solidFill>
                  <a:schemeClr val="dk1"/>
                </a:solidFill>
                <a:latin typeface="Times New Roman" panose="02020603050405020304" pitchFamily="18" charset="0"/>
                <a:cs typeface="Times New Roman" panose="02020603050405020304" pitchFamily="18" charset="0"/>
              </a:rPr>
              <a:t>data-link layer at the sending node tries to push frames toward the data-link layer at the receiving node.</a:t>
            </a:r>
            <a:endParaRPr lang="en-US" sz="1800" dirty="0">
              <a:latin typeface="Times New Roman" panose="02020603050405020304" pitchFamily="18" charset="0"/>
              <a:cs typeface="Times New Roman" panose="02020603050405020304" pitchFamily="18" charset="0"/>
            </a:endParaRPr>
          </a:p>
          <a:p>
            <a:pPr marL="457200" lvl="0" indent="-457200">
              <a:lnSpc>
                <a:spcPct val="90000"/>
              </a:lnSpc>
              <a:spcBef>
                <a:spcPts val="1400"/>
              </a:spcBef>
              <a:buClr>
                <a:schemeClr val="accent1"/>
              </a:buClr>
              <a:buSzPts val="2000"/>
              <a:buFont typeface="Calibri"/>
              <a:buChar char="-"/>
            </a:pPr>
            <a:r>
              <a:rPr lang="en-US" sz="1800" dirty="0">
                <a:solidFill>
                  <a:srgbClr val="FF0000"/>
                </a:solidFill>
                <a:latin typeface="Times New Roman" panose="02020603050405020304" pitchFamily="18" charset="0"/>
                <a:cs typeface="Times New Roman" panose="02020603050405020304" pitchFamily="18" charset="0"/>
              </a:rPr>
              <a:t>If the receiving node cannot process and deliver the packet to its network at the same rate that the frames arrive, it becomes overwhelmed with frames.</a:t>
            </a:r>
          </a:p>
          <a:p>
            <a:pPr marL="457200" lvl="0" indent="-457200">
              <a:lnSpc>
                <a:spcPct val="90000"/>
              </a:lnSpc>
              <a:spcBef>
                <a:spcPts val="1400"/>
              </a:spcBef>
              <a:buClr>
                <a:schemeClr val="accent1"/>
              </a:buClr>
              <a:buSzPts val="2000"/>
              <a:buFont typeface="Calibri"/>
              <a:buChar char="-"/>
            </a:pPr>
            <a:r>
              <a:rPr lang="en-US" sz="1800" dirty="0">
                <a:solidFill>
                  <a:schemeClr val="dk1"/>
                </a:solidFill>
                <a:latin typeface="Times New Roman" panose="02020603050405020304" pitchFamily="18" charset="0"/>
                <a:cs typeface="Times New Roman" panose="02020603050405020304" pitchFamily="18" charset="0"/>
              </a:rPr>
              <a:t>Flow control in this case can be feedback from the receiving node to the sending node to stop or slow down pushing frames.</a:t>
            </a:r>
            <a:endParaRPr lang="en-US" sz="1800" dirty="0">
              <a:latin typeface="Times New Roman" panose="02020603050405020304" pitchFamily="18" charset="0"/>
              <a:cs typeface="Times New Roman" panose="02020603050405020304" pitchFamily="18" charset="0"/>
            </a:endParaRPr>
          </a:p>
        </p:txBody>
      </p:sp>
      <p:pic>
        <p:nvPicPr>
          <p:cNvPr id="7" name="Google Shape;221;p32"/>
          <p:cNvPicPr preferRelativeResize="0"/>
          <p:nvPr/>
        </p:nvPicPr>
        <p:blipFill rotWithShape="1">
          <a:blip r:embed="rId4">
            <a:alphaModFix/>
          </a:blip>
          <a:srcRect/>
          <a:stretch/>
        </p:blipFill>
        <p:spPr>
          <a:xfrm>
            <a:off x="41822" y="47020"/>
            <a:ext cx="580384" cy="524752"/>
          </a:xfrm>
          <a:prstGeom prst="rect">
            <a:avLst/>
          </a:prstGeom>
          <a:noFill/>
          <a:ln>
            <a:noFill/>
          </a:ln>
        </p:spPr>
      </p:pic>
    </p:spTree>
    <p:extLst>
      <p:ext uri="{BB962C8B-B14F-4D97-AF65-F5344CB8AC3E}">
        <p14:creationId xmlns:p14="http://schemas.microsoft.com/office/powerpoint/2010/main" val="18197959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741996" y="156924"/>
            <a:ext cx="7847700" cy="469800"/>
          </a:xfrm>
          <a:prstGeom prst="rect">
            <a:avLst/>
          </a:prstGeom>
          <a:noFill/>
          <a:ln>
            <a:noFill/>
          </a:ln>
        </p:spPr>
        <p:txBody>
          <a:bodyPr spcFirstLastPara="1" wrap="square" lIns="68575" tIns="34275" rIns="68575" bIns="34275" anchor="b" anchorCtr="0">
            <a:noAutofit/>
          </a:bodyPr>
          <a:lstStyle/>
          <a:p>
            <a:pPr marL="0" lvl="0" indent="0" algn="ctr">
              <a:lnSpc>
                <a:spcPct val="85000"/>
              </a:lnSpc>
              <a:spcBef>
                <a:spcPts val="0"/>
              </a:spcBef>
              <a:spcAft>
                <a:spcPts val="0"/>
              </a:spcAft>
              <a:buClr>
                <a:srgbClr val="002060"/>
              </a:buClr>
              <a:buSzPts val="3200"/>
            </a:pPr>
            <a:r>
              <a:rPr lang="en" sz="2800" dirty="0">
                <a:solidFill>
                  <a:srgbClr val="0070C0"/>
                </a:solidFill>
                <a:latin typeface="Times New Roman"/>
                <a:ea typeface="Times New Roman"/>
                <a:cs typeface="Times New Roman"/>
                <a:sym typeface="Times New Roman"/>
              </a:rPr>
              <a:t>Flow Control</a:t>
            </a:r>
            <a:endParaRPr sz="2800" dirty="0">
              <a:solidFill>
                <a:srgbClr val="0070C0"/>
              </a:solidFill>
              <a:latin typeface="Times New Roman"/>
              <a:ea typeface="Times New Roman"/>
              <a:cs typeface="Times New Roman"/>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54</a:t>
            </a:fld>
            <a:endParaRPr sz="900">
              <a:solidFill>
                <a:schemeClr val="dk1"/>
              </a:solidFill>
              <a:latin typeface="Times New Roman"/>
              <a:ea typeface="Times New Roman"/>
              <a:cs typeface="Times New Roman"/>
              <a:sym typeface="Times New Roman"/>
            </a:endParaRPr>
          </a:p>
        </p:txBody>
      </p:sp>
      <p:sp>
        <p:nvSpPr>
          <p:cNvPr id="3" name="Rectangle 2"/>
          <p:cNvSpPr/>
          <p:nvPr/>
        </p:nvSpPr>
        <p:spPr>
          <a:xfrm>
            <a:off x="667650" y="893666"/>
            <a:ext cx="7486995" cy="2944396"/>
          </a:xfrm>
          <a:prstGeom prst="rect">
            <a:avLst/>
          </a:prstGeom>
        </p:spPr>
        <p:txBody>
          <a:bodyPr wrap="square">
            <a:spAutoFit/>
          </a:bodyPr>
          <a:lstStyle/>
          <a:p>
            <a:pPr marL="457200" lvl="0" indent="-457200">
              <a:lnSpc>
                <a:spcPct val="90000"/>
              </a:lnSpc>
              <a:buClr>
                <a:schemeClr val="accent1"/>
              </a:buClr>
              <a:buSzPts val="2000"/>
              <a:buFont typeface="Calibri"/>
              <a:buChar char="-"/>
            </a:pPr>
            <a:r>
              <a:rPr lang="en-US" sz="2000" b="1" dirty="0">
                <a:solidFill>
                  <a:schemeClr val="dk1"/>
                </a:solidFill>
                <a:latin typeface="Times New Roman" panose="02020603050405020304" pitchFamily="18" charset="0"/>
                <a:cs typeface="Times New Roman" panose="02020603050405020304" pitchFamily="18" charset="0"/>
              </a:rPr>
              <a:t>Flow and error control can be combined</a:t>
            </a:r>
            <a:r>
              <a:rPr lang="en-US" sz="2000" dirty="0">
                <a:solidFill>
                  <a:schemeClr val="dk1"/>
                </a:solidFill>
                <a:latin typeface="Times New Roman" panose="02020603050405020304" pitchFamily="18" charset="0"/>
                <a:cs typeface="Times New Roman" panose="02020603050405020304" pitchFamily="18" charset="0"/>
              </a:rPr>
              <a:t>. </a:t>
            </a:r>
          </a:p>
          <a:p>
            <a:pPr marL="457200" lvl="0" indent="-457200">
              <a:lnSpc>
                <a:spcPct val="90000"/>
              </a:lnSpc>
              <a:buClr>
                <a:schemeClr val="accent1"/>
              </a:buClr>
              <a:buSzPts val="2000"/>
              <a:buFont typeface="Calibri"/>
              <a:buChar char="-"/>
            </a:pPr>
            <a:endParaRPr lang="en-US" sz="2000" dirty="0">
              <a:solidFill>
                <a:schemeClr val="dk1"/>
              </a:solidFill>
              <a:latin typeface="Times New Roman" panose="02020603050405020304" pitchFamily="18" charset="0"/>
              <a:cs typeface="Times New Roman" panose="02020603050405020304" pitchFamily="18" charset="0"/>
            </a:endParaRPr>
          </a:p>
          <a:p>
            <a:pPr marL="457200" lvl="0" indent="-457200">
              <a:lnSpc>
                <a:spcPct val="90000"/>
              </a:lnSpc>
              <a:buClr>
                <a:schemeClr val="accent1"/>
              </a:buClr>
              <a:buSzPts val="2000"/>
              <a:buFont typeface="Calibri"/>
              <a:buChar char="-"/>
            </a:pPr>
            <a:r>
              <a:rPr lang="en-US" sz="2000" dirty="0">
                <a:solidFill>
                  <a:schemeClr val="dk1"/>
                </a:solidFill>
                <a:latin typeface="Times New Roman" panose="02020603050405020304" pitchFamily="18" charset="0"/>
                <a:cs typeface="Times New Roman" panose="02020603050405020304" pitchFamily="18" charset="0"/>
              </a:rPr>
              <a:t>In a simple situation, the acknowledgment that is sent for flow control can also be used for error control to tell the sender the packet has arrived uncorrupted.</a:t>
            </a:r>
            <a:endParaRPr lang="en-US" sz="2000" dirty="0">
              <a:latin typeface="Times New Roman" panose="02020603050405020304" pitchFamily="18" charset="0"/>
              <a:cs typeface="Times New Roman" panose="02020603050405020304" pitchFamily="18" charset="0"/>
            </a:endParaRPr>
          </a:p>
          <a:p>
            <a:pPr marL="457200" lvl="0" indent="-457200">
              <a:lnSpc>
                <a:spcPct val="90000"/>
              </a:lnSpc>
              <a:spcBef>
                <a:spcPts val="1400"/>
              </a:spcBef>
              <a:buClr>
                <a:schemeClr val="accent1"/>
              </a:buClr>
              <a:buSzPts val="2000"/>
              <a:buFont typeface="Calibri"/>
              <a:buChar char="-"/>
            </a:pPr>
            <a:r>
              <a:rPr lang="en-US" sz="2000" dirty="0">
                <a:solidFill>
                  <a:schemeClr val="dk1"/>
                </a:solidFill>
                <a:latin typeface="Times New Roman" panose="02020603050405020304" pitchFamily="18" charset="0"/>
                <a:cs typeface="Times New Roman" panose="02020603050405020304" pitchFamily="18" charset="0"/>
              </a:rPr>
              <a:t>The lack of acknowledgment means that there is a problem in the sent frame.</a:t>
            </a:r>
            <a:endParaRPr lang="en-US" sz="2000" dirty="0">
              <a:latin typeface="Times New Roman" panose="02020603050405020304" pitchFamily="18" charset="0"/>
              <a:cs typeface="Times New Roman" panose="02020603050405020304" pitchFamily="18" charset="0"/>
            </a:endParaRPr>
          </a:p>
          <a:p>
            <a:pPr marL="457200" lvl="0" indent="-457200">
              <a:lnSpc>
                <a:spcPct val="90000"/>
              </a:lnSpc>
              <a:spcBef>
                <a:spcPts val="1400"/>
              </a:spcBef>
              <a:buClr>
                <a:schemeClr val="accent1"/>
              </a:buClr>
              <a:buSzPts val="2000"/>
              <a:buFont typeface="Calibri"/>
              <a:buChar char="-"/>
            </a:pPr>
            <a:r>
              <a:rPr lang="en-US" sz="2000" dirty="0">
                <a:solidFill>
                  <a:schemeClr val="dk1"/>
                </a:solidFill>
                <a:latin typeface="Times New Roman" panose="02020603050405020304" pitchFamily="18" charset="0"/>
                <a:cs typeface="Times New Roman" panose="02020603050405020304" pitchFamily="18" charset="0"/>
              </a:rPr>
              <a:t>A frame that carries an acknowledgment is normally called an ACK to distinguish it from the data frame.</a:t>
            </a:r>
            <a:endParaRPr lang="en-US" sz="2000" dirty="0">
              <a:latin typeface="Times New Roman" panose="02020603050405020304" pitchFamily="18" charset="0"/>
              <a:cs typeface="Times New Roman" panose="02020603050405020304" pitchFamily="18" charset="0"/>
            </a:endParaRPr>
          </a:p>
        </p:txBody>
      </p:sp>
      <p:pic>
        <p:nvPicPr>
          <p:cNvPr id="6" name="Google Shape;221;p32"/>
          <p:cNvPicPr preferRelativeResize="0"/>
          <p:nvPr/>
        </p:nvPicPr>
        <p:blipFill rotWithShape="1">
          <a:blip r:embed="rId3">
            <a:alphaModFix/>
          </a:blip>
          <a:srcRect/>
          <a:stretch/>
        </p:blipFill>
        <p:spPr>
          <a:xfrm>
            <a:off x="41821" y="47020"/>
            <a:ext cx="625829" cy="579704"/>
          </a:xfrm>
          <a:prstGeom prst="rect">
            <a:avLst/>
          </a:prstGeom>
          <a:noFill/>
          <a:ln>
            <a:noFill/>
          </a:ln>
        </p:spPr>
      </p:pic>
    </p:spTree>
    <p:extLst>
      <p:ext uri="{BB962C8B-B14F-4D97-AF65-F5344CB8AC3E}">
        <p14:creationId xmlns:p14="http://schemas.microsoft.com/office/powerpoint/2010/main" val="6885458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59"/>
          <p:cNvSpPr txBox="1">
            <a:spLocks noGrp="1"/>
          </p:cNvSpPr>
          <p:nvPr>
            <p:ph type="title"/>
          </p:nvPr>
        </p:nvSpPr>
        <p:spPr>
          <a:xfrm>
            <a:off x="922349" y="747850"/>
            <a:ext cx="7847700" cy="469800"/>
          </a:xfrm>
          <a:prstGeom prst="rect">
            <a:avLst/>
          </a:prstGeom>
          <a:noFill/>
          <a:ln>
            <a:noFill/>
          </a:ln>
        </p:spPr>
        <p:txBody>
          <a:bodyPr spcFirstLastPara="1" wrap="square" lIns="68575" tIns="34275" rIns="68575" bIns="34275" anchor="b" anchorCtr="0">
            <a:noAutofit/>
          </a:bodyPr>
          <a:lstStyle/>
          <a:p>
            <a:pPr marL="0" lvl="0" indent="0" algn="l" rtl="0">
              <a:lnSpc>
                <a:spcPct val="85000"/>
              </a:lnSpc>
              <a:spcBef>
                <a:spcPts val="0"/>
              </a:spcBef>
              <a:spcAft>
                <a:spcPts val="0"/>
              </a:spcAft>
              <a:buClr>
                <a:srgbClr val="002060"/>
              </a:buClr>
              <a:buSzPts val="3200"/>
              <a:buNone/>
            </a:pPr>
            <a:br>
              <a:rPr lang="en-US"/>
            </a:br>
            <a:r>
              <a:rPr lang="en-US" b="1">
                <a:solidFill>
                  <a:srgbClr val="002060"/>
                </a:solidFill>
              </a:rPr>
              <a:t>Taxonomy of protocols</a:t>
            </a:r>
            <a:endParaRPr>
              <a:latin typeface="Times New Roman"/>
              <a:ea typeface="Times New Roman"/>
              <a:cs typeface="Times New Roman"/>
              <a:sym typeface="Times New Roman"/>
            </a:endParaRPr>
          </a:p>
        </p:txBody>
      </p:sp>
      <p:sp>
        <p:nvSpPr>
          <p:cNvPr id="694" name="Google Shape;694;p59"/>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55</a:t>
            </a:fld>
            <a:endParaRPr sz="900">
              <a:solidFill>
                <a:schemeClr val="dk1"/>
              </a:solidFill>
              <a:latin typeface="Times New Roman"/>
              <a:ea typeface="Times New Roman"/>
              <a:cs typeface="Times New Roman"/>
              <a:sym typeface="Times New Roman"/>
            </a:endParaRPr>
          </a:p>
        </p:txBody>
      </p:sp>
      <p:pic>
        <p:nvPicPr>
          <p:cNvPr id="695" name="Google Shape;695;p59"/>
          <p:cNvPicPr preferRelativeResize="0"/>
          <p:nvPr/>
        </p:nvPicPr>
        <p:blipFill rotWithShape="1">
          <a:blip r:embed="rId3">
            <a:alphaModFix/>
          </a:blip>
          <a:srcRect/>
          <a:stretch/>
        </p:blipFill>
        <p:spPr>
          <a:xfrm>
            <a:off x="41821" y="47020"/>
            <a:ext cx="952199" cy="900076"/>
          </a:xfrm>
          <a:prstGeom prst="rect">
            <a:avLst/>
          </a:prstGeom>
          <a:noFill/>
          <a:ln>
            <a:noFill/>
          </a:ln>
        </p:spPr>
      </p:pic>
      <p:sp>
        <p:nvSpPr>
          <p:cNvPr id="696" name="Google Shape;696;p5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1100"/>
              <a:buNone/>
            </a:pPr>
            <a:r>
              <a:rPr lang="en-US" sz="800" b="1">
                <a:solidFill>
                  <a:schemeClr val="dk1"/>
                </a:solidFill>
                <a:latin typeface="Times New Roman"/>
                <a:ea typeface="Times New Roman"/>
                <a:cs typeface="Times New Roman"/>
                <a:sym typeface="Times New Roman"/>
              </a:rPr>
              <a:t>Feb.-2022</a:t>
            </a:r>
            <a:endParaRPr sz="800" b="1">
              <a:solidFill>
                <a:schemeClr val="dk1"/>
              </a:solidFill>
              <a:latin typeface="Times New Roman"/>
              <a:ea typeface="Times New Roman"/>
              <a:cs typeface="Times New Roman"/>
              <a:sym typeface="Times New Roman"/>
            </a:endParaRPr>
          </a:p>
        </p:txBody>
      </p:sp>
      <p:sp>
        <p:nvSpPr>
          <p:cNvPr id="697" name="Google Shape;697;p5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sz="800" b="1">
                <a:solidFill>
                  <a:schemeClr val="dk1"/>
                </a:solidFill>
                <a:latin typeface="Times New Roman"/>
                <a:ea typeface="Times New Roman"/>
                <a:cs typeface="Times New Roman"/>
                <a:sym typeface="Times New Roman"/>
              </a:rPr>
              <a:t>Computer Networks</a:t>
            </a:r>
            <a:endParaRPr sz="800" b="1">
              <a:solidFill>
                <a:schemeClr val="dk1"/>
              </a:solidFill>
              <a:latin typeface="Times New Roman"/>
              <a:ea typeface="Times New Roman"/>
              <a:cs typeface="Times New Roman"/>
              <a:sym typeface="Times New Roman"/>
            </a:endParaRPr>
          </a:p>
        </p:txBody>
      </p:sp>
      <p:pic>
        <p:nvPicPr>
          <p:cNvPr id="698" name="Google Shape;698;p59"/>
          <p:cNvPicPr preferRelativeResize="0"/>
          <p:nvPr/>
        </p:nvPicPr>
        <p:blipFill rotWithShape="1">
          <a:blip r:embed="rId4">
            <a:alphaModFix/>
          </a:blip>
          <a:srcRect/>
          <a:stretch/>
        </p:blipFill>
        <p:spPr>
          <a:xfrm>
            <a:off x="625642" y="1457540"/>
            <a:ext cx="7707086" cy="297695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60"/>
          <p:cNvSpPr txBox="1">
            <a:spLocks noGrp="1"/>
          </p:cNvSpPr>
          <p:nvPr>
            <p:ph type="title"/>
          </p:nvPr>
        </p:nvSpPr>
        <p:spPr>
          <a:xfrm>
            <a:off x="922349" y="747850"/>
            <a:ext cx="7847700" cy="469800"/>
          </a:xfrm>
          <a:prstGeom prst="rect">
            <a:avLst/>
          </a:prstGeom>
          <a:noFill/>
          <a:ln>
            <a:noFill/>
          </a:ln>
        </p:spPr>
        <p:txBody>
          <a:bodyPr spcFirstLastPara="1" wrap="square" lIns="68575" tIns="34275" rIns="68575" bIns="34275" anchor="b" anchorCtr="0">
            <a:noAutofit/>
          </a:bodyPr>
          <a:lstStyle/>
          <a:p>
            <a:pPr marL="0" lvl="0" indent="0" algn="l" rtl="0">
              <a:lnSpc>
                <a:spcPct val="85000"/>
              </a:lnSpc>
              <a:spcBef>
                <a:spcPts val="0"/>
              </a:spcBef>
              <a:spcAft>
                <a:spcPts val="0"/>
              </a:spcAft>
              <a:buClr>
                <a:srgbClr val="002060"/>
              </a:buClr>
              <a:buSzPts val="3200"/>
              <a:buNone/>
            </a:pPr>
            <a:br>
              <a:rPr lang="en-US"/>
            </a:br>
            <a:r>
              <a:rPr lang="en-US" b="1">
                <a:solidFill>
                  <a:srgbClr val="002060"/>
                </a:solidFill>
              </a:rPr>
              <a:t>Noiseless Channels</a:t>
            </a:r>
            <a:endParaRPr>
              <a:latin typeface="Times New Roman"/>
              <a:ea typeface="Times New Roman"/>
              <a:cs typeface="Times New Roman"/>
              <a:sym typeface="Times New Roman"/>
            </a:endParaRPr>
          </a:p>
        </p:txBody>
      </p:sp>
      <p:sp>
        <p:nvSpPr>
          <p:cNvPr id="706" name="Google Shape;706;p60"/>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56</a:t>
            </a:fld>
            <a:endParaRPr sz="900">
              <a:solidFill>
                <a:schemeClr val="dk1"/>
              </a:solidFill>
              <a:latin typeface="Times New Roman"/>
              <a:ea typeface="Times New Roman"/>
              <a:cs typeface="Times New Roman"/>
              <a:sym typeface="Times New Roman"/>
            </a:endParaRPr>
          </a:p>
        </p:txBody>
      </p:sp>
      <p:pic>
        <p:nvPicPr>
          <p:cNvPr id="707" name="Google Shape;707;p60"/>
          <p:cNvPicPr preferRelativeResize="0"/>
          <p:nvPr/>
        </p:nvPicPr>
        <p:blipFill rotWithShape="1">
          <a:blip r:embed="rId3">
            <a:alphaModFix/>
          </a:blip>
          <a:srcRect/>
          <a:stretch/>
        </p:blipFill>
        <p:spPr>
          <a:xfrm>
            <a:off x="41821" y="47020"/>
            <a:ext cx="952199" cy="900076"/>
          </a:xfrm>
          <a:prstGeom prst="rect">
            <a:avLst/>
          </a:prstGeom>
          <a:noFill/>
          <a:ln>
            <a:noFill/>
          </a:ln>
        </p:spPr>
      </p:pic>
      <p:sp>
        <p:nvSpPr>
          <p:cNvPr id="708" name="Google Shape;708;p60"/>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1100"/>
              <a:buNone/>
            </a:pPr>
            <a:r>
              <a:rPr lang="en-US" sz="800" b="1">
                <a:solidFill>
                  <a:schemeClr val="dk1"/>
                </a:solidFill>
                <a:latin typeface="Times New Roman"/>
                <a:ea typeface="Times New Roman"/>
                <a:cs typeface="Times New Roman"/>
                <a:sym typeface="Times New Roman"/>
              </a:rPr>
              <a:t>Feb.-2022</a:t>
            </a:r>
            <a:endParaRPr sz="800" b="1">
              <a:solidFill>
                <a:schemeClr val="dk1"/>
              </a:solidFill>
              <a:latin typeface="Times New Roman"/>
              <a:ea typeface="Times New Roman"/>
              <a:cs typeface="Times New Roman"/>
              <a:sym typeface="Times New Roman"/>
            </a:endParaRPr>
          </a:p>
        </p:txBody>
      </p:sp>
      <p:sp>
        <p:nvSpPr>
          <p:cNvPr id="709" name="Google Shape;709;p60"/>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sz="800" b="1">
                <a:solidFill>
                  <a:schemeClr val="dk1"/>
                </a:solidFill>
                <a:latin typeface="Times New Roman"/>
                <a:ea typeface="Times New Roman"/>
                <a:cs typeface="Times New Roman"/>
                <a:sym typeface="Times New Roman"/>
              </a:rPr>
              <a:t>Computer Networks</a:t>
            </a:r>
            <a:endParaRPr sz="800" b="1">
              <a:solidFill>
                <a:schemeClr val="dk1"/>
              </a:solidFill>
              <a:latin typeface="Times New Roman"/>
              <a:ea typeface="Times New Roman"/>
              <a:cs typeface="Times New Roman"/>
              <a:sym typeface="Times New Roman"/>
            </a:endParaRPr>
          </a:p>
        </p:txBody>
      </p:sp>
      <p:sp>
        <p:nvSpPr>
          <p:cNvPr id="710" name="Google Shape;710;p60"/>
          <p:cNvSpPr/>
          <p:nvPr/>
        </p:nvSpPr>
        <p:spPr>
          <a:xfrm>
            <a:off x="635954" y="1918480"/>
            <a:ext cx="7256761" cy="9233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Times New Roman"/>
                <a:ea typeface="Times New Roman"/>
                <a:cs typeface="Times New Roman"/>
                <a:sym typeface="Times New Roman"/>
              </a:rPr>
              <a:t>Two protocols are used for ideal cases having </a:t>
            </a:r>
            <a:r>
              <a:rPr lang="en-US" sz="1800" b="1" i="0" u="none" strike="noStrike" cap="none" dirty="0">
                <a:solidFill>
                  <a:srgbClr val="FF0000"/>
                </a:solidFill>
                <a:latin typeface="Times New Roman"/>
                <a:ea typeface="Times New Roman"/>
                <a:cs typeface="Times New Roman"/>
                <a:sym typeface="Times New Roman"/>
              </a:rPr>
              <a:t>noiseless channels</a:t>
            </a:r>
            <a:endParaRPr sz="1400" b="0" i="0" u="none" strike="noStrike" cap="none" dirty="0">
              <a:solidFill>
                <a:srgbClr val="FF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2340"/>
              <a:buFont typeface="Arial"/>
              <a:buChar char="•"/>
            </a:pPr>
            <a:r>
              <a:rPr lang="en-US" sz="1800" b="1" i="0" u="none" strike="noStrike" cap="none" dirty="0">
                <a:solidFill>
                  <a:schemeClr val="dk1"/>
                </a:solidFill>
                <a:latin typeface="Times New Roman"/>
                <a:ea typeface="Times New Roman"/>
                <a:cs typeface="Times New Roman"/>
                <a:sym typeface="Times New Roman"/>
              </a:rPr>
              <a:t>Simplest Protocol</a:t>
            </a: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2340"/>
              <a:buFont typeface="Arial"/>
              <a:buChar char="•"/>
            </a:pPr>
            <a:r>
              <a:rPr lang="en-US" sz="1800" b="1" i="0" u="none" strike="noStrike" cap="none" dirty="0">
                <a:solidFill>
                  <a:schemeClr val="dk1"/>
                </a:solidFill>
                <a:latin typeface="Times New Roman"/>
                <a:ea typeface="Times New Roman"/>
                <a:cs typeface="Times New Roman"/>
                <a:sym typeface="Times New Roman"/>
              </a:rPr>
              <a:t>Stop-and-Wait Protocol</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61"/>
          <p:cNvSpPr txBox="1">
            <a:spLocks noGrp="1"/>
          </p:cNvSpPr>
          <p:nvPr>
            <p:ph type="title"/>
          </p:nvPr>
        </p:nvSpPr>
        <p:spPr>
          <a:xfrm>
            <a:off x="922349" y="747850"/>
            <a:ext cx="7847700" cy="469800"/>
          </a:xfrm>
          <a:prstGeom prst="rect">
            <a:avLst/>
          </a:prstGeom>
          <a:noFill/>
          <a:ln>
            <a:noFill/>
          </a:ln>
        </p:spPr>
        <p:txBody>
          <a:bodyPr spcFirstLastPara="1" wrap="square" lIns="68575" tIns="34275" rIns="68575" bIns="34275" anchor="b" anchorCtr="0">
            <a:noAutofit/>
          </a:bodyPr>
          <a:lstStyle/>
          <a:p>
            <a:pPr marL="0" lvl="0" indent="0" algn="l" rtl="0">
              <a:lnSpc>
                <a:spcPct val="85000"/>
              </a:lnSpc>
              <a:spcBef>
                <a:spcPts val="0"/>
              </a:spcBef>
              <a:spcAft>
                <a:spcPts val="0"/>
              </a:spcAft>
              <a:buClr>
                <a:srgbClr val="002060"/>
              </a:buClr>
              <a:buSzPts val="3200"/>
              <a:buNone/>
            </a:pPr>
            <a:br>
              <a:rPr lang="en-US"/>
            </a:br>
            <a:r>
              <a:rPr lang="en-US" b="1">
                <a:solidFill>
                  <a:srgbClr val="002060"/>
                </a:solidFill>
              </a:rPr>
              <a:t>Simple Protocol</a:t>
            </a:r>
            <a:endParaRPr>
              <a:latin typeface="Times New Roman"/>
              <a:ea typeface="Times New Roman"/>
              <a:cs typeface="Times New Roman"/>
              <a:sym typeface="Times New Roman"/>
            </a:endParaRPr>
          </a:p>
        </p:txBody>
      </p:sp>
      <p:sp>
        <p:nvSpPr>
          <p:cNvPr id="718" name="Google Shape;718;p61"/>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57</a:t>
            </a:fld>
            <a:endParaRPr sz="900">
              <a:solidFill>
                <a:schemeClr val="dk1"/>
              </a:solidFill>
              <a:latin typeface="Times New Roman"/>
              <a:ea typeface="Times New Roman"/>
              <a:cs typeface="Times New Roman"/>
              <a:sym typeface="Times New Roman"/>
            </a:endParaRPr>
          </a:p>
        </p:txBody>
      </p:sp>
      <p:pic>
        <p:nvPicPr>
          <p:cNvPr id="719" name="Google Shape;719;p61"/>
          <p:cNvPicPr preferRelativeResize="0"/>
          <p:nvPr/>
        </p:nvPicPr>
        <p:blipFill rotWithShape="1">
          <a:blip r:embed="rId3">
            <a:alphaModFix/>
          </a:blip>
          <a:srcRect/>
          <a:stretch/>
        </p:blipFill>
        <p:spPr>
          <a:xfrm>
            <a:off x="41821" y="47020"/>
            <a:ext cx="952199" cy="900076"/>
          </a:xfrm>
          <a:prstGeom prst="rect">
            <a:avLst/>
          </a:prstGeom>
          <a:noFill/>
          <a:ln>
            <a:noFill/>
          </a:ln>
        </p:spPr>
      </p:pic>
      <p:sp>
        <p:nvSpPr>
          <p:cNvPr id="720" name="Google Shape;720;p61"/>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1100"/>
              <a:buNone/>
            </a:pPr>
            <a:r>
              <a:rPr lang="en-US" sz="800" b="1">
                <a:solidFill>
                  <a:schemeClr val="dk1"/>
                </a:solidFill>
                <a:latin typeface="Times New Roman"/>
                <a:ea typeface="Times New Roman"/>
                <a:cs typeface="Times New Roman"/>
                <a:sym typeface="Times New Roman"/>
              </a:rPr>
              <a:t>Feb.-2022</a:t>
            </a:r>
            <a:endParaRPr sz="800" b="1">
              <a:solidFill>
                <a:schemeClr val="dk1"/>
              </a:solidFill>
              <a:latin typeface="Times New Roman"/>
              <a:ea typeface="Times New Roman"/>
              <a:cs typeface="Times New Roman"/>
              <a:sym typeface="Times New Roman"/>
            </a:endParaRPr>
          </a:p>
        </p:txBody>
      </p:sp>
      <p:sp>
        <p:nvSpPr>
          <p:cNvPr id="721" name="Google Shape;721;p61"/>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sz="800" b="1">
                <a:solidFill>
                  <a:schemeClr val="dk1"/>
                </a:solidFill>
                <a:latin typeface="Times New Roman"/>
                <a:ea typeface="Times New Roman"/>
                <a:cs typeface="Times New Roman"/>
                <a:sym typeface="Times New Roman"/>
              </a:rPr>
              <a:t>Computer Networks</a:t>
            </a:r>
            <a:endParaRPr sz="800" b="1">
              <a:solidFill>
                <a:schemeClr val="dk1"/>
              </a:solidFill>
              <a:latin typeface="Times New Roman"/>
              <a:ea typeface="Times New Roman"/>
              <a:cs typeface="Times New Roman"/>
              <a:sym typeface="Times New Roman"/>
            </a:endParaRPr>
          </a:p>
        </p:txBody>
      </p:sp>
      <p:pic>
        <p:nvPicPr>
          <p:cNvPr id="722" name="Google Shape;722;p61"/>
          <p:cNvPicPr preferRelativeResize="0"/>
          <p:nvPr/>
        </p:nvPicPr>
        <p:blipFill rotWithShape="1">
          <a:blip r:embed="rId4">
            <a:alphaModFix/>
          </a:blip>
          <a:srcRect/>
          <a:stretch/>
        </p:blipFill>
        <p:spPr>
          <a:xfrm>
            <a:off x="922348" y="2342823"/>
            <a:ext cx="7404578" cy="2365065"/>
          </a:xfrm>
          <a:prstGeom prst="rect">
            <a:avLst/>
          </a:prstGeom>
          <a:noFill/>
          <a:ln>
            <a:noFill/>
          </a:ln>
        </p:spPr>
      </p:pic>
      <p:sp>
        <p:nvSpPr>
          <p:cNvPr id="723" name="Google Shape;723;p61"/>
          <p:cNvSpPr/>
          <p:nvPr/>
        </p:nvSpPr>
        <p:spPr>
          <a:xfrm>
            <a:off x="922348" y="1387565"/>
            <a:ext cx="7486995" cy="785343"/>
          </a:xfrm>
          <a:prstGeom prst="rect">
            <a:avLst/>
          </a:prstGeom>
          <a:solidFill>
            <a:srgbClr val="D8DFEF"/>
          </a:solid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Let us first assume we have an ideal channel in which no frames are lost, duplicated, or corrupted. We introduce two protocols for this type of channel.</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62"/>
          <p:cNvSpPr txBox="1">
            <a:spLocks noGrp="1"/>
          </p:cNvSpPr>
          <p:nvPr>
            <p:ph type="title"/>
          </p:nvPr>
        </p:nvSpPr>
        <p:spPr>
          <a:xfrm>
            <a:off x="922349" y="747850"/>
            <a:ext cx="7847700" cy="469800"/>
          </a:xfrm>
          <a:prstGeom prst="rect">
            <a:avLst/>
          </a:prstGeom>
          <a:noFill/>
          <a:ln>
            <a:noFill/>
          </a:ln>
        </p:spPr>
        <p:txBody>
          <a:bodyPr spcFirstLastPara="1" wrap="square" lIns="68575" tIns="34275" rIns="68575" bIns="34275" anchor="b" anchorCtr="0">
            <a:noAutofit/>
          </a:bodyPr>
          <a:lstStyle/>
          <a:p>
            <a:pPr marL="0" lvl="0" indent="0" algn="l" rtl="0">
              <a:lnSpc>
                <a:spcPct val="85000"/>
              </a:lnSpc>
              <a:spcBef>
                <a:spcPts val="0"/>
              </a:spcBef>
              <a:spcAft>
                <a:spcPts val="0"/>
              </a:spcAft>
              <a:buClr>
                <a:srgbClr val="002060"/>
              </a:buClr>
              <a:buSzPts val="3200"/>
              <a:buNone/>
            </a:pPr>
            <a:br>
              <a:rPr lang="en-US"/>
            </a:br>
            <a:r>
              <a:rPr lang="en-US" b="1">
                <a:solidFill>
                  <a:srgbClr val="002060"/>
                </a:solidFill>
              </a:rPr>
              <a:t>Simple Protocol</a:t>
            </a:r>
            <a:endParaRPr>
              <a:latin typeface="Times New Roman"/>
              <a:ea typeface="Times New Roman"/>
              <a:cs typeface="Times New Roman"/>
              <a:sym typeface="Times New Roman"/>
            </a:endParaRPr>
          </a:p>
        </p:txBody>
      </p:sp>
      <p:sp>
        <p:nvSpPr>
          <p:cNvPr id="731" name="Google Shape;731;p62"/>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58</a:t>
            </a:fld>
            <a:endParaRPr sz="900">
              <a:solidFill>
                <a:schemeClr val="dk1"/>
              </a:solidFill>
              <a:latin typeface="Times New Roman"/>
              <a:ea typeface="Times New Roman"/>
              <a:cs typeface="Times New Roman"/>
              <a:sym typeface="Times New Roman"/>
            </a:endParaRPr>
          </a:p>
        </p:txBody>
      </p:sp>
      <p:pic>
        <p:nvPicPr>
          <p:cNvPr id="732" name="Google Shape;732;p62"/>
          <p:cNvPicPr preferRelativeResize="0"/>
          <p:nvPr/>
        </p:nvPicPr>
        <p:blipFill rotWithShape="1">
          <a:blip r:embed="rId3">
            <a:alphaModFix/>
          </a:blip>
          <a:srcRect/>
          <a:stretch/>
        </p:blipFill>
        <p:spPr>
          <a:xfrm>
            <a:off x="41821" y="47020"/>
            <a:ext cx="952199" cy="900076"/>
          </a:xfrm>
          <a:prstGeom prst="rect">
            <a:avLst/>
          </a:prstGeom>
          <a:noFill/>
          <a:ln>
            <a:noFill/>
          </a:ln>
        </p:spPr>
      </p:pic>
      <p:sp>
        <p:nvSpPr>
          <p:cNvPr id="733" name="Google Shape;733;p62"/>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1100"/>
              <a:buNone/>
            </a:pPr>
            <a:r>
              <a:rPr lang="en-US" sz="800" b="1">
                <a:solidFill>
                  <a:schemeClr val="dk1"/>
                </a:solidFill>
                <a:latin typeface="Times New Roman"/>
                <a:ea typeface="Times New Roman"/>
                <a:cs typeface="Times New Roman"/>
                <a:sym typeface="Times New Roman"/>
              </a:rPr>
              <a:t>Feb.-2022</a:t>
            </a:r>
            <a:endParaRPr sz="800" b="1">
              <a:solidFill>
                <a:schemeClr val="dk1"/>
              </a:solidFill>
              <a:latin typeface="Times New Roman"/>
              <a:ea typeface="Times New Roman"/>
              <a:cs typeface="Times New Roman"/>
              <a:sym typeface="Times New Roman"/>
            </a:endParaRPr>
          </a:p>
        </p:txBody>
      </p:sp>
      <p:sp>
        <p:nvSpPr>
          <p:cNvPr id="734" name="Google Shape;734;p62"/>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sz="800" b="1">
                <a:solidFill>
                  <a:schemeClr val="dk1"/>
                </a:solidFill>
                <a:latin typeface="Times New Roman"/>
                <a:ea typeface="Times New Roman"/>
                <a:cs typeface="Times New Roman"/>
                <a:sym typeface="Times New Roman"/>
              </a:rPr>
              <a:t>Computer Networks</a:t>
            </a:r>
            <a:endParaRPr sz="800" b="1">
              <a:solidFill>
                <a:schemeClr val="dk1"/>
              </a:solidFill>
              <a:latin typeface="Times New Roman"/>
              <a:ea typeface="Times New Roman"/>
              <a:cs typeface="Times New Roman"/>
              <a:sym typeface="Times New Roman"/>
            </a:endParaRPr>
          </a:p>
        </p:txBody>
      </p:sp>
      <p:sp>
        <p:nvSpPr>
          <p:cNvPr id="735" name="Google Shape;735;p62"/>
          <p:cNvSpPr/>
          <p:nvPr/>
        </p:nvSpPr>
        <p:spPr>
          <a:xfrm>
            <a:off x="161567" y="1323084"/>
            <a:ext cx="4572000" cy="3416320"/>
          </a:xfrm>
          <a:prstGeom prst="rect">
            <a:avLst/>
          </a:prstGeom>
          <a:solidFill>
            <a:srgbClr val="BED7EC"/>
          </a:solidFill>
          <a:ln>
            <a:noFill/>
          </a:ln>
        </p:spPr>
        <p:txBody>
          <a:bodyPr spcFirstLastPara="1" wrap="square" lIns="91425" tIns="45700" rIns="91425" bIns="45700" anchor="t" anchorCtr="0">
            <a:noAutofit/>
          </a:bodyPr>
          <a:lstStyle/>
          <a:p>
            <a:pPr marL="285750" marR="0" lvl="0" indent="-285750" algn="just" rtl="0">
              <a:lnSpc>
                <a:spcPct val="15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The sender sends a sequence of frames without even thinking about the receiver. </a:t>
            </a:r>
            <a:endParaRPr sz="1600" b="0" i="0" u="none" strike="noStrike" cap="none">
              <a:solidFill>
                <a:srgbClr val="000000"/>
              </a:solidFill>
              <a:latin typeface="Arial"/>
              <a:ea typeface="Arial"/>
              <a:cs typeface="Arial"/>
              <a:sym typeface="Arial"/>
            </a:endParaRPr>
          </a:p>
          <a:p>
            <a:pPr marL="285750" marR="0" lvl="0" indent="-285750" algn="just" rtl="0">
              <a:lnSpc>
                <a:spcPct val="15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To send three frames, three events occur at the sender side and three events at the receiver side.</a:t>
            </a:r>
            <a:endParaRPr sz="1400" b="0" i="0" u="none" strike="noStrike" cap="none">
              <a:solidFill>
                <a:srgbClr val="000000"/>
              </a:solidFill>
              <a:latin typeface="Arial"/>
              <a:ea typeface="Arial"/>
              <a:cs typeface="Arial"/>
              <a:sym typeface="Arial"/>
            </a:endParaRPr>
          </a:p>
          <a:p>
            <a:pPr marL="285750" marR="0" lvl="0" indent="-285750" algn="just" rtl="0">
              <a:lnSpc>
                <a:spcPct val="15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The data frames are shown by tilted boxes; the height of the box defines the transmission time difference between the first bit and the last bit in the frame.</a:t>
            </a:r>
            <a:endParaRPr sz="1400" b="0" i="0" u="none" strike="noStrike" cap="none">
              <a:solidFill>
                <a:srgbClr val="000000"/>
              </a:solidFill>
              <a:latin typeface="Arial"/>
              <a:ea typeface="Arial"/>
              <a:cs typeface="Arial"/>
              <a:sym typeface="Arial"/>
            </a:endParaRPr>
          </a:p>
        </p:txBody>
      </p:sp>
      <p:pic>
        <p:nvPicPr>
          <p:cNvPr id="736" name="Google Shape;736;p62"/>
          <p:cNvPicPr preferRelativeResize="0"/>
          <p:nvPr/>
        </p:nvPicPr>
        <p:blipFill rotWithShape="1">
          <a:blip r:embed="rId4">
            <a:alphaModFix/>
          </a:blip>
          <a:srcRect/>
          <a:stretch/>
        </p:blipFill>
        <p:spPr>
          <a:xfrm>
            <a:off x="4902009" y="1323084"/>
            <a:ext cx="3868040" cy="3317668"/>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63"/>
          <p:cNvSpPr txBox="1">
            <a:spLocks noGrp="1"/>
          </p:cNvSpPr>
          <p:nvPr>
            <p:ph type="title"/>
          </p:nvPr>
        </p:nvSpPr>
        <p:spPr>
          <a:xfrm>
            <a:off x="994020" y="477296"/>
            <a:ext cx="7847700" cy="469800"/>
          </a:xfrm>
          <a:prstGeom prst="rect">
            <a:avLst/>
          </a:prstGeom>
          <a:noFill/>
          <a:ln>
            <a:noFill/>
          </a:ln>
        </p:spPr>
        <p:txBody>
          <a:bodyPr spcFirstLastPara="1" wrap="square" lIns="68575" tIns="34275" rIns="68575" bIns="34275" anchor="b" anchorCtr="0">
            <a:noAutofit/>
          </a:bodyPr>
          <a:lstStyle/>
          <a:p>
            <a:pPr marL="0" lvl="0" indent="0" algn="l" rtl="0">
              <a:lnSpc>
                <a:spcPct val="85000"/>
              </a:lnSpc>
              <a:spcBef>
                <a:spcPts val="0"/>
              </a:spcBef>
              <a:spcAft>
                <a:spcPts val="0"/>
              </a:spcAft>
              <a:buClr>
                <a:srgbClr val="002060"/>
              </a:buClr>
              <a:buSzPts val="3200"/>
              <a:buNone/>
            </a:pPr>
            <a:br>
              <a:rPr lang="en-US"/>
            </a:br>
            <a:r>
              <a:rPr lang="en-US" b="1">
                <a:solidFill>
                  <a:srgbClr val="002060"/>
                </a:solidFill>
              </a:rPr>
              <a:t>Stop &amp; Wait Protocol </a:t>
            </a:r>
            <a:endParaRPr>
              <a:latin typeface="Times New Roman"/>
              <a:ea typeface="Times New Roman"/>
              <a:cs typeface="Times New Roman"/>
              <a:sym typeface="Times New Roman"/>
            </a:endParaRPr>
          </a:p>
        </p:txBody>
      </p:sp>
      <p:sp>
        <p:nvSpPr>
          <p:cNvPr id="744" name="Google Shape;744;p63"/>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59</a:t>
            </a:fld>
            <a:endParaRPr sz="900">
              <a:solidFill>
                <a:schemeClr val="dk1"/>
              </a:solidFill>
              <a:latin typeface="Times New Roman"/>
              <a:ea typeface="Times New Roman"/>
              <a:cs typeface="Times New Roman"/>
              <a:sym typeface="Times New Roman"/>
            </a:endParaRPr>
          </a:p>
        </p:txBody>
      </p:sp>
      <p:pic>
        <p:nvPicPr>
          <p:cNvPr id="745" name="Google Shape;745;p63"/>
          <p:cNvPicPr preferRelativeResize="0"/>
          <p:nvPr/>
        </p:nvPicPr>
        <p:blipFill rotWithShape="1">
          <a:blip r:embed="rId3">
            <a:alphaModFix/>
          </a:blip>
          <a:srcRect/>
          <a:stretch/>
        </p:blipFill>
        <p:spPr>
          <a:xfrm>
            <a:off x="41821" y="47020"/>
            <a:ext cx="952199" cy="900076"/>
          </a:xfrm>
          <a:prstGeom prst="rect">
            <a:avLst/>
          </a:prstGeom>
          <a:noFill/>
          <a:ln>
            <a:noFill/>
          </a:ln>
        </p:spPr>
      </p:pic>
      <p:sp>
        <p:nvSpPr>
          <p:cNvPr id="746" name="Google Shape;746;p63"/>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1100"/>
              <a:buNone/>
            </a:pPr>
            <a:r>
              <a:rPr lang="en-US" sz="800" b="1">
                <a:solidFill>
                  <a:schemeClr val="dk1"/>
                </a:solidFill>
                <a:latin typeface="Times New Roman"/>
                <a:ea typeface="Times New Roman"/>
                <a:cs typeface="Times New Roman"/>
                <a:sym typeface="Times New Roman"/>
              </a:rPr>
              <a:t>Feb.-2022</a:t>
            </a:r>
            <a:endParaRPr sz="800" b="1">
              <a:solidFill>
                <a:schemeClr val="dk1"/>
              </a:solidFill>
              <a:latin typeface="Times New Roman"/>
              <a:ea typeface="Times New Roman"/>
              <a:cs typeface="Times New Roman"/>
              <a:sym typeface="Times New Roman"/>
            </a:endParaRPr>
          </a:p>
        </p:txBody>
      </p:sp>
      <p:sp>
        <p:nvSpPr>
          <p:cNvPr id="747" name="Google Shape;747;p63"/>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sz="800" b="1">
                <a:solidFill>
                  <a:schemeClr val="dk1"/>
                </a:solidFill>
                <a:latin typeface="Times New Roman"/>
                <a:ea typeface="Times New Roman"/>
                <a:cs typeface="Times New Roman"/>
                <a:sym typeface="Times New Roman"/>
              </a:rPr>
              <a:t>Computer Networks</a:t>
            </a:r>
            <a:endParaRPr sz="800" b="1">
              <a:solidFill>
                <a:schemeClr val="dk1"/>
              </a:solidFill>
              <a:latin typeface="Times New Roman"/>
              <a:ea typeface="Times New Roman"/>
              <a:cs typeface="Times New Roman"/>
              <a:sym typeface="Times New Roman"/>
            </a:endParaRPr>
          </a:p>
        </p:txBody>
      </p:sp>
      <p:sp>
        <p:nvSpPr>
          <p:cNvPr id="748" name="Google Shape;748;p63"/>
          <p:cNvSpPr/>
          <p:nvPr/>
        </p:nvSpPr>
        <p:spPr>
          <a:xfrm>
            <a:off x="699999" y="947096"/>
            <a:ext cx="7639323" cy="480131"/>
          </a:xfrm>
          <a:prstGeom prst="rect">
            <a:avLst/>
          </a:prstGeom>
          <a:solidFill>
            <a:srgbClr val="BED7EC"/>
          </a:solidFill>
          <a:ln>
            <a:noFill/>
          </a:ln>
        </p:spPr>
        <p:txBody>
          <a:bodyPr spcFirstLastPara="1" wrap="square" lIns="91425" tIns="45700" rIns="91425" bIns="45700" anchor="t" anchorCtr="0">
            <a:noAutofit/>
          </a:bodyPr>
          <a:lstStyle/>
          <a:p>
            <a:pPr marL="457200" marR="0" lvl="0" indent="-457200" algn="l" rtl="0">
              <a:lnSpc>
                <a:spcPct val="90000"/>
              </a:lnSpc>
              <a:spcBef>
                <a:spcPts val="0"/>
              </a:spcBef>
              <a:spcAft>
                <a:spcPts val="0"/>
              </a:spcAft>
              <a:buClr>
                <a:schemeClr val="accent1"/>
              </a:buClr>
              <a:buSzPts val="2000"/>
              <a:buFont typeface="Calibri"/>
              <a:buChar char="-"/>
            </a:pPr>
            <a:r>
              <a:rPr lang="en-US" sz="1400" b="0" i="0" u="none" strike="noStrike" cap="none">
                <a:solidFill>
                  <a:schemeClr val="dk1"/>
                </a:solidFill>
                <a:latin typeface="Arial"/>
                <a:ea typeface="Arial"/>
                <a:cs typeface="Arial"/>
                <a:sym typeface="Arial"/>
              </a:rPr>
              <a:t>In this protocol, the sender sends one frame at a time and waits for an acknowledgment before sending the next one.</a:t>
            </a:r>
            <a:endParaRPr sz="1400" b="0" i="0" u="none" strike="noStrike" cap="none">
              <a:solidFill>
                <a:srgbClr val="000000"/>
              </a:solidFill>
              <a:latin typeface="Arial"/>
              <a:ea typeface="Arial"/>
              <a:cs typeface="Arial"/>
              <a:sym typeface="Arial"/>
            </a:endParaRPr>
          </a:p>
        </p:txBody>
      </p:sp>
      <p:pic>
        <p:nvPicPr>
          <p:cNvPr id="749" name="Google Shape;749;p63"/>
          <p:cNvPicPr preferRelativeResize="0"/>
          <p:nvPr/>
        </p:nvPicPr>
        <p:blipFill rotWithShape="1">
          <a:blip r:embed="rId4">
            <a:alphaModFix/>
          </a:blip>
          <a:srcRect/>
          <a:stretch/>
        </p:blipFill>
        <p:spPr>
          <a:xfrm>
            <a:off x="699999" y="1502735"/>
            <a:ext cx="7345303" cy="334210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788785" y="203319"/>
            <a:ext cx="7847700" cy="469800"/>
          </a:xfrm>
          <a:prstGeom prst="rect">
            <a:avLst/>
          </a:prstGeom>
          <a:noFill/>
          <a:ln>
            <a:noFill/>
          </a:ln>
        </p:spPr>
        <p:txBody>
          <a:bodyPr spcFirstLastPara="1" wrap="square" lIns="68575" tIns="34275" rIns="68575" bIns="34275" anchor="b" anchorCtr="0">
            <a:noAutofit/>
          </a:bodyPr>
          <a:lstStyle/>
          <a:p>
            <a:pPr lvl="0">
              <a:buClr>
                <a:srgbClr val="002060"/>
              </a:buClr>
              <a:buSzPts val="3200"/>
            </a:pPr>
            <a:r>
              <a:rPr lang="en-US" sz="2800" b="1" dirty="0">
                <a:solidFill>
                  <a:srgbClr val="002060"/>
                </a:solidFill>
                <a:latin typeface="Times New Roman"/>
                <a:ea typeface="Times New Roman"/>
                <a:cs typeface="Times New Roman"/>
                <a:sym typeface="Times New Roman"/>
              </a:rPr>
              <a:t>Addresses in TCP/IP Network</a:t>
            </a:r>
            <a:endParaRPr sz="3200" dirty="0">
              <a:latin typeface="Times New Roman"/>
              <a:ea typeface="Times New Roman"/>
              <a:cs typeface="Times New Roman"/>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6</a:t>
            </a:fld>
            <a:endParaRPr sz="900">
              <a:solidFill>
                <a:schemeClr val="dk1"/>
              </a:solidFill>
              <a:latin typeface="Times New Roman"/>
              <a:ea typeface="Times New Roman"/>
              <a:cs typeface="Times New Roman"/>
              <a:sym typeface="Times New Roman"/>
            </a:endParaRPr>
          </a:p>
        </p:txBody>
      </p:sp>
      <p:pic>
        <p:nvPicPr>
          <p:cNvPr id="8" name="Google Shape;221;p32"/>
          <p:cNvPicPr preferRelativeResize="0"/>
          <p:nvPr/>
        </p:nvPicPr>
        <p:blipFill rotWithShape="1">
          <a:blip r:embed="rId3">
            <a:alphaModFix/>
          </a:blip>
          <a:srcRect/>
          <a:stretch/>
        </p:blipFill>
        <p:spPr>
          <a:xfrm>
            <a:off x="27694" y="57423"/>
            <a:ext cx="543806" cy="537546"/>
          </a:xfrm>
          <a:prstGeom prst="rect">
            <a:avLst/>
          </a:prstGeom>
          <a:noFill/>
          <a:ln>
            <a:noFill/>
          </a:ln>
        </p:spPr>
      </p:pic>
      <p:pic>
        <p:nvPicPr>
          <p:cNvPr id="2" name="Picture 1"/>
          <p:cNvPicPr>
            <a:picLocks noChangeAspect="1"/>
          </p:cNvPicPr>
          <p:nvPr/>
        </p:nvPicPr>
        <p:blipFill>
          <a:blip r:embed="rId4"/>
          <a:stretch>
            <a:fillRect/>
          </a:stretch>
        </p:blipFill>
        <p:spPr>
          <a:xfrm>
            <a:off x="693568" y="690563"/>
            <a:ext cx="7543800" cy="4076700"/>
          </a:xfrm>
          <a:prstGeom prst="rect">
            <a:avLst/>
          </a:prstGeom>
        </p:spPr>
      </p:pic>
    </p:spTree>
    <p:extLst>
      <p:ext uri="{BB962C8B-B14F-4D97-AF65-F5344CB8AC3E}">
        <p14:creationId xmlns:p14="http://schemas.microsoft.com/office/powerpoint/2010/main" val="23594151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64"/>
          <p:cNvSpPr txBox="1">
            <a:spLocks noGrp="1"/>
          </p:cNvSpPr>
          <p:nvPr>
            <p:ph type="title"/>
          </p:nvPr>
        </p:nvSpPr>
        <p:spPr>
          <a:xfrm>
            <a:off x="994020" y="654505"/>
            <a:ext cx="7847700" cy="469800"/>
          </a:xfrm>
          <a:prstGeom prst="rect">
            <a:avLst/>
          </a:prstGeom>
          <a:noFill/>
          <a:ln>
            <a:noFill/>
          </a:ln>
        </p:spPr>
        <p:txBody>
          <a:bodyPr spcFirstLastPara="1" wrap="square" lIns="68575" tIns="34275" rIns="68575" bIns="34275" anchor="b" anchorCtr="0">
            <a:noAutofit/>
          </a:bodyPr>
          <a:lstStyle/>
          <a:p>
            <a:pPr marL="0" lvl="0" indent="0" algn="l" rtl="0">
              <a:lnSpc>
                <a:spcPct val="85000"/>
              </a:lnSpc>
              <a:spcBef>
                <a:spcPts val="0"/>
              </a:spcBef>
              <a:spcAft>
                <a:spcPts val="0"/>
              </a:spcAft>
              <a:buClr>
                <a:srgbClr val="002060"/>
              </a:buClr>
              <a:buSzPts val="3200"/>
              <a:buNone/>
            </a:pPr>
            <a:br>
              <a:rPr lang="en-US"/>
            </a:br>
            <a:r>
              <a:rPr lang="en-US" b="1">
                <a:solidFill>
                  <a:srgbClr val="002060"/>
                </a:solidFill>
              </a:rPr>
              <a:t>Stop &amp; Wait Protocol </a:t>
            </a:r>
            <a:endParaRPr>
              <a:latin typeface="Times New Roman"/>
              <a:ea typeface="Times New Roman"/>
              <a:cs typeface="Times New Roman"/>
              <a:sym typeface="Times New Roman"/>
            </a:endParaRPr>
          </a:p>
        </p:txBody>
      </p:sp>
      <p:sp>
        <p:nvSpPr>
          <p:cNvPr id="757" name="Google Shape;757;p64"/>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60</a:t>
            </a:fld>
            <a:endParaRPr sz="900">
              <a:solidFill>
                <a:schemeClr val="dk1"/>
              </a:solidFill>
              <a:latin typeface="Times New Roman"/>
              <a:ea typeface="Times New Roman"/>
              <a:cs typeface="Times New Roman"/>
              <a:sym typeface="Times New Roman"/>
            </a:endParaRPr>
          </a:p>
        </p:txBody>
      </p:sp>
      <p:pic>
        <p:nvPicPr>
          <p:cNvPr id="758" name="Google Shape;758;p64"/>
          <p:cNvPicPr preferRelativeResize="0"/>
          <p:nvPr/>
        </p:nvPicPr>
        <p:blipFill rotWithShape="1">
          <a:blip r:embed="rId3">
            <a:alphaModFix/>
          </a:blip>
          <a:srcRect/>
          <a:stretch/>
        </p:blipFill>
        <p:spPr>
          <a:xfrm>
            <a:off x="41821" y="47020"/>
            <a:ext cx="952199" cy="900076"/>
          </a:xfrm>
          <a:prstGeom prst="rect">
            <a:avLst/>
          </a:prstGeom>
          <a:noFill/>
          <a:ln>
            <a:noFill/>
          </a:ln>
        </p:spPr>
      </p:pic>
      <p:sp>
        <p:nvSpPr>
          <p:cNvPr id="759" name="Google Shape;759;p64"/>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1100"/>
              <a:buNone/>
            </a:pPr>
            <a:r>
              <a:rPr lang="en-US" sz="800" b="1">
                <a:solidFill>
                  <a:schemeClr val="dk1"/>
                </a:solidFill>
                <a:latin typeface="Times New Roman"/>
                <a:ea typeface="Times New Roman"/>
                <a:cs typeface="Times New Roman"/>
                <a:sym typeface="Times New Roman"/>
              </a:rPr>
              <a:t>Feb.-2022</a:t>
            </a:r>
            <a:endParaRPr sz="800" b="1">
              <a:solidFill>
                <a:schemeClr val="dk1"/>
              </a:solidFill>
              <a:latin typeface="Times New Roman"/>
              <a:ea typeface="Times New Roman"/>
              <a:cs typeface="Times New Roman"/>
              <a:sym typeface="Times New Roman"/>
            </a:endParaRPr>
          </a:p>
        </p:txBody>
      </p:sp>
      <p:sp>
        <p:nvSpPr>
          <p:cNvPr id="760" name="Google Shape;760;p64"/>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sz="800" b="1">
                <a:solidFill>
                  <a:schemeClr val="dk1"/>
                </a:solidFill>
                <a:latin typeface="Times New Roman"/>
                <a:ea typeface="Times New Roman"/>
                <a:cs typeface="Times New Roman"/>
                <a:sym typeface="Times New Roman"/>
              </a:rPr>
              <a:t>Computer Networks</a:t>
            </a:r>
            <a:endParaRPr sz="800" b="1">
              <a:solidFill>
                <a:schemeClr val="dk1"/>
              </a:solidFill>
              <a:latin typeface="Times New Roman"/>
              <a:ea typeface="Times New Roman"/>
              <a:cs typeface="Times New Roman"/>
              <a:sym typeface="Times New Roman"/>
            </a:endParaRPr>
          </a:p>
        </p:txBody>
      </p:sp>
      <p:sp>
        <p:nvSpPr>
          <p:cNvPr id="761" name="Google Shape;761;p64"/>
          <p:cNvSpPr/>
          <p:nvPr/>
        </p:nvSpPr>
        <p:spPr>
          <a:xfrm>
            <a:off x="641497" y="1415771"/>
            <a:ext cx="3896127" cy="2677656"/>
          </a:xfrm>
          <a:prstGeom prst="rect">
            <a:avLst/>
          </a:prstGeom>
          <a:solidFill>
            <a:srgbClr val="BED7EC"/>
          </a:solidFill>
          <a:ln>
            <a:noFill/>
          </a:ln>
        </p:spPr>
        <p:txBody>
          <a:bodyPr spcFirstLastPara="1" wrap="square" lIns="91425" tIns="45700" rIns="91425" bIns="45700" anchor="t" anchorCtr="0">
            <a:noAutofit/>
          </a:bodyPr>
          <a:lstStyle/>
          <a:p>
            <a:pPr marL="285750" marR="0" lvl="0" indent="-285750" algn="just" rtl="0">
              <a:lnSpc>
                <a:spcPct val="15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The sender sends one frame and waits for feedback from the receiver.</a:t>
            </a:r>
            <a:endParaRPr sz="1400" b="0" i="0" u="none" strike="noStrike" cap="none">
              <a:solidFill>
                <a:srgbClr val="000000"/>
              </a:solidFill>
              <a:latin typeface="Arial"/>
              <a:ea typeface="Arial"/>
              <a:cs typeface="Arial"/>
              <a:sym typeface="Arial"/>
            </a:endParaRPr>
          </a:p>
          <a:p>
            <a:pPr marL="285750" marR="0" lvl="0" indent="-285750" algn="just" rtl="0">
              <a:lnSpc>
                <a:spcPct val="15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When the ACK arrives, the sender sends the next frame. </a:t>
            </a:r>
            <a:endParaRPr sz="1600" b="0" i="0" u="none" strike="noStrike" cap="none">
              <a:solidFill>
                <a:srgbClr val="000000"/>
              </a:solidFill>
              <a:latin typeface="Arial"/>
              <a:ea typeface="Arial"/>
              <a:cs typeface="Arial"/>
              <a:sym typeface="Arial"/>
            </a:endParaRPr>
          </a:p>
          <a:p>
            <a:pPr marL="285750" marR="0" lvl="0" indent="-285750" algn="just" rtl="0">
              <a:lnSpc>
                <a:spcPct val="15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Note that sending two frames in the protocol involves the sender in four events and the receiver in two events.</a:t>
            </a:r>
            <a:endParaRPr sz="1400" b="0" i="0" u="none" strike="noStrike" cap="none">
              <a:solidFill>
                <a:srgbClr val="000000"/>
              </a:solidFill>
              <a:latin typeface="Arial"/>
              <a:ea typeface="Arial"/>
              <a:cs typeface="Arial"/>
              <a:sym typeface="Arial"/>
            </a:endParaRPr>
          </a:p>
        </p:txBody>
      </p:sp>
      <p:pic>
        <p:nvPicPr>
          <p:cNvPr id="762" name="Google Shape;762;p64"/>
          <p:cNvPicPr preferRelativeResize="0"/>
          <p:nvPr/>
        </p:nvPicPr>
        <p:blipFill rotWithShape="1">
          <a:blip r:embed="rId4">
            <a:alphaModFix/>
          </a:blip>
          <a:srcRect/>
          <a:stretch/>
        </p:blipFill>
        <p:spPr>
          <a:xfrm>
            <a:off x="4764505" y="1449455"/>
            <a:ext cx="3644839" cy="3070234"/>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65"/>
          <p:cNvSpPr txBox="1">
            <a:spLocks noGrp="1"/>
          </p:cNvSpPr>
          <p:nvPr>
            <p:ph type="title"/>
          </p:nvPr>
        </p:nvSpPr>
        <p:spPr>
          <a:xfrm>
            <a:off x="994020" y="654505"/>
            <a:ext cx="7847700" cy="469800"/>
          </a:xfrm>
          <a:prstGeom prst="rect">
            <a:avLst/>
          </a:prstGeom>
          <a:noFill/>
          <a:ln>
            <a:noFill/>
          </a:ln>
        </p:spPr>
        <p:txBody>
          <a:bodyPr spcFirstLastPara="1" wrap="square" lIns="68575" tIns="34275" rIns="68575" bIns="34275" anchor="b" anchorCtr="0">
            <a:noAutofit/>
          </a:bodyPr>
          <a:lstStyle/>
          <a:p>
            <a:pPr marL="0" lvl="0" indent="0" algn="l" rtl="0">
              <a:lnSpc>
                <a:spcPct val="85000"/>
              </a:lnSpc>
              <a:spcBef>
                <a:spcPts val="0"/>
              </a:spcBef>
              <a:spcAft>
                <a:spcPts val="0"/>
              </a:spcAft>
              <a:buClr>
                <a:srgbClr val="002060"/>
              </a:buClr>
              <a:buSzPts val="3200"/>
              <a:buNone/>
            </a:pPr>
            <a:br>
              <a:rPr lang="en-US"/>
            </a:br>
            <a:r>
              <a:rPr lang="en-US"/>
              <a:t>N</a:t>
            </a:r>
            <a:r>
              <a:rPr lang="en-US" b="1">
                <a:solidFill>
                  <a:srgbClr val="002060"/>
                </a:solidFill>
              </a:rPr>
              <a:t>oisy Channel </a:t>
            </a:r>
            <a:endParaRPr>
              <a:latin typeface="Times New Roman"/>
              <a:ea typeface="Times New Roman"/>
              <a:cs typeface="Times New Roman"/>
              <a:sym typeface="Times New Roman"/>
            </a:endParaRPr>
          </a:p>
        </p:txBody>
      </p:sp>
      <p:sp>
        <p:nvSpPr>
          <p:cNvPr id="770" name="Google Shape;770;p65"/>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61</a:t>
            </a:fld>
            <a:endParaRPr sz="900">
              <a:solidFill>
                <a:schemeClr val="dk1"/>
              </a:solidFill>
              <a:latin typeface="Times New Roman"/>
              <a:ea typeface="Times New Roman"/>
              <a:cs typeface="Times New Roman"/>
              <a:sym typeface="Times New Roman"/>
            </a:endParaRPr>
          </a:p>
        </p:txBody>
      </p:sp>
      <p:pic>
        <p:nvPicPr>
          <p:cNvPr id="771" name="Google Shape;771;p65"/>
          <p:cNvPicPr preferRelativeResize="0"/>
          <p:nvPr/>
        </p:nvPicPr>
        <p:blipFill rotWithShape="1">
          <a:blip r:embed="rId3">
            <a:alphaModFix/>
          </a:blip>
          <a:srcRect/>
          <a:stretch/>
        </p:blipFill>
        <p:spPr>
          <a:xfrm>
            <a:off x="41821" y="47020"/>
            <a:ext cx="952199" cy="900076"/>
          </a:xfrm>
          <a:prstGeom prst="rect">
            <a:avLst/>
          </a:prstGeom>
          <a:noFill/>
          <a:ln>
            <a:noFill/>
          </a:ln>
        </p:spPr>
      </p:pic>
      <p:sp>
        <p:nvSpPr>
          <p:cNvPr id="772" name="Google Shape;772;p65"/>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1100"/>
              <a:buNone/>
            </a:pPr>
            <a:r>
              <a:rPr lang="en-US" sz="800" b="1">
                <a:solidFill>
                  <a:schemeClr val="dk1"/>
                </a:solidFill>
                <a:latin typeface="Times New Roman"/>
                <a:ea typeface="Times New Roman"/>
                <a:cs typeface="Times New Roman"/>
                <a:sym typeface="Times New Roman"/>
              </a:rPr>
              <a:t>Feb.-2022</a:t>
            </a:r>
            <a:endParaRPr sz="800" b="1">
              <a:solidFill>
                <a:schemeClr val="dk1"/>
              </a:solidFill>
              <a:latin typeface="Times New Roman"/>
              <a:ea typeface="Times New Roman"/>
              <a:cs typeface="Times New Roman"/>
              <a:sym typeface="Times New Roman"/>
            </a:endParaRPr>
          </a:p>
        </p:txBody>
      </p:sp>
      <p:sp>
        <p:nvSpPr>
          <p:cNvPr id="773" name="Google Shape;773;p65"/>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sz="800" b="1">
                <a:solidFill>
                  <a:schemeClr val="dk1"/>
                </a:solidFill>
                <a:latin typeface="Times New Roman"/>
                <a:ea typeface="Times New Roman"/>
                <a:cs typeface="Times New Roman"/>
                <a:sym typeface="Times New Roman"/>
              </a:rPr>
              <a:t>Computer Networks</a:t>
            </a:r>
            <a:endParaRPr sz="800" b="1">
              <a:solidFill>
                <a:schemeClr val="dk1"/>
              </a:solidFill>
              <a:latin typeface="Times New Roman"/>
              <a:ea typeface="Times New Roman"/>
              <a:cs typeface="Times New Roman"/>
              <a:sym typeface="Times New Roman"/>
            </a:endParaRPr>
          </a:p>
        </p:txBody>
      </p:sp>
      <p:sp>
        <p:nvSpPr>
          <p:cNvPr id="774" name="Google Shape;774;p65"/>
          <p:cNvSpPr/>
          <p:nvPr/>
        </p:nvSpPr>
        <p:spPr>
          <a:xfrm>
            <a:off x="783468" y="1338457"/>
            <a:ext cx="7625875" cy="83099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000000"/>
                </a:solidFill>
                <a:latin typeface="Arial"/>
                <a:ea typeface="Arial"/>
                <a:cs typeface="Arial"/>
                <a:sym typeface="Arial"/>
              </a:rPr>
              <a:t>Noiseless channels are nonexistent.</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rgbClr val="FF0000"/>
                </a:solidFill>
                <a:latin typeface="Arial"/>
                <a:ea typeface="Arial"/>
                <a:cs typeface="Arial"/>
                <a:sym typeface="Arial"/>
              </a:rPr>
              <a:t>For noisy channels</a:t>
            </a:r>
            <a:r>
              <a:rPr lang="en-US" sz="1600" b="0" i="0" u="none" strike="noStrike" cap="none" dirty="0">
                <a:solidFill>
                  <a:srgbClr val="000000"/>
                </a:solidFill>
                <a:latin typeface="Arial"/>
                <a:ea typeface="Arial"/>
                <a:cs typeface="Arial"/>
                <a:sym typeface="Arial"/>
              </a:rPr>
              <a:t>, following protocols are used for flow and error control</a:t>
            </a:r>
            <a:endParaRPr sz="1600" b="0" i="0" u="none" strike="noStrike" cap="none" dirty="0">
              <a:solidFill>
                <a:srgbClr val="000000"/>
              </a:solidFill>
              <a:latin typeface="Arial"/>
              <a:ea typeface="Arial"/>
              <a:cs typeface="Arial"/>
              <a:sym typeface="Arial"/>
            </a:endParaRPr>
          </a:p>
        </p:txBody>
      </p:sp>
      <p:sp>
        <p:nvSpPr>
          <p:cNvPr id="775" name="Google Shape;775;p65"/>
          <p:cNvSpPr/>
          <p:nvPr/>
        </p:nvSpPr>
        <p:spPr>
          <a:xfrm>
            <a:off x="735340" y="2413329"/>
            <a:ext cx="6634861" cy="1338828"/>
          </a:xfrm>
          <a:prstGeom prst="rect">
            <a:avLst/>
          </a:prstGeom>
          <a:solidFill>
            <a:srgbClr val="9BC6CE"/>
          </a:solidFill>
          <a:ln>
            <a:noFill/>
          </a:ln>
        </p:spPr>
        <p:txBody>
          <a:bodyPr spcFirstLastPara="1" wrap="square" lIns="91425" tIns="45700" rIns="91425" bIns="45700" anchor="t" anchorCtr="0">
            <a:noAutofit/>
          </a:bodyPr>
          <a:lstStyle/>
          <a:p>
            <a:pPr marL="285750" marR="0" lvl="0" indent="-285750" algn="l" rtl="0">
              <a:lnSpc>
                <a:spcPct val="150000"/>
              </a:lnSpc>
              <a:spcBef>
                <a:spcPts val="0"/>
              </a:spcBef>
              <a:spcAft>
                <a:spcPts val="0"/>
              </a:spcAft>
              <a:buClr>
                <a:srgbClr val="000000"/>
              </a:buClr>
              <a:buSzPts val="2340"/>
              <a:buFont typeface="Arial"/>
              <a:buChar char="•"/>
            </a:pPr>
            <a:r>
              <a:rPr lang="en-US" sz="1800" b="1" i="0" u="none" strike="noStrike" cap="none">
                <a:solidFill>
                  <a:srgbClr val="0033CC"/>
                </a:solidFill>
                <a:latin typeface="Times New Roman"/>
                <a:ea typeface="Times New Roman"/>
                <a:cs typeface="Times New Roman"/>
                <a:sym typeface="Times New Roman"/>
              </a:rPr>
              <a:t>Stop-and-Wait Automatic Repeat Request </a:t>
            </a:r>
            <a:endParaRPr sz="1400" b="0" i="0" u="none" strike="noStrike" cap="none">
              <a:solidFill>
                <a:srgbClr val="000000"/>
              </a:solidFill>
              <a:latin typeface="Arial"/>
              <a:ea typeface="Arial"/>
              <a:cs typeface="Arial"/>
              <a:sym typeface="Arial"/>
            </a:endParaRPr>
          </a:p>
          <a:p>
            <a:pPr marL="285750" marR="0" lvl="0" indent="-285750" algn="l" rtl="0">
              <a:lnSpc>
                <a:spcPct val="150000"/>
              </a:lnSpc>
              <a:spcBef>
                <a:spcPts val="0"/>
              </a:spcBef>
              <a:spcAft>
                <a:spcPts val="0"/>
              </a:spcAft>
              <a:buClr>
                <a:srgbClr val="000000"/>
              </a:buClr>
              <a:buSzPts val="2340"/>
              <a:buFont typeface="Arial"/>
              <a:buChar char="•"/>
            </a:pPr>
            <a:r>
              <a:rPr lang="en-US" sz="1800" b="1" i="0" u="none" strike="noStrike" cap="none">
                <a:solidFill>
                  <a:srgbClr val="0033CC"/>
                </a:solidFill>
                <a:latin typeface="Times New Roman"/>
                <a:ea typeface="Times New Roman"/>
                <a:cs typeface="Times New Roman"/>
                <a:sym typeface="Times New Roman"/>
              </a:rPr>
              <a:t>Go-Back-N Automatic Repeat Request </a:t>
            </a:r>
            <a:endParaRPr sz="1400" b="0" i="0" u="none" strike="noStrike" cap="none">
              <a:solidFill>
                <a:srgbClr val="000000"/>
              </a:solidFill>
              <a:latin typeface="Arial"/>
              <a:ea typeface="Arial"/>
              <a:cs typeface="Arial"/>
              <a:sym typeface="Arial"/>
            </a:endParaRPr>
          </a:p>
          <a:p>
            <a:pPr marL="285750" marR="0" lvl="0" indent="-285750" algn="l" rtl="0">
              <a:lnSpc>
                <a:spcPct val="150000"/>
              </a:lnSpc>
              <a:spcBef>
                <a:spcPts val="0"/>
              </a:spcBef>
              <a:spcAft>
                <a:spcPts val="0"/>
              </a:spcAft>
              <a:buClr>
                <a:srgbClr val="000000"/>
              </a:buClr>
              <a:buSzPts val="2340"/>
              <a:buFont typeface="Arial"/>
              <a:buChar char="•"/>
            </a:pPr>
            <a:r>
              <a:rPr lang="en-US" sz="1800" b="1" i="0" u="none" strike="noStrike" cap="none">
                <a:solidFill>
                  <a:srgbClr val="0033CC"/>
                </a:solidFill>
                <a:latin typeface="Times New Roman"/>
                <a:ea typeface="Times New Roman"/>
                <a:cs typeface="Times New Roman"/>
                <a:sym typeface="Times New Roman"/>
              </a:rPr>
              <a:t>Selective Repeat Automatic Repeat Request</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66"/>
          <p:cNvSpPr txBox="1">
            <a:spLocks noGrp="1"/>
          </p:cNvSpPr>
          <p:nvPr>
            <p:ph type="title"/>
          </p:nvPr>
        </p:nvSpPr>
        <p:spPr>
          <a:xfrm>
            <a:off x="994020" y="654505"/>
            <a:ext cx="7847700" cy="469800"/>
          </a:xfrm>
          <a:prstGeom prst="rect">
            <a:avLst/>
          </a:prstGeom>
          <a:noFill/>
          <a:ln>
            <a:noFill/>
          </a:ln>
        </p:spPr>
        <p:txBody>
          <a:bodyPr spcFirstLastPara="1" wrap="square" lIns="68575" tIns="34275" rIns="68575" bIns="34275" anchor="b" anchorCtr="0">
            <a:noAutofit/>
          </a:bodyPr>
          <a:lstStyle/>
          <a:p>
            <a:pPr marL="0" lvl="0" indent="0" algn="l" rtl="0">
              <a:lnSpc>
                <a:spcPct val="85000"/>
              </a:lnSpc>
              <a:spcBef>
                <a:spcPts val="0"/>
              </a:spcBef>
              <a:spcAft>
                <a:spcPts val="0"/>
              </a:spcAft>
              <a:buClr>
                <a:srgbClr val="002060"/>
              </a:buClr>
              <a:buSzPts val="3200"/>
              <a:buNone/>
            </a:pPr>
            <a:br>
              <a:rPr lang="en-US"/>
            </a:br>
            <a:r>
              <a:rPr lang="en-US" sz="3200" b="1">
                <a:solidFill>
                  <a:srgbClr val="002060"/>
                </a:solidFill>
              </a:rPr>
              <a:t>Stop-and-Wait Automatic Repeat Request</a:t>
            </a:r>
            <a:endParaRPr>
              <a:latin typeface="Times New Roman"/>
              <a:ea typeface="Times New Roman"/>
              <a:cs typeface="Times New Roman"/>
              <a:sym typeface="Times New Roman"/>
            </a:endParaRPr>
          </a:p>
        </p:txBody>
      </p:sp>
      <p:sp>
        <p:nvSpPr>
          <p:cNvPr id="783" name="Google Shape;783;p66"/>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62</a:t>
            </a:fld>
            <a:endParaRPr sz="900">
              <a:solidFill>
                <a:schemeClr val="dk1"/>
              </a:solidFill>
              <a:latin typeface="Times New Roman"/>
              <a:ea typeface="Times New Roman"/>
              <a:cs typeface="Times New Roman"/>
              <a:sym typeface="Times New Roman"/>
            </a:endParaRPr>
          </a:p>
        </p:txBody>
      </p:sp>
      <p:pic>
        <p:nvPicPr>
          <p:cNvPr id="784" name="Google Shape;784;p66"/>
          <p:cNvPicPr preferRelativeResize="0"/>
          <p:nvPr/>
        </p:nvPicPr>
        <p:blipFill rotWithShape="1">
          <a:blip r:embed="rId3">
            <a:alphaModFix/>
          </a:blip>
          <a:srcRect/>
          <a:stretch/>
        </p:blipFill>
        <p:spPr>
          <a:xfrm>
            <a:off x="41821" y="47020"/>
            <a:ext cx="952199" cy="900076"/>
          </a:xfrm>
          <a:prstGeom prst="rect">
            <a:avLst/>
          </a:prstGeom>
          <a:noFill/>
          <a:ln>
            <a:noFill/>
          </a:ln>
        </p:spPr>
      </p:pic>
      <p:sp>
        <p:nvSpPr>
          <p:cNvPr id="785" name="Google Shape;785;p66"/>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1100"/>
              <a:buNone/>
            </a:pPr>
            <a:r>
              <a:rPr lang="en-US" sz="800" b="1">
                <a:solidFill>
                  <a:schemeClr val="dk1"/>
                </a:solidFill>
                <a:latin typeface="Times New Roman"/>
                <a:ea typeface="Times New Roman"/>
                <a:cs typeface="Times New Roman"/>
                <a:sym typeface="Times New Roman"/>
              </a:rPr>
              <a:t>Feb.-2022</a:t>
            </a:r>
            <a:endParaRPr sz="800" b="1">
              <a:solidFill>
                <a:schemeClr val="dk1"/>
              </a:solidFill>
              <a:latin typeface="Times New Roman"/>
              <a:ea typeface="Times New Roman"/>
              <a:cs typeface="Times New Roman"/>
              <a:sym typeface="Times New Roman"/>
            </a:endParaRPr>
          </a:p>
        </p:txBody>
      </p:sp>
      <p:sp>
        <p:nvSpPr>
          <p:cNvPr id="786" name="Google Shape;786;p66"/>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sz="800" b="1">
                <a:solidFill>
                  <a:schemeClr val="dk1"/>
                </a:solidFill>
                <a:latin typeface="Times New Roman"/>
                <a:ea typeface="Times New Roman"/>
                <a:cs typeface="Times New Roman"/>
                <a:sym typeface="Times New Roman"/>
              </a:rPr>
              <a:t>Computer Networks</a:t>
            </a:r>
            <a:endParaRPr sz="800" b="1">
              <a:solidFill>
                <a:schemeClr val="dk1"/>
              </a:solidFill>
              <a:latin typeface="Times New Roman"/>
              <a:ea typeface="Times New Roman"/>
              <a:cs typeface="Times New Roman"/>
              <a:sym typeface="Times New Roman"/>
            </a:endParaRPr>
          </a:p>
        </p:txBody>
      </p:sp>
      <p:sp>
        <p:nvSpPr>
          <p:cNvPr id="787" name="Google Shape;787;p66"/>
          <p:cNvSpPr/>
          <p:nvPr/>
        </p:nvSpPr>
        <p:spPr>
          <a:xfrm>
            <a:off x="251460" y="1374420"/>
            <a:ext cx="8488680" cy="3354765"/>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chemeClr val="dk1"/>
              </a:buClr>
              <a:buSzPts val="2000"/>
              <a:buFont typeface="Noto Sans Symbols"/>
              <a:buChar char="▪"/>
            </a:pPr>
            <a:r>
              <a:rPr lang="en-US" sz="1600" b="1" i="0" u="none" strike="noStrike" cap="none" dirty="0">
                <a:solidFill>
                  <a:srgbClr val="FF0000"/>
                </a:solidFill>
                <a:latin typeface="Arial"/>
                <a:ea typeface="Arial"/>
                <a:cs typeface="Arial"/>
                <a:sym typeface="Arial"/>
              </a:rPr>
              <a:t>To detect corrupted frames, we need to add a CRC to each data frame</a:t>
            </a:r>
            <a:r>
              <a:rPr lang="en-US" sz="1600" b="0" i="0" u="none" strike="noStrike" cap="none" dirty="0">
                <a:solidFill>
                  <a:srgbClr val="FF0000"/>
                </a:solidFill>
                <a:latin typeface="Arial"/>
                <a:ea typeface="Arial"/>
                <a:cs typeface="Arial"/>
                <a:sym typeface="Arial"/>
              </a:rPr>
              <a:t>. </a:t>
            </a:r>
            <a:r>
              <a:rPr lang="en-US" sz="1600" b="0" i="0" u="none" strike="noStrike" cap="none" dirty="0">
                <a:solidFill>
                  <a:schemeClr val="dk1"/>
                </a:solidFill>
                <a:latin typeface="Arial"/>
                <a:ea typeface="Arial"/>
                <a:cs typeface="Arial"/>
                <a:sym typeface="Arial"/>
              </a:rPr>
              <a:t>When a frame arrives at the receiver site, it is checked. If its CRC is incorrect, the frame is corrupted and silently discarded.</a:t>
            </a:r>
            <a:endParaRPr sz="16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600"/>
              </a:spcBef>
              <a:spcAft>
                <a:spcPts val="0"/>
              </a:spcAft>
              <a:buClr>
                <a:schemeClr val="dk1"/>
              </a:buClr>
              <a:buSzPts val="2000"/>
              <a:buFont typeface="Noto Sans Symbols"/>
              <a:buChar char="▪"/>
            </a:pPr>
            <a:r>
              <a:rPr lang="en-US" sz="1600" b="1" i="0" u="none" strike="noStrike" cap="none" dirty="0">
                <a:solidFill>
                  <a:srgbClr val="FF0000"/>
                </a:solidFill>
                <a:latin typeface="Arial"/>
                <a:ea typeface="Arial"/>
                <a:cs typeface="Arial"/>
                <a:sym typeface="Arial"/>
              </a:rPr>
              <a:t>Every time the sender sends a frame, it starts a timer</a:t>
            </a:r>
            <a:r>
              <a:rPr lang="en-US" sz="1600" b="0" i="0" u="none" strike="noStrike" cap="none" dirty="0">
                <a:solidFill>
                  <a:schemeClr val="dk1"/>
                </a:solidFill>
                <a:latin typeface="Arial"/>
                <a:ea typeface="Arial"/>
                <a:cs typeface="Arial"/>
                <a:sym typeface="Arial"/>
              </a:rPr>
              <a:t>. If an acknowledgment arrives before the timer expires, the timer is stopped and the sender sends the next frame (if it has one to send). </a:t>
            </a:r>
            <a:endParaRPr sz="1600" b="0" i="0" u="none" strike="noStrike" cap="none" dirty="0">
              <a:solidFill>
                <a:schemeClr val="dk1"/>
              </a:solidFill>
              <a:latin typeface="Arial"/>
              <a:ea typeface="Arial"/>
              <a:cs typeface="Arial"/>
              <a:sym typeface="Arial"/>
            </a:endParaRPr>
          </a:p>
          <a:p>
            <a:pPr marL="285750" marR="0" lvl="0" indent="-285750" algn="l" rtl="0">
              <a:lnSpc>
                <a:spcPct val="100000"/>
              </a:lnSpc>
              <a:spcBef>
                <a:spcPts val="600"/>
              </a:spcBef>
              <a:spcAft>
                <a:spcPts val="0"/>
              </a:spcAft>
              <a:buClr>
                <a:schemeClr val="dk1"/>
              </a:buClr>
              <a:buSzPts val="2000"/>
              <a:buFont typeface="Noto Sans Symbols"/>
              <a:buChar char="▪"/>
            </a:pPr>
            <a:r>
              <a:rPr lang="en-US" sz="1600" b="0" i="0" u="none" strike="noStrike" cap="none" dirty="0">
                <a:solidFill>
                  <a:schemeClr val="dk1"/>
                </a:solidFill>
                <a:latin typeface="Arial"/>
                <a:ea typeface="Arial"/>
                <a:cs typeface="Arial"/>
                <a:sym typeface="Arial"/>
              </a:rPr>
              <a:t>If the </a:t>
            </a:r>
            <a:r>
              <a:rPr lang="en-US" sz="1600" b="0" i="0" u="none" strike="noStrike" cap="none" dirty="0">
                <a:solidFill>
                  <a:srgbClr val="FF0000"/>
                </a:solidFill>
                <a:latin typeface="Arial"/>
                <a:ea typeface="Arial"/>
                <a:cs typeface="Arial"/>
                <a:sym typeface="Arial"/>
              </a:rPr>
              <a:t>timer expires</a:t>
            </a:r>
            <a:r>
              <a:rPr lang="en-US" sz="1600" b="0" i="0" u="none" strike="noStrike" cap="none" dirty="0">
                <a:solidFill>
                  <a:schemeClr val="dk1"/>
                </a:solidFill>
                <a:latin typeface="Arial"/>
                <a:ea typeface="Arial"/>
                <a:cs typeface="Arial"/>
                <a:sym typeface="Arial"/>
              </a:rPr>
              <a:t>, the sender </a:t>
            </a:r>
            <a:r>
              <a:rPr lang="en-US" sz="1600" b="0" i="0" u="none" strike="noStrike" cap="none" dirty="0">
                <a:solidFill>
                  <a:srgbClr val="FF0000"/>
                </a:solidFill>
                <a:latin typeface="Arial"/>
                <a:ea typeface="Arial"/>
                <a:cs typeface="Arial"/>
                <a:sym typeface="Arial"/>
              </a:rPr>
              <a:t>resends the previous frame, </a:t>
            </a:r>
            <a:r>
              <a:rPr lang="en-US" sz="1600" b="0" i="0" u="none" strike="noStrike" cap="none" dirty="0">
                <a:solidFill>
                  <a:schemeClr val="dk1"/>
                </a:solidFill>
                <a:latin typeface="Arial"/>
                <a:ea typeface="Arial"/>
                <a:cs typeface="Arial"/>
                <a:sym typeface="Arial"/>
              </a:rPr>
              <a:t>assuming that the frame was </a:t>
            </a:r>
            <a:r>
              <a:rPr lang="en-US" sz="1600" b="0" i="0" u="none" strike="noStrike" cap="none" dirty="0">
                <a:solidFill>
                  <a:srgbClr val="FF0000"/>
                </a:solidFill>
                <a:latin typeface="Arial"/>
                <a:ea typeface="Arial"/>
                <a:cs typeface="Arial"/>
                <a:sym typeface="Arial"/>
              </a:rPr>
              <a:t>either lost or corrupted.</a:t>
            </a:r>
            <a:endParaRPr sz="1600" b="0" i="0" u="none" strike="noStrike" cap="none" dirty="0">
              <a:solidFill>
                <a:srgbClr val="FF0000"/>
              </a:solidFill>
              <a:latin typeface="Arial"/>
              <a:ea typeface="Arial"/>
              <a:cs typeface="Arial"/>
              <a:sym typeface="Arial"/>
            </a:endParaRPr>
          </a:p>
          <a:p>
            <a:pPr marL="285750" marR="0" lvl="0" indent="-285750" algn="l" rtl="0">
              <a:lnSpc>
                <a:spcPct val="100000"/>
              </a:lnSpc>
              <a:spcBef>
                <a:spcPts val="600"/>
              </a:spcBef>
              <a:spcAft>
                <a:spcPts val="0"/>
              </a:spcAft>
              <a:buClr>
                <a:schemeClr val="dk1"/>
              </a:buClr>
              <a:buSzPts val="2000"/>
              <a:buFont typeface="Noto Sans Symbols"/>
              <a:buChar char="▪"/>
            </a:pPr>
            <a:r>
              <a:rPr lang="en-US" sz="1600" b="0" i="0" u="none" strike="noStrike" cap="none" dirty="0">
                <a:solidFill>
                  <a:schemeClr val="dk1"/>
                </a:solidFill>
                <a:latin typeface="Arial"/>
                <a:ea typeface="Arial"/>
                <a:cs typeface="Arial"/>
                <a:sym typeface="Arial"/>
              </a:rPr>
              <a:t>Sender </a:t>
            </a:r>
            <a:r>
              <a:rPr lang="en-US" sz="1600" b="0" i="0" u="none" strike="noStrike" cap="none" dirty="0">
                <a:solidFill>
                  <a:srgbClr val="FF0000"/>
                </a:solidFill>
                <a:latin typeface="Arial"/>
                <a:ea typeface="Arial"/>
                <a:cs typeface="Arial"/>
                <a:sym typeface="Arial"/>
              </a:rPr>
              <a:t>needs to keep a copy of the frame until its acknowledgment arrives</a:t>
            </a:r>
            <a:r>
              <a:rPr lang="en-US" sz="1600" b="0" i="0" u="none" strike="noStrike" cap="none" dirty="0">
                <a:solidFill>
                  <a:schemeClr val="dk1"/>
                </a:solidFill>
                <a:latin typeface="Arial"/>
                <a:ea typeface="Arial"/>
                <a:cs typeface="Arial"/>
                <a:sym typeface="Arial"/>
              </a:rPr>
              <a:t>. When the corresponding acknowledgment arrives, the sender discards the copy and sends the next frame if it is ready.</a:t>
            </a:r>
            <a:endParaRPr sz="16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600"/>
              </a:spcBef>
              <a:spcAft>
                <a:spcPts val="0"/>
              </a:spcAft>
              <a:buClr>
                <a:schemeClr val="dk1"/>
              </a:buClr>
              <a:buSzPts val="2000"/>
              <a:buFont typeface="Noto Sans Symbols"/>
              <a:buChar char="▪"/>
            </a:pPr>
            <a:r>
              <a:rPr lang="en-US" sz="1600" b="0" i="0" u="none" strike="noStrike" cap="none" dirty="0">
                <a:solidFill>
                  <a:schemeClr val="dk1"/>
                </a:solidFill>
                <a:latin typeface="Arial"/>
                <a:ea typeface="Arial"/>
                <a:cs typeface="Arial"/>
                <a:sym typeface="Arial"/>
              </a:rPr>
              <a:t>Note </a:t>
            </a:r>
            <a:r>
              <a:rPr lang="en-US" sz="1600" b="0" i="0" u="none" strike="noStrike" cap="none" dirty="0">
                <a:solidFill>
                  <a:srgbClr val="FF0000"/>
                </a:solidFill>
                <a:latin typeface="Arial"/>
                <a:ea typeface="Arial"/>
                <a:cs typeface="Arial"/>
                <a:sym typeface="Arial"/>
              </a:rPr>
              <a:t>that only one frame and one acknowledgment can be in the channels </a:t>
            </a:r>
            <a:r>
              <a:rPr lang="en-US" sz="1600" b="0" i="0" u="none" strike="noStrike" cap="none" dirty="0">
                <a:solidFill>
                  <a:schemeClr val="dk1"/>
                </a:solidFill>
                <a:latin typeface="Arial"/>
                <a:ea typeface="Arial"/>
                <a:cs typeface="Arial"/>
                <a:sym typeface="Arial"/>
              </a:rPr>
              <a:t>at any time.</a:t>
            </a:r>
            <a:endParaRPr sz="1600" b="0" i="0" u="none" strike="noStrike" cap="none" dirty="0">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18">
          <a:extLst>
            <a:ext uri="{FF2B5EF4-FFF2-40B4-BE49-F238E27FC236}">
              <a16:creationId xmlns:a16="http://schemas.microsoft.com/office/drawing/2014/main" id="{DA9E3106-E0C4-2294-9056-80086D8E9FD5}"/>
            </a:ext>
          </a:extLst>
        </p:cNvPr>
        <p:cNvGrpSpPr/>
        <p:nvPr/>
      </p:nvGrpSpPr>
      <p:grpSpPr>
        <a:xfrm>
          <a:off x="0" y="0"/>
          <a:ext cx="0" cy="0"/>
          <a:chOff x="0" y="0"/>
          <a:chExt cx="0" cy="0"/>
        </a:xfrm>
      </p:grpSpPr>
      <p:sp>
        <p:nvSpPr>
          <p:cNvPr id="219" name="Google Shape;219;p32">
            <a:extLst>
              <a:ext uri="{FF2B5EF4-FFF2-40B4-BE49-F238E27FC236}">
                <a16:creationId xmlns:a16="http://schemas.microsoft.com/office/drawing/2014/main" id="{039EFDD3-070B-E99C-8521-ADEB3DCA9024}"/>
              </a:ext>
            </a:extLst>
          </p:cNvPr>
          <p:cNvSpPr txBox="1">
            <a:spLocks noGrp="1"/>
          </p:cNvSpPr>
          <p:nvPr>
            <p:ph type="title"/>
          </p:nvPr>
        </p:nvSpPr>
        <p:spPr>
          <a:xfrm>
            <a:off x="667650" y="92352"/>
            <a:ext cx="7847700" cy="469800"/>
          </a:xfrm>
          <a:prstGeom prst="rect">
            <a:avLst/>
          </a:prstGeom>
          <a:noFill/>
          <a:ln>
            <a:noFill/>
          </a:ln>
        </p:spPr>
        <p:txBody>
          <a:bodyPr spcFirstLastPara="1" wrap="square" lIns="68575" tIns="34275" rIns="68575" bIns="34275" anchor="b" anchorCtr="0">
            <a:noAutofit/>
          </a:bodyPr>
          <a:lstStyle/>
          <a:p>
            <a:pPr algn="ctr">
              <a:buClr>
                <a:srgbClr val="002060"/>
              </a:buClr>
              <a:buSzPts val="3200"/>
            </a:pPr>
            <a:br>
              <a:rPr lang="en-US" dirty="0"/>
            </a:br>
            <a:r>
              <a:rPr lang="en-US" sz="2800" dirty="0">
                <a:solidFill>
                  <a:srgbClr val="0070C0"/>
                </a:solidFill>
                <a:latin typeface="Times New Roman"/>
                <a:ea typeface="Times New Roman"/>
                <a:cs typeface="Times New Roman"/>
              </a:rPr>
              <a:t>Characteristics of Stop-and-Wait ARQ</a:t>
            </a:r>
            <a:endParaRPr sz="2800" dirty="0">
              <a:solidFill>
                <a:srgbClr val="0070C0"/>
              </a:solidFill>
              <a:latin typeface="Times New Roman"/>
              <a:ea typeface="Times New Roman"/>
              <a:cs typeface="Times New Roman"/>
              <a:sym typeface="Times New Roman"/>
            </a:endParaRPr>
          </a:p>
        </p:txBody>
      </p:sp>
      <p:sp>
        <p:nvSpPr>
          <p:cNvPr id="220" name="Google Shape;220;p32">
            <a:extLst>
              <a:ext uri="{FF2B5EF4-FFF2-40B4-BE49-F238E27FC236}">
                <a16:creationId xmlns:a16="http://schemas.microsoft.com/office/drawing/2014/main" id="{C2FC6C29-1BB3-6395-C2D4-9C21DF88FA80}"/>
              </a:ext>
            </a:extLst>
          </p:cNvPr>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63</a:t>
            </a:fld>
            <a:endParaRPr sz="900">
              <a:solidFill>
                <a:schemeClr val="dk1"/>
              </a:solidFill>
              <a:latin typeface="Times New Roman"/>
              <a:ea typeface="Times New Roman"/>
              <a:cs typeface="Times New Roman"/>
              <a:sym typeface="Times New Roman"/>
            </a:endParaRPr>
          </a:p>
        </p:txBody>
      </p:sp>
      <p:pic>
        <p:nvPicPr>
          <p:cNvPr id="221" name="Google Shape;221;p32">
            <a:extLst>
              <a:ext uri="{FF2B5EF4-FFF2-40B4-BE49-F238E27FC236}">
                <a16:creationId xmlns:a16="http://schemas.microsoft.com/office/drawing/2014/main" id="{EA271CD5-49C2-946D-0C26-FB425C6B006E}"/>
              </a:ext>
            </a:extLst>
          </p:cNvPr>
          <p:cNvPicPr preferRelativeResize="0"/>
          <p:nvPr/>
        </p:nvPicPr>
        <p:blipFill rotWithShape="1">
          <a:blip r:embed="rId3">
            <a:alphaModFix/>
          </a:blip>
          <a:srcRect/>
          <a:stretch/>
        </p:blipFill>
        <p:spPr>
          <a:xfrm>
            <a:off x="41821" y="0"/>
            <a:ext cx="667753" cy="654505"/>
          </a:xfrm>
          <a:prstGeom prst="rect">
            <a:avLst/>
          </a:prstGeom>
          <a:noFill/>
          <a:ln>
            <a:noFill/>
          </a:ln>
        </p:spPr>
      </p:pic>
      <p:sp>
        <p:nvSpPr>
          <p:cNvPr id="3" name="Rectangle 2">
            <a:extLst>
              <a:ext uri="{FF2B5EF4-FFF2-40B4-BE49-F238E27FC236}">
                <a16:creationId xmlns:a16="http://schemas.microsoft.com/office/drawing/2014/main" id="{A0D7E99E-5F7D-7245-73E8-A9E8CDC5712C}"/>
              </a:ext>
            </a:extLst>
          </p:cNvPr>
          <p:cNvSpPr/>
          <p:nvPr/>
        </p:nvSpPr>
        <p:spPr>
          <a:xfrm>
            <a:off x="607161" y="710809"/>
            <a:ext cx="8346644" cy="4062651"/>
          </a:xfrm>
          <a:prstGeom prst="rect">
            <a:avLst/>
          </a:prstGeom>
          <a:solidFill>
            <a:schemeClr val="accent2">
              <a:lumMod val="20000"/>
              <a:lumOff val="80000"/>
            </a:schemeClr>
          </a:solidFill>
        </p:spPr>
        <p:txBody>
          <a:bodyPr wrap="square">
            <a:spAutoFit/>
          </a:bodyPr>
          <a:lstStyle/>
          <a:p>
            <a:pPr marL="285750" indent="-285750">
              <a:spcBef>
                <a:spcPts val="600"/>
              </a:spcBef>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The stop and wait ARQ is a </a:t>
            </a:r>
            <a:r>
              <a:rPr lang="en-US" sz="1900" b="1" dirty="0">
                <a:solidFill>
                  <a:srgbClr val="FF0000"/>
                </a:solidFill>
                <a:latin typeface="Times New Roman" panose="02020603050405020304" pitchFamily="18" charset="0"/>
                <a:cs typeface="Times New Roman" panose="02020603050405020304" pitchFamily="18" charset="0"/>
              </a:rPr>
              <a:t>sliding window protocol </a:t>
            </a:r>
            <a:r>
              <a:rPr lang="en-US" sz="1900" dirty="0">
                <a:latin typeface="Times New Roman" panose="02020603050405020304" pitchFamily="18" charset="0"/>
                <a:cs typeface="Times New Roman" panose="02020603050405020304" pitchFamily="18" charset="0"/>
              </a:rPr>
              <a:t>with a </a:t>
            </a:r>
            <a:r>
              <a:rPr lang="en-US" sz="1900" b="1" dirty="0">
                <a:solidFill>
                  <a:srgbClr val="FF0000"/>
                </a:solidFill>
                <a:latin typeface="Times New Roman" panose="02020603050405020304" pitchFamily="18" charset="0"/>
                <a:cs typeface="Times New Roman" panose="02020603050405020304" pitchFamily="18" charset="0"/>
              </a:rPr>
              <a:t>window size equal to 1.</a:t>
            </a:r>
          </a:p>
          <a:p>
            <a:pPr marL="285750" indent="-285750">
              <a:spcBef>
                <a:spcPts val="600"/>
              </a:spcBef>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The stop and wait ARQ is an example of the Closed Loop OR connection-oriented.</a:t>
            </a:r>
          </a:p>
          <a:p>
            <a:pPr marL="285750" indent="-285750">
              <a:spcBef>
                <a:spcPts val="600"/>
              </a:spcBef>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The sender sends the </a:t>
            </a:r>
            <a:r>
              <a:rPr lang="en-US" sz="1900" b="1" dirty="0">
                <a:solidFill>
                  <a:srgbClr val="FF0000"/>
                </a:solidFill>
                <a:latin typeface="Times New Roman" panose="02020603050405020304" pitchFamily="18" charset="0"/>
                <a:cs typeface="Times New Roman" panose="02020603050405020304" pitchFamily="18" charset="0"/>
              </a:rPr>
              <a:t>data frame with a sequence number</a:t>
            </a:r>
            <a:r>
              <a:rPr lang="en-US" sz="1900" dirty="0">
                <a:latin typeface="Times New Roman" panose="02020603050405020304" pitchFamily="18" charset="0"/>
                <a:cs typeface="Times New Roman" panose="02020603050405020304" pitchFamily="18" charset="0"/>
              </a:rPr>
              <a:t>.</a:t>
            </a:r>
          </a:p>
          <a:p>
            <a:pPr marL="285750" indent="-285750">
              <a:spcBef>
                <a:spcPts val="600"/>
              </a:spcBef>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The </a:t>
            </a:r>
            <a:r>
              <a:rPr lang="en-US" sz="1900" b="1" dirty="0">
                <a:solidFill>
                  <a:srgbClr val="FF0000"/>
                </a:solidFill>
                <a:latin typeface="Times New Roman" panose="02020603050405020304" pitchFamily="18" charset="0"/>
                <a:cs typeface="Times New Roman" panose="02020603050405020304" pitchFamily="18" charset="0"/>
              </a:rPr>
              <a:t>sender also maintains a copy of the data frame </a:t>
            </a:r>
            <a:r>
              <a:rPr lang="en-US" sz="1900" dirty="0">
                <a:latin typeface="Times New Roman" panose="02020603050405020304" pitchFamily="18" charset="0"/>
                <a:cs typeface="Times New Roman" panose="02020603050405020304" pitchFamily="18" charset="0"/>
              </a:rPr>
              <a:t>that is being currently sent so that if the </a:t>
            </a:r>
            <a:r>
              <a:rPr lang="en-US" sz="1900" b="1" dirty="0">
                <a:solidFill>
                  <a:srgbClr val="FF0000"/>
                </a:solidFill>
                <a:latin typeface="Times New Roman" panose="02020603050405020304" pitchFamily="18" charset="0"/>
                <a:cs typeface="Times New Roman" panose="02020603050405020304" pitchFamily="18" charset="0"/>
              </a:rPr>
              <a:t>ACK is not received </a:t>
            </a:r>
            <a:r>
              <a:rPr lang="en-US" sz="1900" dirty="0">
                <a:latin typeface="Times New Roman" panose="02020603050405020304" pitchFamily="18" charset="0"/>
                <a:cs typeface="Times New Roman" panose="02020603050405020304" pitchFamily="18" charset="0"/>
              </a:rPr>
              <a:t>then the sender can </a:t>
            </a:r>
            <a:r>
              <a:rPr lang="en-US" sz="1900" b="1" dirty="0">
                <a:solidFill>
                  <a:srgbClr val="FF0000"/>
                </a:solidFill>
                <a:latin typeface="Times New Roman" panose="02020603050405020304" pitchFamily="18" charset="0"/>
                <a:cs typeface="Times New Roman" panose="02020603050405020304" pitchFamily="18" charset="0"/>
              </a:rPr>
              <a:t>re-transmit the frame</a:t>
            </a:r>
            <a:r>
              <a:rPr lang="en-US" sz="1900" dirty="0">
                <a:latin typeface="Times New Roman" panose="02020603050405020304" pitchFamily="18" charset="0"/>
                <a:cs typeface="Times New Roman" panose="02020603050405020304" pitchFamily="18" charset="0"/>
              </a:rPr>
              <a:t>.</a:t>
            </a:r>
          </a:p>
          <a:p>
            <a:pPr marL="285750" indent="-285750">
              <a:spcBef>
                <a:spcPts val="600"/>
              </a:spcBef>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The sender </a:t>
            </a:r>
            <a:r>
              <a:rPr lang="en-US" sz="1900" b="1" dirty="0">
                <a:solidFill>
                  <a:srgbClr val="FF0000"/>
                </a:solidFill>
                <a:latin typeface="Times New Roman" panose="02020603050405020304" pitchFamily="18" charset="0"/>
                <a:cs typeface="Times New Roman" panose="02020603050405020304" pitchFamily="18" charset="0"/>
              </a:rPr>
              <a:t>can send only one frame at a time </a:t>
            </a:r>
            <a:r>
              <a:rPr lang="en-US" sz="1900" dirty="0">
                <a:latin typeface="Times New Roman" panose="02020603050405020304" pitchFamily="18" charset="0"/>
                <a:cs typeface="Times New Roman" panose="02020603050405020304" pitchFamily="18" charset="0"/>
              </a:rPr>
              <a:t>and the receiver can also receive only one frame at a time.</a:t>
            </a:r>
          </a:p>
          <a:p>
            <a:pPr marL="285750" indent="-285750">
              <a:spcBef>
                <a:spcPts val="600"/>
              </a:spcBef>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In the stop and wait ARQ, the sender needs to </a:t>
            </a:r>
            <a:r>
              <a:rPr lang="en-US" sz="1900" b="1" dirty="0">
                <a:solidFill>
                  <a:srgbClr val="FF0000"/>
                </a:solidFill>
                <a:latin typeface="Times New Roman" panose="02020603050405020304" pitchFamily="18" charset="0"/>
                <a:cs typeface="Times New Roman" panose="02020603050405020304" pitchFamily="18" charset="0"/>
              </a:rPr>
              <a:t>maintain a time tracker</a:t>
            </a:r>
            <a:r>
              <a:rPr lang="en-US" sz="1900" dirty="0">
                <a:latin typeface="Times New Roman" panose="02020603050405020304" pitchFamily="18" charset="0"/>
                <a:cs typeface="Times New Roman" panose="02020603050405020304" pitchFamily="18" charset="0"/>
              </a:rPr>
              <a:t>.</a:t>
            </a:r>
          </a:p>
          <a:p>
            <a:pPr marL="285750" indent="-285750">
              <a:spcBef>
                <a:spcPts val="600"/>
              </a:spcBef>
              <a:buFont typeface="Arial" panose="020B0604020202020204" pitchFamily="34" charset="0"/>
              <a:buChar char="•"/>
            </a:pPr>
            <a:r>
              <a:rPr lang="en-US" sz="1900" dirty="0">
                <a:solidFill>
                  <a:schemeClr val="dk1"/>
                </a:solidFill>
                <a:latin typeface="Times New Roman" panose="02020603050405020304" pitchFamily="18" charset="0"/>
                <a:cs typeface="Times New Roman" panose="02020603050405020304" pitchFamily="18" charset="0"/>
              </a:rPr>
              <a:t>To detect corrupted frames, we need to </a:t>
            </a:r>
            <a:r>
              <a:rPr lang="en-US" sz="1900" b="1" dirty="0">
                <a:solidFill>
                  <a:srgbClr val="FF0000"/>
                </a:solidFill>
                <a:latin typeface="Times New Roman" panose="02020603050405020304" pitchFamily="18" charset="0"/>
                <a:cs typeface="Times New Roman" panose="02020603050405020304" pitchFamily="18" charset="0"/>
              </a:rPr>
              <a:t>add a CRC to each data frame</a:t>
            </a:r>
            <a:r>
              <a:rPr lang="en-US" sz="1900" dirty="0">
                <a:solidFill>
                  <a:schemeClr val="dk1"/>
                </a:solidFill>
                <a:latin typeface="Times New Roman" panose="02020603050405020304" pitchFamily="18" charset="0"/>
                <a:cs typeface="Times New Roman" panose="02020603050405020304" pitchFamily="18" charset="0"/>
              </a:rPr>
              <a:t>. When a frame arrives at the receiver site, it is checked.</a:t>
            </a:r>
            <a:endParaRPr lang="en-US" sz="1900" dirty="0">
              <a:solidFill>
                <a:schemeClr val="dk1"/>
              </a:solidFill>
            </a:endParaRPr>
          </a:p>
        </p:txBody>
      </p:sp>
    </p:spTree>
    <p:extLst>
      <p:ext uri="{BB962C8B-B14F-4D97-AF65-F5344CB8AC3E}">
        <p14:creationId xmlns:p14="http://schemas.microsoft.com/office/powerpoint/2010/main" val="26578683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67"/>
          <p:cNvSpPr txBox="1">
            <a:spLocks noGrp="1"/>
          </p:cNvSpPr>
          <p:nvPr>
            <p:ph type="title"/>
          </p:nvPr>
        </p:nvSpPr>
        <p:spPr>
          <a:xfrm>
            <a:off x="994020" y="654505"/>
            <a:ext cx="7847700" cy="469800"/>
          </a:xfrm>
          <a:prstGeom prst="rect">
            <a:avLst/>
          </a:prstGeom>
          <a:noFill/>
          <a:ln>
            <a:noFill/>
          </a:ln>
        </p:spPr>
        <p:txBody>
          <a:bodyPr spcFirstLastPara="1" wrap="square" lIns="68575" tIns="34275" rIns="68575" bIns="34275" anchor="b" anchorCtr="0">
            <a:noAutofit/>
          </a:bodyPr>
          <a:lstStyle/>
          <a:p>
            <a:pPr marL="0" lvl="0" indent="0" algn="l" rtl="0">
              <a:lnSpc>
                <a:spcPct val="85000"/>
              </a:lnSpc>
              <a:spcBef>
                <a:spcPts val="0"/>
              </a:spcBef>
              <a:spcAft>
                <a:spcPts val="0"/>
              </a:spcAft>
              <a:buClr>
                <a:srgbClr val="002060"/>
              </a:buClr>
              <a:buSzPts val="3200"/>
              <a:buNone/>
            </a:pPr>
            <a:br>
              <a:rPr lang="en-US"/>
            </a:br>
            <a:r>
              <a:rPr lang="en-US" sz="3200" b="1">
                <a:solidFill>
                  <a:srgbClr val="002060"/>
                </a:solidFill>
              </a:rPr>
              <a:t>Stop-and-Wait Automatic Repeat Request</a:t>
            </a:r>
            <a:endParaRPr>
              <a:latin typeface="Times New Roman"/>
              <a:ea typeface="Times New Roman"/>
              <a:cs typeface="Times New Roman"/>
              <a:sym typeface="Times New Roman"/>
            </a:endParaRPr>
          </a:p>
        </p:txBody>
      </p:sp>
      <p:sp>
        <p:nvSpPr>
          <p:cNvPr id="795" name="Google Shape;795;p67"/>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64</a:t>
            </a:fld>
            <a:endParaRPr sz="900">
              <a:solidFill>
                <a:schemeClr val="dk1"/>
              </a:solidFill>
              <a:latin typeface="Times New Roman"/>
              <a:ea typeface="Times New Roman"/>
              <a:cs typeface="Times New Roman"/>
              <a:sym typeface="Times New Roman"/>
            </a:endParaRPr>
          </a:p>
        </p:txBody>
      </p:sp>
      <p:pic>
        <p:nvPicPr>
          <p:cNvPr id="796" name="Google Shape;796;p67"/>
          <p:cNvPicPr preferRelativeResize="0"/>
          <p:nvPr/>
        </p:nvPicPr>
        <p:blipFill rotWithShape="1">
          <a:blip r:embed="rId3">
            <a:alphaModFix/>
          </a:blip>
          <a:srcRect/>
          <a:stretch/>
        </p:blipFill>
        <p:spPr>
          <a:xfrm>
            <a:off x="41821" y="47020"/>
            <a:ext cx="952199" cy="900076"/>
          </a:xfrm>
          <a:prstGeom prst="rect">
            <a:avLst/>
          </a:prstGeom>
          <a:noFill/>
          <a:ln>
            <a:noFill/>
          </a:ln>
        </p:spPr>
      </p:pic>
      <p:sp>
        <p:nvSpPr>
          <p:cNvPr id="797" name="Google Shape;797;p67"/>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1100"/>
              <a:buNone/>
            </a:pPr>
            <a:r>
              <a:rPr lang="en-US" sz="800" b="1">
                <a:solidFill>
                  <a:schemeClr val="dk1"/>
                </a:solidFill>
                <a:latin typeface="Times New Roman"/>
                <a:ea typeface="Times New Roman"/>
                <a:cs typeface="Times New Roman"/>
                <a:sym typeface="Times New Roman"/>
              </a:rPr>
              <a:t>Feb.-2022</a:t>
            </a:r>
            <a:endParaRPr sz="800" b="1">
              <a:solidFill>
                <a:schemeClr val="dk1"/>
              </a:solidFill>
              <a:latin typeface="Times New Roman"/>
              <a:ea typeface="Times New Roman"/>
              <a:cs typeface="Times New Roman"/>
              <a:sym typeface="Times New Roman"/>
            </a:endParaRPr>
          </a:p>
        </p:txBody>
      </p:sp>
      <p:sp>
        <p:nvSpPr>
          <p:cNvPr id="798" name="Google Shape;798;p67"/>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sz="800" b="1">
                <a:solidFill>
                  <a:schemeClr val="dk1"/>
                </a:solidFill>
                <a:latin typeface="Times New Roman"/>
                <a:ea typeface="Times New Roman"/>
                <a:cs typeface="Times New Roman"/>
                <a:sym typeface="Times New Roman"/>
              </a:rPr>
              <a:t>Computer Networks</a:t>
            </a:r>
            <a:endParaRPr sz="800" b="1">
              <a:solidFill>
                <a:schemeClr val="dk1"/>
              </a:solidFill>
              <a:latin typeface="Times New Roman"/>
              <a:ea typeface="Times New Roman"/>
              <a:cs typeface="Times New Roman"/>
              <a:sym typeface="Times New Roman"/>
            </a:endParaRPr>
          </a:p>
        </p:txBody>
      </p:sp>
      <p:pic>
        <p:nvPicPr>
          <p:cNvPr id="799" name="Google Shape;799;p67"/>
          <p:cNvPicPr preferRelativeResize="0"/>
          <p:nvPr/>
        </p:nvPicPr>
        <p:blipFill rotWithShape="1">
          <a:blip r:embed="rId4">
            <a:alphaModFix/>
          </a:blip>
          <a:srcRect/>
          <a:stretch/>
        </p:blipFill>
        <p:spPr>
          <a:xfrm>
            <a:off x="799038" y="1326912"/>
            <a:ext cx="7610306" cy="3340718"/>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68"/>
          <p:cNvSpPr txBox="1">
            <a:spLocks noGrp="1"/>
          </p:cNvSpPr>
          <p:nvPr>
            <p:ph type="title"/>
          </p:nvPr>
        </p:nvSpPr>
        <p:spPr>
          <a:xfrm>
            <a:off x="994020" y="654505"/>
            <a:ext cx="7847700" cy="469800"/>
          </a:xfrm>
          <a:prstGeom prst="rect">
            <a:avLst/>
          </a:prstGeom>
          <a:noFill/>
          <a:ln>
            <a:noFill/>
          </a:ln>
        </p:spPr>
        <p:txBody>
          <a:bodyPr spcFirstLastPara="1" wrap="square" lIns="68575" tIns="34275" rIns="68575" bIns="34275" anchor="b" anchorCtr="0">
            <a:noAutofit/>
          </a:bodyPr>
          <a:lstStyle/>
          <a:p>
            <a:pPr marL="0" lvl="0" indent="0" algn="l" rtl="0">
              <a:lnSpc>
                <a:spcPct val="85000"/>
              </a:lnSpc>
              <a:spcBef>
                <a:spcPts val="0"/>
              </a:spcBef>
              <a:spcAft>
                <a:spcPts val="0"/>
              </a:spcAft>
              <a:buClr>
                <a:srgbClr val="002060"/>
              </a:buClr>
              <a:buSzPts val="3200"/>
              <a:buNone/>
            </a:pPr>
            <a:br>
              <a:rPr lang="en-US"/>
            </a:br>
            <a:r>
              <a:rPr lang="en-US" sz="3200" b="1">
                <a:solidFill>
                  <a:srgbClr val="002060"/>
                </a:solidFill>
              </a:rPr>
              <a:t>Stop-and-Wait [without sequence number]</a:t>
            </a:r>
            <a:endParaRPr>
              <a:latin typeface="Times New Roman"/>
              <a:ea typeface="Times New Roman"/>
              <a:cs typeface="Times New Roman"/>
              <a:sym typeface="Times New Roman"/>
            </a:endParaRPr>
          </a:p>
        </p:txBody>
      </p:sp>
      <p:sp>
        <p:nvSpPr>
          <p:cNvPr id="807" name="Google Shape;807;p68"/>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65</a:t>
            </a:fld>
            <a:endParaRPr sz="900">
              <a:solidFill>
                <a:schemeClr val="dk1"/>
              </a:solidFill>
              <a:latin typeface="Times New Roman"/>
              <a:ea typeface="Times New Roman"/>
              <a:cs typeface="Times New Roman"/>
              <a:sym typeface="Times New Roman"/>
            </a:endParaRPr>
          </a:p>
        </p:txBody>
      </p:sp>
      <p:pic>
        <p:nvPicPr>
          <p:cNvPr id="808" name="Google Shape;808;p68"/>
          <p:cNvPicPr preferRelativeResize="0"/>
          <p:nvPr/>
        </p:nvPicPr>
        <p:blipFill rotWithShape="1">
          <a:blip r:embed="rId3">
            <a:alphaModFix/>
          </a:blip>
          <a:srcRect/>
          <a:stretch/>
        </p:blipFill>
        <p:spPr>
          <a:xfrm>
            <a:off x="41821" y="47020"/>
            <a:ext cx="952199" cy="900076"/>
          </a:xfrm>
          <a:prstGeom prst="rect">
            <a:avLst/>
          </a:prstGeom>
          <a:noFill/>
          <a:ln>
            <a:noFill/>
          </a:ln>
        </p:spPr>
      </p:pic>
      <p:sp>
        <p:nvSpPr>
          <p:cNvPr id="809" name="Google Shape;809;p68"/>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1100"/>
              <a:buNone/>
            </a:pPr>
            <a:r>
              <a:rPr lang="en-US" sz="800" b="1">
                <a:solidFill>
                  <a:schemeClr val="dk1"/>
                </a:solidFill>
                <a:latin typeface="Times New Roman"/>
                <a:ea typeface="Times New Roman"/>
                <a:cs typeface="Times New Roman"/>
                <a:sym typeface="Times New Roman"/>
              </a:rPr>
              <a:t>Feb.-2022</a:t>
            </a:r>
            <a:endParaRPr sz="800" b="1">
              <a:solidFill>
                <a:schemeClr val="dk1"/>
              </a:solidFill>
              <a:latin typeface="Times New Roman"/>
              <a:ea typeface="Times New Roman"/>
              <a:cs typeface="Times New Roman"/>
              <a:sym typeface="Times New Roman"/>
            </a:endParaRPr>
          </a:p>
        </p:txBody>
      </p:sp>
      <p:sp>
        <p:nvSpPr>
          <p:cNvPr id="810" name="Google Shape;810;p68"/>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sz="800" b="1">
                <a:solidFill>
                  <a:schemeClr val="dk1"/>
                </a:solidFill>
                <a:latin typeface="Times New Roman"/>
                <a:ea typeface="Times New Roman"/>
                <a:cs typeface="Times New Roman"/>
                <a:sym typeface="Times New Roman"/>
              </a:rPr>
              <a:t>Computer Networks</a:t>
            </a:r>
            <a:endParaRPr sz="800" b="1">
              <a:solidFill>
                <a:schemeClr val="dk1"/>
              </a:solidFill>
              <a:latin typeface="Times New Roman"/>
              <a:ea typeface="Times New Roman"/>
              <a:cs typeface="Times New Roman"/>
              <a:sym typeface="Times New Roman"/>
            </a:endParaRPr>
          </a:p>
        </p:txBody>
      </p:sp>
      <p:pic>
        <p:nvPicPr>
          <p:cNvPr id="811" name="Google Shape;811;p68"/>
          <p:cNvPicPr preferRelativeResize="0"/>
          <p:nvPr/>
        </p:nvPicPr>
        <p:blipFill rotWithShape="1">
          <a:blip r:embed="rId4">
            <a:alphaModFix/>
          </a:blip>
          <a:srcRect/>
          <a:stretch/>
        </p:blipFill>
        <p:spPr>
          <a:xfrm>
            <a:off x="630865" y="1266804"/>
            <a:ext cx="7661208" cy="34770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69"/>
          <p:cNvSpPr txBox="1">
            <a:spLocks noGrp="1"/>
          </p:cNvSpPr>
          <p:nvPr>
            <p:ph type="title"/>
          </p:nvPr>
        </p:nvSpPr>
        <p:spPr>
          <a:xfrm>
            <a:off x="994020" y="654505"/>
            <a:ext cx="7847700" cy="469800"/>
          </a:xfrm>
          <a:prstGeom prst="rect">
            <a:avLst/>
          </a:prstGeom>
          <a:noFill/>
          <a:ln>
            <a:noFill/>
          </a:ln>
        </p:spPr>
        <p:txBody>
          <a:bodyPr spcFirstLastPara="1" wrap="square" lIns="68575" tIns="34275" rIns="68575" bIns="34275" anchor="b" anchorCtr="0">
            <a:noAutofit/>
          </a:bodyPr>
          <a:lstStyle/>
          <a:p>
            <a:pPr marL="0" lvl="0" indent="0" algn="l" rtl="0">
              <a:lnSpc>
                <a:spcPct val="85000"/>
              </a:lnSpc>
              <a:spcBef>
                <a:spcPts val="0"/>
              </a:spcBef>
              <a:spcAft>
                <a:spcPts val="0"/>
              </a:spcAft>
              <a:buClr>
                <a:srgbClr val="002060"/>
              </a:buClr>
              <a:buSzPts val="3200"/>
              <a:buNone/>
            </a:pPr>
            <a:br>
              <a:rPr lang="en-US"/>
            </a:br>
            <a:r>
              <a:rPr lang="en-US" sz="3200" b="1">
                <a:solidFill>
                  <a:srgbClr val="002060"/>
                </a:solidFill>
              </a:rPr>
              <a:t>Stop-and-Wait [without sequence number]</a:t>
            </a:r>
            <a:endParaRPr>
              <a:latin typeface="Times New Roman"/>
              <a:ea typeface="Times New Roman"/>
              <a:cs typeface="Times New Roman"/>
              <a:sym typeface="Times New Roman"/>
            </a:endParaRPr>
          </a:p>
        </p:txBody>
      </p:sp>
      <p:sp>
        <p:nvSpPr>
          <p:cNvPr id="819" name="Google Shape;819;p69"/>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66</a:t>
            </a:fld>
            <a:endParaRPr sz="900">
              <a:solidFill>
                <a:schemeClr val="dk1"/>
              </a:solidFill>
              <a:latin typeface="Times New Roman"/>
              <a:ea typeface="Times New Roman"/>
              <a:cs typeface="Times New Roman"/>
              <a:sym typeface="Times New Roman"/>
            </a:endParaRPr>
          </a:p>
        </p:txBody>
      </p:sp>
      <p:pic>
        <p:nvPicPr>
          <p:cNvPr id="820" name="Google Shape;820;p69"/>
          <p:cNvPicPr preferRelativeResize="0"/>
          <p:nvPr/>
        </p:nvPicPr>
        <p:blipFill rotWithShape="1">
          <a:blip r:embed="rId3">
            <a:alphaModFix/>
          </a:blip>
          <a:srcRect/>
          <a:stretch/>
        </p:blipFill>
        <p:spPr>
          <a:xfrm>
            <a:off x="41821" y="47020"/>
            <a:ext cx="952199" cy="900076"/>
          </a:xfrm>
          <a:prstGeom prst="rect">
            <a:avLst/>
          </a:prstGeom>
          <a:noFill/>
          <a:ln>
            <a:noFill/>
          </a:ln>
        </p:spPr>
      </p:pic>
      <p:sp>
        <p:nvSpPr>
          <p:cNvPr id="821" name="Google Shape;821;p6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1100"/>
              <a:buNone/>
            </a:pPr>
            <a:r>
              <a:rPr lang="en-US" sz="800" b="1">
                <a:solidFill>
                  <a:schemeClr val="dk1"/>
                </a:solidFill>
                <a:latin typeface="Times New Roman"/>
                <a:ea typeface="Times New Roman"/>
                <a:cs typeface="Times New Roman"/>
                <a:sym typeface="Times New Roman"/>
              </a:rPr>
              <a:t>Feb.-2022</a:t>
            </a:r>
            <a:endParaRPr sz="800" b="1">
              <a:solidFill>
                <a:schemeClr val="dk1"/>
              </a:solidFill>
              <a:latin typeface="Times New Roman"/>
              <a:ea typeface="Times New Roman"/>
              <a:cs typeface="Times New Roman"/>
              <a:sym typeface="Times New Roman"/>
            </a:endParaRPr>
          </a:p>
        </p:txBody>
      </p:sp>
      <p:sp>
        <p:nvSpPr>
          <p:cNvPr id="822" name="Google Shape;822;p6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sz="800" b="1">
                <a:solidFill>
                  <a:schemeClr val="dk1"/>
                </a:solidFill>
                <a:latin typeface="Times New Roman"/>
                <a:ea typeface="Times New Roman"/>
                <a:cs typeface="Times New Roman"/>
                <a:sym typeface="Times New Roman"/>
              </a:rPr>
              <a:t>Computer Networks</a:t>
            </a:r>
            <a:endParaRPr sz="800" b="1">
              <a:solidFill>
                <a:schemeClr val="dk1"/>
              </a:solidFill>
              <a:latin typeface="Times New Roman"/>
              <a:ea typeface="Times New Roman"/>
              <a:cs typeface="Times New Roman"/>
              <a:sym typeface="Times New Roman"/>
            </a:endParaRPr>
          </a:p>
        </p:txBody>
      </p:sp>
      <p:sp>
        <p:nvSpPr>
          <p:cNvPr id="823" name="Google Shape;823;p69"/>
          <p:cNvSpPr/>
          <p:nvPr/>
        </p:nvSpPr>
        <p:spPr>
          <a:xfrm>
            <a:off x="571500" y="1771531"/>
            <a:ext cx="7774978" cy="2534027"/>
          </a:xfrm>
          <a:prstGeom prst="rect">
            <a:avLst/>
          </a:prstGeom>
          <a:noFill/>
          <a:ln>
            <a:noFill/>
          </a:ln>
        </p:spPr>
        <p:txBody>
          <a:bodyPr spcFirstLastPara="1" wrap="square" lIns="91425" tIns="45700" rIns="91425" bIns="45700" anchor="t" anchorCtr="0">
            <a:noAutofit/>
          </a:bodyPr>
          <a:lstStyle/>
          <a:p>
            <a:pPr marL="457200" marR="0" lvl="0" indent="-457200" algn="l" rtl="0">
              <a:lnSpc>
                <a:spcPct val="150000"/>
              </a:lnSpc>
              <a:spcBef>
                <a:spcPts val="0"/>
              </a:spcBef>
              <a:spcAft>
                <a:spcPts val="0"/>
              </a:spcAft>
              <a:buClr>
                <a:schemeClr val="dk1"/>
              </a:buClr>
              <a:buSzPts val="2000"/>
              <a:buFont typeface="Arial"/>
              <a:buChar char="-"/>
            </a:pPr>
            <a:r>
              <a:rPr lang="en-US" sz="1800" b="1" i="0" u="none" strike="noStrike" cap="none">
                <a:solidFill>
                  <a:schemeClr val="dk1"/>
                </a:solidFill>
                <a:latin typeface="Arial"/>
                <a:ea typeface="Arial"/>
                <a:cs typeface="Arial"/>
                <a:sym typeface="Arial"/>
              </a:rPr>
              <a:t>Duplicate packets, as much as corrupted packets, need to be avoided</a:t>
            </a:r>
            <a:r>
              <a:rPr lang="en-US" sz="1800" b="0" i="0" u="none" strike="noStrike" cap="none">
                <a:solidFill>
                  <a:schemeClr val="dk1"/>
                </a:solidFill>
                <a:latin typeface="Arial"/>
                <a:ea typeface="Arial"/>
                <a:cs typeface="Arial"/>
                <a:sym typeface="Arial"/>
              </a:rPr>
              <a:t>.</a:t>
            </a:r>
            <a:endParaRPr sz="1800" b="0" i="0" u="none" strike="noStrike" cap="none">
              <a:solidFill>
                <a:srgbClr val="000000"/>
              </a:solidFill>
              <a:latin typeface="Arial"/>
              <a:ea typeface="Arial"/>
              <a:cs typeface="Arial"/>
              <a:sym typeface="Arial"/>
            </a:endParaRPr>
          </a:p>
          <a:p>
            <a:pPr marL="457200" marR="0" lvl="0" indent="-457200" algn="l" rtl="0">
              <a:lnSpc>
                <a:spcPct val="150000"/>
              </a:lnSpc>
              <a:spcBef>
                <a:spcPts val="0"/>
              </a:spcBef>
              <a:spcAft>
                <a:spcPts val="0"/>
              </a:spcAft>
              <a:buClr>
                <a:schemeClr val="dk1"/>
              </a:buClr>
              <a:buSzPts val="2000"/>
              <a:buFont typeface="Arial"/>
              <a:buChar char="-"/>
            </a:pPr>
            <a:r>
              <a:rPr lang="en-US" sz="1800" b="0" i="0" u="none" strike="noStrike" cap="none">
                <a:solidFill>
                  <a:schemeClr val="dk1"/>
                </a:solidFill>
                <a:latin typeface="Arial"/>
                <a:ea typeface="Arial"/>
                <a:cs typeface="Arial"/>
                <a:sym typeface="Arial"/>
              </a:rPr>
              <a:t>To correct the problem, we need to add </a:t>
            </a:r>
            <a:r>
              <a:rPr lang="en-US" sz="1800" b="1" i="0" u="none" strike="noStrike" cap="none">
                <a:solidFill>
                  <a:schemeClr val="dk1"/>
                </a:solidFill>
                <a:latin typeface="Arial"/>
                <a:ea typeface="Arial"/>
                <a:cs typeface="Arial"/>
                <a:sym typeface="Arial"/>
              </a:rPr>
              <a:t>sequence numbers </a:t>
            </a:r>
            <a:r>
              <a:rPr lang="en-US" sz="1800" b="0" i="0" u="none" strike="noStrike" cap="none">
                <a:solidFill>
                  <a:schemeClr val="dk1"/>
                </a:solidFill>
                <a:latin typeface="Arial"/>
                <a:ea typeface="Arial"/>
                <a:cs typeface="Arial"/>
                <a:sym typeface="Arial"/>
              </a:rPr>
              <a:t>to the data frames and </a:t>
            </a:r>
            <a:r>
              <a:rPr lang="en-US" sz="1800" b="1" i="0" u="none" strike="noStrike" cap="none">
                <a:solidFill>
                  <a:schemeClr val="dk1"/>
                </a:solidFill>
                <a:latin typeface="Arial"/>
                <a:ea typeface="Arial"/>
                <a:cs typeface="Arial"/>
                <a:sym typeface="Arial"/>
              </a:rPr>
              <a:t>acknowledgment numbers </a:t>
            </a:r>
            <a:r>
              <a:rPr lang="en-US" sz="1800" b="0" i="0" u="none" strike="noStrike" cap="none">
                <a:solidFill>
                  <a:schemeClr val="dk1"/>
                </a:solidFill>
                <a:latin typeface="Arial"/>
                <a:ea typeface="Arial"/>
                <a:cs typeface="Arial"/>
                <a:sym typeface="Arial"/>
              </a:rPr>
              <a:t>to the ACK frames.</a:t>
            </a:r>
            <a:endParaRPr sz="1800" b="0" i="0" u="none" strike="noStrike" cap="none">
              <a:solidFill>
                <a:srgbClr val="000000"/>
              </a:solidFill>
              <a:latin typeface="Arial"/>
              <a:ea typeface="Arial"/>
              <a:cs typeface="Arial"/>
              <a:sym typeface="Arial"/>
            </a:endParaRPr>
          </a:p>
          <a:p>
            <a:pPr marL="457200" marR="0" lvl="0" indent="-457200" algn="l" rtl="0">
              <a:lnSpc>
                <a:spcPct val="150000"/>
              </a:lnSpc>
              <a:spcBef>
                <a:spcPts val="0"/>
              </a:spcBef>
              <a:spcAft>
                <a:spcPts val="0"/>
              </a:spcAft>
              <a:buClr>
                <a:schemeClr val="dk1"/>
              </a:buClr>
              <a:buSzPts val="2000"/>
              <a:buFont typeface="Arial"/>
              <a:buChar char="-"/>
            </a:pPr>
            <a:r>
              <a:rPr lang="en-US" sz="1800" b="0" i="0" u="none" strike="noStrike" cap="none">
                <a:solidFill>
                  <a:schemeClr val="dk1"/>
                </a:solidFill>
                <a:latin typeface="Arial"/>
                <a:ea typeface="Arial"/>
                <a:cs typeface="Arial"/>
                <a:sym typeface="Arial"/>
              </a:rPr>
              <a:t>A 1-bit sequence number/acknowledgement number (0 or 1) is therefore sufficient.</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70"/>
          <p:cNvSpPr txBox="1">
            <a:spLocks noGrp="1"/>
          </p:cNvSpPr>
          <p:nvPr>
            <p:ph type="title"/>
          </p:nvPr>
        </p:nvSpPr>
        <p:spPr>
          <a:xfrm>
            <a:off x="994020" y="654505"/>
            <a:ext cx="7847700" cy="469800"/>
          </a:xfrm>
          <a:prstGeom prst="rect">
            <a:avLst/>
          </a:prstGeom>
          <a:noFill/>
          <a:ln>
            <a:noFill/>
          </a:ln>
        </p:spPr>
        <p:txBody>
          <a:bodyPr spcFirstLastPara="1" wrap="square" lIns="68575" tIns="34275" rIns="68575" bIns="34275" anchor="b" anchorCtr="0">
            <a:noAutofit/>
          </a:bodyPr>
          <a:lstStyle/>
          <a:p>
            <a:pPr marL="0" lvl="0" indent="0" algn="l" rtl="0">
              <a:lnSpc>
                <a:spcPct val="85000"/>
              </a:lnSpc>
              <a:spcBef>
                <a:spcPts val="0"/>
              </a:spcBef>
              <a:spcAft>
                <a:spcPts val="0"/>
              </a:spcAft>
              <a:buClr>
                <a:srgbClr val="002060"/>
              </a:buClr>
              <a:buSzPts val="3200"/>
              <a:buNone/>
            </a:pPr>
            <a:br>
              <a:rPr lang="en-US"/>
            </a:br>
            <a:r>
              <a:rPr lang="en-US" sz="3200" b="1">
                <a:solidFill>
                  <a:srgbClr val="002060"/>
                </a:solidFill>
              </a:rPr>
              <a:t>Stop-and-Wait [with sequence number]</a:t>
            </a:r>
            <a:endParaRPr>
              <a:latin typeface="Times New Roman"/>
              <a:ea typeface="Times New Roman"/>
              <a:cs typeface="Times New Roman"/>
              <a:sym typeface="Times New Roman"/>
            </a:endParaRPr>
          </a:p>
        </p:txBody>
      </p:sp>
      <p:sp>
        <p:nvSpPr>
          <p:cNvPr id="831" name="Google Shape;831;p70"/>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67</a:t>
            </a:fld>
            <a:endParaRPr sz="900">
              <a:solidFill>
                <a:schemeClr val="dk1"/>
              </a:solidFill>
              <a:latin typeface="Times New Roman"/>
              <a:ea typeface="Times New Roman"/>
              <a:cs typeface="Times New Roman"/>
              <a:sym typeface="Times New Roman"/>
            </a:endParaRPr>
          </a:p>
        </p:txBody>
      </p:sp>
      <p:pic>
        <p:nvPicPr>
          <p:cNvPr id="832" name="Google Shape;832;p70"/>
          <p:cNvPicPr preferRelativeResize="0"/>
          <p:nvPr/>
        </p:nvPicPr>
        <p:blipFill rotWithShape="1">
          <a:blip r:embed="rId3">
            <a:alphaModFix/>
          </a:blip>
          <a:srcRect/>
          <a:stretch/>
        </p:blipFill>
        <p:spPr>
          <a:xfrm>
            <a:off x="41821" y="47020"/>
            <a:ext cx="952199" cy="900076"/>
          </a:xfrm>
          <a:prstGeom prst="rect">
            <a:avLst/>
          </a:prstGeom>
          <a:noFill/>
          <a:ln>
            <a:noFill/>
          </a:ln>
        </p:spPr>
      </p:pic>
      <p:sp>
        <p:nvSpPr>
          <p:cNvPr id="833" name="Google Shape;833;p70"/>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1100"/>
              <a:buNone/>
            </a:pPr>
            <a:r>
              <a:rPr lang="en-US" sz="800" b="1">
                <a:solidFill>
                  <a:schemeClr val="dk1"/>
                </a:solidFill>
                <a:latin typeface="Times New Roman"/>
                <a:ea typeface="Times New Roman"/>
                <a:cs typeface="Times New Roman"/>
                <a:sym typeface="Times New Roman"/>
              </a:rPr>
              <a:t>Feb.-2022</a:t>
            </a:r>
            <a:endParaRPr sz="800" b="1">
              <a:solidFill>
                <a:schemeClr val="dk1"/>
              </a:solidFill>
              <a:latin typeface="Times New Roman"/>
              <a:ea typeface="Times New Roman"/>
              <a:cs typeface="Times New Roman"/>
              <a:sym typeface="Times New Roman"/>
            </a:endParaRPr>
          </a:p>
        </p:txBody>
      </p:sp>
      <p:sp>
        <p:nvSpPr>
          <p:cNvPr id="834" name="Google Shape;834;p70"/>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sz="800" b="1">
                <a:solidFill>
                  <a:schemeClr val="dk1"/>
                </a:solidFill>
                <a:latin typeface="Times New Roman"/>
                <a:ea typeface="Times New Roman"/>
                <a:cs typeface="Times New Roman"/>
                <a:sym typeface="Times New Roman"/>
              </a:rPr>
              <a:t>Computer Networks</a:t>
            </a:r>
            <a:endParaRPr sz="800" b="1">
              <a:solidFill>
                <a:schemeClr val="dk1"/>
              </a:solidFill>
              <a:latin typeface="Times New Roman"/>
              <a:ea typeface="Times New Roman"/>
              <a:cs typeface="Times New Roman"/>
              <a:sym typeface="Times New Roman"/>
            </a:endParaRPr>
          </a:p>
        </p:txBody>
      </p:sp>
      <p:pic>
        <p:nvPicPr>
          <p:cNvPr id="835" name="Google Shape;835;p70"/>
          <p:cNvPicPr preferRelativeResize="0"/>
          <p:nvPr/>
        </p:nvPicPr>
        <p:blipFill rotWithShape="1">
          <a:blip r:embed="rId4">
            <a:alphaModFix/>
          </a:blip>
          <a:srcRect/>
          <a:stretch/>
        </p:blipFill>
        <p:spPr>
          <a:xfrm>
            <a:off x="737190" y="1403497"/>
            <a:ext cx="7623039" cy="3264131"/>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71"/>
          <p:cNvSpPr txBox="1">
            <a:spLocks noGrp="1"/>
          </p:cNvSpPr>
          <p:nvPr>
            <p:ph type="title"/>
          </p:nvPr>
        </p:nvSpPr>
        <p:spPr>
          <a:xfrm>
            <a:off x="994020" y="654505"/>
            <a:ext cx="7847700" cy="469800"/>
          </a:xfrm>
          <a:prstGeom prst="rect">
            <a:avLst/>
          </a:prstGeom>
          <a:noFill/>
          <a:ln>
            <a:noFill/>
          </a:ln>
        </p:spPr>
        <p:txBody>
          <a:bodyPr spcFirstLastPara="1" wrap="square" lIns="68575" tIns="34275" rIns="68575" bIns="34275" anchor="b" anchorCtr="0">
            <a:noAutofit/>
          </a:bodyPr>
          <a:lstStyle/>
          <a:p>
            <a:pPr marL="0" lvl="0" indent="0" algn="l" rtl="0">
              <a:lnSpc>
                <a:spcPct val="85000"/>
              </a:lnSpc>
              <a:spcBef>
                <a:spcPts val="0"/>
              </a:spcBef>
              <a:spcAft>
                <a:spcPts val="0"/>
              </a:spcAft>
              <a:buClr>
                <a:srgbClr val="002060"/>
              </a:buClr>
              <a:buSzPts val="3200"/>
              <a:buNone/>
            </a:pPr>
            <a:br>
              <a:rPr lang="en-US"/>
            </a:br>
            <a:r>
              <a:rPr lang="en-US" sz="2400" b="1">
                <a:solidFill>
                  <a:srgbClr val="002060"/>
                </a:solidFill>
              </a:rPr>
              <a:t>Stop-and-Wait Automatic Repeat Request </a:t>
            </a:r>
            <a:endParaRPr sz="2800">
              <a:latin typeface="Times New Roman"/>
              <a:ea typeface="Times New Roman"/>
              <a:cs typeface="Times New Roman"/>
              <a:sym typeface="Times New Roman"/>
            </a:endParaRPr>
          </a:p>
        </p:txBody>
      </p:sp>
      <p:sp>
        <p:nvSpPr>
          <p:cNvPr id="843" name="Google Shape;843;p71"/>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68</a:t>
            </a:fld>
            <a:endParaRPr sz="900">
              <a:solidFill>
                <a:schemeClr val="dk1"/>
              </a:solidFill>
              <a:latin typeface="Times New Roman"/>
              <a:ea typeface="Times New Roman"/>
              <a:cs typeface="Times New Roman"/>
              <a:sym typeface="Times New Roman"/>
            </a:endParaRPr>
          </a:p>
        </p:txBody>
      </p:sp>
      <p:pic>
        <p:nvPicPr>
          <p:cNvPr id="844" name="Google Shape;844;p71"/>
          <p:cNvPicPr preferRelativeResize="0"/>
          <p:nvPr/>
        </p:nvPicPr>
        <p:blipFill rotWithShape="1">
          <a:blip r:embed="rId3">
            <a:alphaModFix/>
          </a:blip>
          <a:srcRect/>
          <a:stretch/>
        </p:blipFill>
        <p:spPr>
          <a:xfrm>
            <a:off x="41821" y="47020"/>
            <a:ext cx="952199" cy="900076"/>
          </a:xfrm>
          <a:prstGeom prst="rect">
            <a:avLst/>
          </a:prstGeom>
          <a:noFill/>
          <a:ln>
            <a:noFill/>
          </a:ln>
        </p:spPr>
      </p:pic>
      <p:sp>
        <p:nvSpPr>
          <p:cNvPr id="845" name="Google Shape;845;p71"/>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1100"/>
              <a:buNone/>
            </a:pPr>
            <a:r>
              <a:rPr lang="en-US" sz="800" b="1">
                <a:solidFill>
                  <a:schemeClr val="dk1"/>
                </a:solidFill>
                <a:latin typeface="Times New Roman"/>
                <a:ea typeface="Times New Roman"/>
                <a:cs typeface="Times New Roman"/>
                <a:sym typeface="Times New Roman"/>
              </a:rPr>
              <a:t>Feb.-2022</a:t>
            </a:r>
            <a:endParaRPr sz="800" b="1">
              <a:solidFill>
                <a:schemeClr val="dk1"/>
              </a:solidFill>
              <a:latin typeface="Times New Roman"/>
              <a:ea typeface="Times New Roman"/>
              <a:cs typeface="Times New Roman"/>
              <a:sym typeface="Times New Roman"/>
            </a:endParaRPr>
          </a:p>
        </p:txBody>
      </p:sp>
      <p:sp>
        <p:nvSpPr>
          <p:cNvPr id="846" name="Google Shape;846;p71"/>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sz="800" b="1">
                <a:solidFill>
                  <a:schemeClr val="dk1"/>
                </a:solidFill>
                <a:latin typeface="Times New Roman"/>
                <a:ea typeface="Times New Roman"/>
                <a:cs typeface="Times New Roman"/>
                <a:sym typeface="Times New Roman"/>
              </a:rPr>
              <a:t>Computer Networks</a:t>
            </a:r>
            <a:endParaRPr sz="800" b="1">
              <a:solidFill>
                <a:schemeClr val="dk1"/>
              </a:solidFill>
              <a:latin typeface="Times New Roman"/>
              <a:ea typeface="Times New Roman"/>
              <a:cs typeface="Times New Roman"/>
              <a:sym typeface="Times New Roman"/>
            </a:endParaRPr>
          </a:p>
        </p:txBody>
      </p:sp>
      <p:sp>
        <p:nvSpPr>
          <p:cNvPr id="847" name="Google Shape;847;p71"/>
          <p:cNvSpPr/>
          <p:nvPr/>
        </p:nvSpPr>
        <p:spPr>
          <a:xfrm>
            <a:off x="701270" y="1554581"/>
            <a:ext cx="7708074" cy="1877437"/>
          </a:xfrm>
          <a:prstGeom prst="rect">
            <a:avLst/>
          </a:prstGeom>
          <a:solidFill>
            <a:srgbClr val="FFE697"/>
          </a:solid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rgbClr val="0000FF"/>
              </a:buClr>
              <a:buSzPts val="2000"/>
              <a:buFont typeface="Noto Sans Symbols"/>
              <a:buChar char="▪"/>
            </a:pPr>
            <a:r>
              <a:rPr lang="en-US" sz="1600" b="0" i="0" u="none" strike="noStrike" cap="none" dirty="0">
                <a:solidFill>
                  <a:srgbClr val="000000"/>
                </a:solidFill>
                <a:latin typeface="Arial"/>
                <a:ea typeface="Arial"/>
                <a:cs typeface="Arial"/>
                <a:sym typeface="Arial"/>
              </a:rPr>
              <a:t>Error correction in Stop-and-Wait ARQ is done by </a:t>
            </a:r>
            <a:r>
              <a:rPr lang="en-US" sz="1600" b="1" i="0" u="none" strike="noStrike" cap="none" dirty="0">
                <a:solidFill>
                  <a:srgbClr val="FF0000"/>
                </a:solidFill>
                <a:latin typeface="Arial"/>
                <a:ea typeface="Arial"/>
                <a:cs typeface="Arial"/>
                <a:sym typeface="Arial"/>
              </a:rPr>
              <a:t>keeping a copy of the sent frame </a:t>
            </a:r>
            <a:r>
              <a:rPr lang="en-US" sz="1600" b="0" i="0" u="none" strike="noStrike" cap="none" dirty="0">
                <a:solidFill>
                  <a:srgbClr val="000000"/>
                </a:solidFill>
                <a:latin typeface="Arial"/>
                <a:ea typeface="Arial"/>
                <a:cs typeface="Arial"/>
                <a:sym typeface="Arial"/>
              </a:rPr>
              <a:t>and retransmitting of the frame when the timer expires.</a:t>
            </a:r>
            <a:endParaRPr sz="1400" b="0" i="0" u="none" strike="noStrike" cap="none" dirty="0">
              <a:solidFill>
                <a:srgbClr val="000000"/>
              </a:solidFill>
              <a:latin typeface="Arial"/>
              <a:ea typeface="Arial"/>
              <a:cs typeface="Arial"/>
              <a:sym typeface="Arial"/>
            </a:endParaRPr>
          </a:p>
          <a:p>
            <a:pPr marL="342900" marR="0" lvl="0" indent="-342900" algn="just" rtl="0">
              <a:lnSpc>
                <a:spcPct val="100000"/>
              </a:lnSpc>
              <a:spcBef>
                <a:spcPts val="1200"/>
              </a:spcBef>
              <a:spcAft>
                <a:spcPts val="0"/>
              </a:spcAft>
              <a:buClr>
                <a:srgbClr val="0000FF"/>
              </a:buClr>
              <a:buSzPts val="2000"/>
              <a:buFont typeface="Noto Sans Symbols"/>
              <a:buChar char="▪"/>
            </a:pPr>
            <a:r>
              <a:rPr lang="en-US" sz="1600" b="0" i="0" u="none" strike="noStrike" cap="none" dirty="0">
                <a:solidFill>
                  <a:srgbClr val="000000"/>
                </a:solidFill>
                <a:latin typeface="Arial"/>
                <a:ea typeface="Arial"/>
                <a:cs typeface="Arial"/>
                <a:sym typeface="Arial"/>
              </a:rPr>
              <a:t>In Stop-and-Wait ARQ, we use sequence numbers to number the frames. The </a:t>
            </a:r>
            <a:r>
              <a:rPr lang="en-US" sz="1600" b="1" i="0" u="none" strike="noStrike" cap="none" dirty="0">
                <a:solidFill>
                  <a:srgbClr val="FF0000"/>
                </a:solidFill>
                <a:latin typeface="Arial"/>
                <a:ea typeface="Arial"/>
                <a:cs typeface="Arial"/>
                <a:sym typeface="Arial"/>
              </a:rPr>
              <a:t>sequence numbers are based on modulo-2 arithmetic.</a:t>
            </a:r>
            <a:endParaRPr sz="1400" b="1" i="0" u="none" strike="noStrike" cap="none" dirty="0">
              <a:solidFill>
                <a:srgbClr val="FF0000"/>
              </a:solidFill>
              <a:latin typeface="Arial"/>
              <a:ea typeface="Arial"/>
              <a:cs typeface="Arial"/>
              <a:sym typeface="Arial"/>
            </a:endParaRPr>
          </a:p>
          <a:p>
            <a:pPr marL="342900" marR="0" lvl="0" indent="-342900" algn="just" rtl="0">
              <a:lnSpc>
                <a:spcPct val="100000"/>
              </a:lnSpc>
              <a:spcBef>
                <a:spcPts val="1200"/>
              </a:spcBef>
              <a:spcAft>
                <a:spcPts val="0"/>
              </a:spcAft>
              <a:buClr>
                <a:srgbClr val="0000FF"/>
              </a:buClr>
              <a:buSzPts val="2000"/>
              <a:buFont typeface="Noto Sans Symbols"/>
              <a:buChar char="▪"/>
            </a:pPr>
            <a:r>
              <a:rPr lang="en-US" sz="1600" b="0" i="0" u="none" strike="noStrike" cap="none" dirty="0">
                <a:solidFill>
                  <a:srgbClr val="000000"/>
                </a:solidFill>
                <a:latin typeface="Arial"/>
                <a:ea typeface="Arial"/>
                <a:cs typeface="Arial"/>
                <a:sym typeface="Arial"/>
              </a:rPr>
              <a:t>In Stop-and-Wait ARQ, the </a:t>
            </a:r>
            <a:r>
              <a:rPr lang="en-US" sz="1600" b="1" i="0" u="none" strike="noStrike" cap="none" dirty="0">
                <a:solidFill>
                  <a:srgbClr val="FF0000"/>
                </a:solidFill>
                <a:latin typeface="Arial"/>
                <a:ea typeface="Arial"/>
                <a:cs typeface="Arial"/>
                <a:sym typeface="Arial"/>
              </a:rPr>
              <a:t>acknowledgment number</a:t>
            </a:r>
            <a:r>
              <a:rPr lang="en-US" sz="1600" b="0" i="0" u="none" strike="noStrike" cap="none" dirty="0">
                <a:solidFill>
                  <a:srgbClr val="000000"/>
                </a:solidFill>
                <a:latin typeface="Arial"/>
                <a:ea typeface="Arial"/>
                <a:cs typeface="Arial"/>
                <a:sym typeface="Arial"/>
              </a:rPr>
              <a:t> always </a:t>
            </a:r>
            <a:r>
              <a:rPr lang="en-US" sz="1600" b="1" i="0" u="none" strike="noStrike" cap="none" dirty="0">
                <a:solidFill>
                  <a:srgbClr val="FF0000"/>
                </a:solidFill>
                <a:latin typeface="Arial"/>
                <a:ea typeface="Arial"/>
                <a:cs typeface="Arial"/>
                <a:sym typeface="Arial"/>
              </a:rPr>
              <a:t>announces</a:t>
            </a:r>
            <a:r>
              <a:rPr lang="en-US" sz="1600" b="0" i="0" u="none" strike="noStrike" cap="none" dirty="0">
                <a:solidFill>
                  <a:srgbClr val="000000"/>
                </a:solidFill>
                <a:latin typeface="Arial"/>
                <a:ea typeface="Arial"/>
                <a:cs typeface="Arial"/>
                <a:sym typeface="Arial"/>
              </a:rPr>
              <a:t> in modulo-2 arithmetic the sequence number of </a:t>
            </a:r>
            <a:r>
              <a:rPr lang="en-US" sz="1600" b="1" i="0" u="none" strike="noStrike" cap="none" dirty="0">
                <a:solidFill>
                  <a:srgbClr val="FF0000"/>
                </a:solidFill>
                <a:latin typeface="Arial"/>
                <a:ea typeface="Arial"/>
                <a:cs typeface="Arial"/>
                <a:sym typeface="Arial"/>
              </a:rPr>
              <a:t>the next frame expected.</a:t>
            </a:r>
            <a:endParaRPr sz="1600" b="1" i="0" u="none" strike="noStrike" cap="none" dirty="0">
              <a:solidFill>
                <a:srgbClr val="FF0000"/>
              </a:solidFill>
              <a:latin typeface="Arial"/>
              <a:ea typeface="Arial"/>
              <a:cs typeface="Arial"/>
              <a:sym typeface="Arial"/>
            </a:endParaRPr>
          </a:p>
        </p:txBody>
      </p:sp>
      <p:sp>
        <p:nvSpPr>
          <p:cNvPr id="848" name="Google Shape;848;p71"/>
          <p:cNvSpPr/>
          <p:nvPr/>
        </p:nvSpPr>
        <p:spPr>
          <a:xfrm>
            <a:off x="701270" y="3485505"/>
            <a:ext cx="7653073" cy="830997"/>
          </a:xfrm>
          <a:prstGeom prst="rect">
            <a:avLst/>
          </a:prstGeom>
          <a:solidFill>
            <a:srgbClr val="9BC6CE"/>
          </a:solid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chemeClr val="dk1"/>
              </a:buClr>
              <a:buSzPts val="2000"/>
              <a:buFont typeface="Noto Sans Symbols"/>
              <a:buChar char="✓"/>
            </a:pPr>
            <a:r>
              <a:rPr lang="en-US" sz="1600" b="1" i="0" u="none" strike="noStrike" cap="none" dirty="0">
                <a:solidFill>
                  <a:schemeClr val="dk1"/>
                </a:solidFill>
                <a:latin typeface="Arial"/>
                <a:ea typeface="Arial"/>
                <a:cs typeface="Arial"/>
                <a:sym typeface="Arial"/>
              </a:rPr>
              <a:t>Aim of stop &amp; wait protocol is to turn unreliable data link into </a:t>
            </a:r>
            <a:r>
              <a:rPr lang="en-US" sz="1600" b="1" i="0" u="none" strike="noStrike" cap="none" dirty="0">
                <a:solidFill>
                  <a:srgbClr val="FF0000"/>
                </a:solidFill>
                <a:latin typeface="Arial"/>
                <a:ea typeface="Arial"/>
                <a:cs typeface="Arial"/>
                <a:sym typeface="Arial"/>
              </a:rPr>
              <a:t>reliable</a:t>
            </a:r>
            <a:r>
              <a:rPr lang="en-US" sz="1600" b="1" i="0" u="none" strike="noStrike" cap="none" dirty="0">
                <a:solidFill>
                  <a:schemeClr val="dk1"/>
                </a:solidFill>
                <a:latin typeface="Arial"/>
                <a:ea typeface="Arial"/>
                <a:cs typeface="Arial"/>
                <a:sym typeface="Arial"/>
              </a:rPr>
              <a:t> one</a:t>
            </a:r>
            <a:endParaRPr sz="16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2000"/>
              <a:buFont typeface="Noto Sans Symbols"/>
              <a:buChar char="✓"/>
            </a:pPr>
            <a:r>
              <a:rPr lang="en-US" sz="1600" b="1" i="0" u="none" strike="noStrike" cap="none" dirty="0">
                <a:solidFill>
                  <a:schemeClr val="dk1"/>
                </a:solidFill>
                <a:latin typeface="Arial"/>
                <a:ea typeface="Arial"/>
                <a:cs typeface="Arial"/>
                <a:sym typeface="Arial"/>
              </a:rPr>
              <a:t>Therefore Stop &amp; Wait protocol is </a:t>
            </a:r>
            <a:r>
              <a:rPr lang="en-US" sz="1600" b="1" i="0" u="none" strike="noStrike" cap="none" dirty="0">
                <a:solidFill>
                  <a:srgbClr val="FF0000"/>
                </a:solidFill>
                <a:latin typeface="Arial"/>
                <a:ea typeface="Arial"/>
                <a:cs typeface="Arial"/>
                <a:sym typeface="Arial"/>
              </a:rPr>
              <a:t>suitable for large sizes of packets.</a:t>
            </a:r>
            <a:endParaRPr sz="1600" b="0" i="0" u="none" strike="noStrike" cap="none" dirty="0">
              <a:solidFill>
                <a:srgbClr val="FF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2000"/>
              <a:buFont typeface="Noto Sans Symbols"/>
              <a:buChar char="✓"/>
            </a:pPr>
            <a:r>
              <a:rPr lang="en-US" sz="1600" b="1" i="0" u="none" strike="noStrike" cap="none" dirty="0">
                <a:solidFill>
                  <a:schemeClr val="dk1"/>
                </a:solidFill>
                <a:latin typeface="Arial"/>
                <a:ea typeface="Arial"/>
                <a:cs typeface="Arial"/>
                <a:sym typeface="Arial"/>
              </a:rPr>
              <a:t>Similarly Stop &amp; Wait protocol is </a:t>
            </a:r>
            <a:r>
              <a:rPr lang="en-US" sz="1600" b="1" i="0" u="none" strike="noStrike" cap="none" dirty="0">
                <a:solidFill>
                  <a:srgbClr val="FF0000"/>
                </a:solidFill>
                <a:latin typeface="Arial"/>
                <a:ea typeface="Arial"/>
                <a:cs typeface="Arial"/>
                <a:sym typeface="Arial"/>
              </a:rPr>
              <a:t>suitable for small size networks(i.e. LAN)</a:t>
            </a:r>
            <a:endParaRPr sz="1600" b="1" i="0" u="none" strike="noStrike" cap="none" dirty="0">
              <a:solidFill>
                <a:srgbClr val="FF0000"/>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72"/>
          <p:cNvSpPr txBox="1">
            <a:spLocks noGrp="1"/>
          </p:cNvSpPr>
          <p:nvPr>
            <p:ph type="title"/>
          </p:nvPr>
        </p:nvSpPr>
        <p:spPr>
          <a:xfrm>
            <a:off x="994020" y="654505"/>
            <a:ext cx="7847700" cy="469800"/>
          </a:xfrm>
          <a:prstGeom prst="rect">
            <a:avLst/>
          </a:prstGeom>
          <a:noFill/>
          <a:ln>
            <a:noFill/>
          </a:ln>
        </p:spPr>
        <p:txBody>
          <a:bodyPr spcFirstLastPara="1" wrap="square" lIns="68575" tIns="34275" rIns="68575" bIns="34275" anchor="b" anchorCtr="0">
            <a:noAutofit/>
          </a:bodyPr>
          <a:lstStyle/>
          <a:p>
            <a:pPr marL="0" lvl="0" indent="0" algn="l" rtl="0">
              <a:lnSpc>
                <a:spcPct val="85000"/>
              </a:lnSpc>
              <a:spcBef>
                <a:spcPts val="0"/>
              </a:spcBef>
              <a:spcAft>
                <a:spcPts val="0"/>
              </a:spcAft>
              <a:buClr>
                <a:srgbClr val="002060"/>
              </a:buClr>
              <a:buSzPts val="3200"/>
              <a:buNone/>
            </a:pPr>
            <a:br>
              <a:rPr lang="en-US"/>
            </a:br>
            <a:r>
              <a:rPr lang="en-US" sz="2400" b="1">
                <a:solidFill>
                  <a:srgbClr val="002060"/>
                </a:solidFill>
              </a:rPr>
              <a:t>Stop-and-Wait Automatic Repeat Request: Example </a:t>
            </a:r>
            <a:endParaRPr sz="2800">
              <a:latin typeface="Times New Roman"/>
              <a:ea typeface="Times New Roman"/>
              <a:cs typeface="Times New Roman"/>
              <a:sym typeface="Times New Roman"/>
            </a:endParaRPr>
          </a:p>
        </p:txBody>
      </p:sp>
      <p:sp>
        <p:nvSpPr>
          <p:cNvPr id="856" name="Google Shape;856;p72"/>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69</a:t>
            </a:fld>
            <a:endParaRPr sz="900">
              <a:solidFill>
                <a:schemeClr val="dk1"/>
              </a:solidFill>
              <a:latin typeface="Times New Roman"/>
              <a:ea typeface="Times New Roman"/>
              <a:cs typeface="Times New Roman"/>
              <a:sym typeface="Times New Roman"/>
            </a:endParaRPr>
          </a:p>
        </p:txBody>
      </p:sp>
      <p:pic>
        <p:nvPicPr>
          <p:cNvPr id="857" name="Google Shape;857;p72"/>
          <p:cNvPicPr preferRelativeResize="0"/>
          <p:nvPr/>
        </p:nvPicPr>
        <p:blipFill rotWithShape="1">
          <a:blip r:embed="rId3">
            <a:alphaModFix/>
          </a:blip>
          <a:srcRect/>
          <a:stretch/>
        </p:blipFill>
        <p:spPr>
          <a:xfrm>
            <a:off x="41821" y="47020"/>
            <a:ext cx="952199" cy="900076"/>
          </a:xfrm>
          <a:prstGeom prst="rect">
            <a:avLst/>
          </a:prstGeom>
          <a:noFill/>
          <a:ln>
            <a:noFill/>
          </a:ln>
        </p:spPr>
      </p:pic>
      <p:sp>
        <p:nvSpPr>
          <p:cNvPr id="858" name="Google Shape;858;p72"/>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1100"/>
              <a:buNone/>
            </a:pPr>
            <a:r>
              <a:rPr lang="en-US" sz="800" b="1">
                <a:solidFill>
                  <a:schemeClr val="dk1"/>
                </a:solidFill>
                <a:latin typeface="Times New Roman"/>
                <a:ea typeface="Times New Roman"/>
                <a:cs typeface="Times New Roman"/>
                <a:sym typeface="Times New Roman"/>
              </a:rPr>
              <a:t>Feb.-2022</a:t>
            </a:r>
            <a:endParaRPr sz="800" b="1">
              <a:solidFill>
                <a:schemeClr val="dk1"/>
              </a:solidFill>
              <a:latin typeface="Times New Roman"/>
              <a:ea typeface="Times New Roman"/>
              <a:cs typeface="Times New Roman"/>
              <a:sym typeface="Times New Roman"/>
            </a:endParaRPr>
          </a:p>
        </p:txBody>
      </p:sp>
      <p:sp>
        <p:nvSpPr>
          <p:cNvPr id="859" name="Google Shape;859;p72"/>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sz="800" b="1">
                <a:solidFill>
                  <a:schemeClr val="dk1"/>
                </a:solidFill>
                <a:latin typeface="Times New Roman"/>
                <a:ea typeface="Times New Roman"/>
                <a:cs typeface="Times New Roman"/>
                <a:sym typeface="Times New Roman"/>
              </a:rPr>
              <a:t>Computer Networks</a:t>
            </a:r>
            <a:endParaRPr sz="800" b="1">
              <a:solidFill>
                <a:schemeClr val="dk1"/>
              </a:solidFill>
              <a:latin typeface="Times New Roman"/>
              <a:ea typeface="Times New Roman"/>
              <a:cs typeface="Times New Roman"/>
              <a:sym typeface="Times New Roman"/>
            </a:endParaRPr>
          </a:p>
        </p:txBody>
      </p:sp>
      <p:sp>
        <p:nvSpPr>
          <p:cNvPr id="860" name="Google Shape;860;p72"/>
          <p:cNvSpPr/>
          <p:nvPr/>
        </p:nvSpPr>
        <p:spPr>
          <a:xfrm>
            <a:off x="385011" y="1323206"/>
            <a:ext cx="3616349" cy="3323987"/>
          </a:xfrm>
          <a:prstGeom prst="rect">
            <a:avLst/>
          </a:prstGeom>
          <a:solidFill>
            <a:srgbClr val="FFE697"/>
          </a:solid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Frame 0 is sent and acknowledged. Frame 1 is lost and resent after the time-out. </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The resent frame 1 is acknowledged and the timer stops. </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Frame 0 is sent and acknowledged, but the acknowledgment is lost. </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The sender has no idea if the frame or the acknowledgment is lost, so after the time-out, it resends frame 0, which is acknowledged.</a:t>
            </a:r>
            <a:endParaRPr sz="1400" b="0" i="0" u="none" strike="noStrike" cap="none">
              <a:solidFill>
                <a:srgbClr val="000000"/>
              </a:solidFill>
              <a:latin typeface="Arial"/>
              <a:ea typeface="Arial"/>
              <a:cs typeface="Arial"/>
              <a:sym typeface="Arial"/>
            </a:endParaRPr>
          </a:p>
        </p:txBody>
      </p:sp>
      <p:pic>
        <p:nvPicPr>
          <p:cNvPr id="861" name="Google Shape;861;p72"/>
          <p:cNvPicPr preferRelativeResize="0"/>
          <p:nvPr/>
        </p:nvPicPr>
        <p:blipFill rotWithShape="1">
          <a:blip r:embed="rId4">
            <a:alphaModFix/>
          </a:blip>
          <a:srcRect/>
          <a:stretch/>
        </p:blipFill>
        <p:spPr>
          <a:xfrm>
            <a:off x="3953233" y="1361287"/>
            <a:ext cx="5025736" cy="339032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6"/>
          <p:cNvSpPr txBox="1">
            <a:spLocks noGrp="1"/>
          </p:cNvSpPr>
          <p:nvPr>
            <p:ph type="title"/>
          </p:nvPr>
        </p:nvSpPr>
        <p:spPr>
          <a:xfrm>
            <a:off x="1175110" y="316669"/>
            <a:ext cx="7847700" cy="469800"/>
          </a:xfrm>
          <a:prstGeom prst="rect">
            <a:avLst/>
          </a:prstGeom>
          <a:noFill/>
          <a:ln>
            <a:noFill/>
          </a:ln>
        </p:spPr>
        <p:txBody>
          <a:bodyPr spcFirstLastPara="1" wrap="square" lIns="68575" tIns="34275" rIns="68575" bIns="34275" anchor="b" anchorCtr="0">
            <a:noAutofit/>
          </a:bodyPr>
          <a:lstStyle/>
          <a:p>
            <a:pPr marL="0" lvl="0" indent="0" algn="l" rtl="0">
              <a:lnSpc>
                <a:spcPct val="85000"/>
              </a:lnSpc>
              <a:spcBef>
                <a:spcPts val="0"/>
              </a:spcBef>
              <a:spcAft>
                <a:spcPts val="0"/>
              </a:spcAft>
              <a:buClr>
                <a:srgbClr val="002060"/>
              </a:buClr>
              <a:buSzPts val="3200"/>
              <a:buNone/>
            </a:pPr>
            <a:r>
              <a:rPr lang="en-US" sz="3200" b="1" dirty="0">
                <a:solidFill>
                  <a:srgbClr val="002060"/>
                </a:solidFill>
                <a:latin typeface="Times New Roman"/>
                <a:ea typeface="Times New Roman"/>
                <a:cs typeface="Times New Roman"/>
                <a:sym typeface="Times New Roman"/>
              </a:rPr>
              <a:t>Addresses in TCP/IP Network</a:t>
            </a:r>
            <a:endParaRPr dirty="0">
              <a:latin typeface="Times New Roman"/>
              <a:ea typeface="Times New Roman"/>
              <a:cs typeface="Times New Roman"/>
              <a:sym typeface="Times New Roman"/>
            </a:endParaRPr>
          </a:p>
        </p:txBody>
      </p:sp>
      <p:sp>
        <p:nvSpPr>
          <p:cNvPr id="133" name="Google Shape;133;p16"/>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7</a:t>
            </a:fld>
            <a:endParaRPr sz="900">
              <a:solidFill>
                <a:schemeClr val="dk1"/>
              </a:solidFill>
              <a:latin typeface="Times New Roman"/>
              <a:ea typeface="Times New Roman"/>
              <a:cs typeface="Times New Roman"/>
              <a:sym typeface="Times New Roman"/>
            </a:endParaRPr>
          </a:p>
        </p:txBody>
      </p:sp>
      <p:pic>
        <p:nvPicPr>
          <p:cNvPr id="134" name="Google Shape;134;p16"/>
          <p:cNvPicPr preferRelativeResize="0"/>
          <p:nvPr/>
        </p:nvPicPr>
        <p:blipFill rotWithShape="1">
          <a:blip r:embed="rId3">
            <a:alphaModFix/>
          </a:blip>
          <a:srcRect/>
          <a:stretch/>
        </p:blipFill>
        <p:spPr>
          <a:xfrm>
            <a:off x="41821" y="47020"/>
            <a:ext cx="952199" cy="900076"/>
          </a:xfrm>
          <a:prstGeom prst="rect">
            <a:avLst/>
          </a:prstGeom>
          <a:noFill/>
          <a:ln>
            <a:noFill/>
          </a:ln>
        </p:spPr>
      </p:pic>
      <p:sp>
        <p:nvSpPr>
          <p:cNvPr id="135" name="Google Shape;135;p16"/>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1100"/>
              <a:buNone/>
            </a:pPr>
            <a:r>
              <a:rPr lang="en-US" sz="800" b="1">
                <a:solidFill>
                  <a:schemeClr val="dk1"/>
                </a:solidFill>
                <a:latin typeface="Times New Roman"/>
                <a:ea typeface="Times New Roman"/>
                <a:cs typeface="Times New Roman"/>
                <a:sym typeface="Times New Roman"/>
              </a:rPr>
              <a:t>Feb.-2022</a:t>
            </a:r>
            <a:endParaRPr sz="800" b="1">
              <a:solidFill>
                <a:schemeClr val="dk1"/>
              </a:solidFill>
              <a:latin typeface="Times New Roman"/>
              <a:ea typeface="Times New Roman"/>
              <a:cs typeface="Times New Roman"/>
              <a:sym typeface="Times New Roman"/>
            </a:endParaRPr>
          </a:p>
        </p:txBody>
      </p:sp>
      <p:sp>
        <p:nvSpPr>
          <p:cNvPr id="136" name="Google Shape;136;p16"/>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sz="800" b="1">
                <a:solidFill>
                  <a:schemeClr val="dk1"/>
                </a:solidFill>
                <a:latin typeface="Times New Roman"/>
                <a:ea typeface="Times New Roman"/>
                <a:cs typeface="Times New Roman"/>
                <a:sym typeface="Times New Roman"/>
              </a:rPr>
              <a:t>Computer Networks</a:t>
            </a:r>
            <a:endParaRPr sz="800" b="1">
              <a:solidFill>
                <a:schemeClr val="dk1"/>
              </a:solidFill>
              <a:latin typeface="Times New Roman"/>
              <a:ea typeface="Times New Roman"/>
              <a:cs typeface="Times New Roman"/>
              <a:sym typeface="Times New Roman"/>
            </a:endParaRPr>
          </a:p>
        </p:txBody>
      </p:sp>
      <p:pic>
        <p:nvPicPr>
          <p:cNvPr id="137" name="Google Shape;137;p16"/>
          <p:cNvPicPr preferRelativeResize="0"/>
          <p:nvPr/>
        </p:nvPicPr>
        <p:blipFill rotWithShape="1">
          <a:blip r:embed="rId4">
            <a:alphaModFix/>
          </a:blip>
          <a:srcRect/>
          <a:stretch/>
        </p:blipFill>
        <p:spPr>
          <a:xfrm>
            <a:off x="1175109" y="1293208"/>
            <a:ext cx="6942979" cy="2193228"/>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18">
          <a:extLst>
            <a:ext uri="{FF2B5EF4-FFF2-40B4-BE49-F238E27FC236}">
              <a16:creationId xmlns:a16="http://schemas.microsoft.com/office/drawing/2014/main" id="{449DC695-1373-8493-CB64-42DCC4E658C8}"/>
            </a:ext>
          </a:extLst>
        </p:cNvPr>
        <p:cNvGrpSpPr/>
        <p:nvPr/>
      </p:nvGrpSpPr>
      <p:grpSpPr>
        <a:xfrm>
          <a:off x="0" y="0"/>
          <a:ext cx="0" cy="0"/>
          <a:chOff x="0" y="0"/>
          <a:chExt cx="0" cy="0"/>
        </a:xfrm>
      </p:grpSpPr>
      <p:sp>
        <p:nvSpPr>
          <p:cNvPr id="219" name="Google Shape;219;p32">
            <a:extLst>
              <a:ext uri="{FF2B5EF4-FFF2-40B4-BE49-F238E27FC236}">
                <a16:creationId xmlns:a16="http://schemas.microsoft.com/office/drawing/2014/main" id="{8CD73213-5C2A-770E-3375-0443E9D9FE05}"/>
              </a:ext>
            </a:extLst>
          </p:cNvPr>
          <p:cNvSpPr txBox="1">
            <a:spLocks noGrp="1"/>
          </p:cNvSpPr>
          <p:nvPr>
            <p:ph type="title"/>
          </p:nvPr>
        </p:nvSpPr>
        <p:spPr>
          <a:xfrm>
            <a:off x="525847" y="101232"/>
            <a:ext cx="7847700" cy="469800"/>
          </a:xfrm>
          <a:prstGeom prst="rect">
            <a:avLst/>
          </a:prstGeom>
          <a:noFill/>
          <a:ln>
            <a:noFill/>
          </a:ln>
        </p:spPr>
        <p:txBody>
          <a:bodyPr spcFirstLastPara="1" wrap="square" lIns="68575" tIns="34275" rIns="68575" bIns="34275" anchor="b" anchorCtr="0">
            <a:noAutofit/>
          </a:bodyPr>
          <a:lstStyle/>
          <a:p>
            <a:pPr algn="ctr">
              <a:buClr>
                <a:srgbClr val="002060"/>
              </a:buClr>
              <a:buSzPts val="3200"/>
            </a:pPr>
            <a:br>
              <a:rPr lang="en-US" sz="2800" dirty="0"/>
            </a:br>
            <a:r>
              <a:rPr lang="en-US" sz="2800" b="1" dirty="0">
                <a:solidFill>
                  <a:srgbClr val="0070C0"/>
                </a:solidFill>
              </a:rPr>
              <a:t>Stop-and-Wait Automatic Repeat Request</a:t>
            </a:r>
            <a:endParaRPr sz="2800" dirty="0">
              <a:solidFill>
                <a:srgbClr val="0070C0"/>
              </a:solidFill>
              <a:latin typeface="Times New Roman"/>
              <a:ea typeface="Times New Roman"/>
              <a:cs typeface="Times New Roman"/>
              <a:sym typeface="Times New Roman"/>
            </a:endParaRPr>
          </a:p>
        </p:txBody>
      </p:sp>
      <p:sp>
        <p:nvSpPr>
          <p:cNvPr id="220" name="Google Shape;220;p32">
            <a:extLst>
              <a:ext uri="{FF2B5EF4-FFF2-40B4-BE49-F238E27FC236}">
                <a16:creationId xmlns:a16="http://schemas.microsoft.com/office/drawing/2014/main" id="{B4B5B6CA-3E55-96EF-FBC2-0C08FB4E36FD}"/>
              </a:ext>
            </a:extLst>
          </p:cNvPr>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70</a:t>
            </a:fld>
            <a:endParaRPr sz="900">
              <a:solidFill>
                <a:schemeClr val="dk1"/>
              </a:solidFill>
              <a:latin typeface="Times New Roman"/>
              <a:ea typeface="Times New Roman"/>
              <a:cs typeface="Times New Roman"/>
              <a:sym typeface="Times New Roman"/>
            </a:endParaRPr>
          </a:p>
        </p:txBody>
      </p:sp>
      <p:pic>
        <p:nvPicPr>
          <p:cNvPr id="221" name="Google Shape;221;p32">
            <a:extLst>
              <a:ext uri="{FF2B5EF4-FFF2-40B4-BE49-F238E27FC236}">
                <a16:creationId xmlns:a16="http://schemas.microsoft.com/office/drawing/2014/main" id="{229A6586-546B-7C85-92A2-93C276DDFFD5}"/>
              </a:ext>
            </a:extLst>
          </p:cNvPr>
          <p:cNvPicPr preferRelativeResize="0"/>
          <p:nvPr/>
        </p:nvPicPr>
        <p:blipFill rotWithShape="1">
          <a:blip r:embed="rId3">
            <a:alphaModFix/>
          </a:blip>
          <a:srcRect/>
          <a:stretch/>
        </p:blipFill>
        <p:spPr>
          <a:xfrm>
            <a:off x="51207" y="17759"/>
            <a:ext cx="599846" cy="636746"/>
          </a:xfrm>
          <a:prstGeom prst="rect">
            <a:avLst/>
          </a:prstGeom>
          <a:noFill/>
          <a:ln>
            <a:noFill/>
          </a:ln>
        </p:spPr>
      </p:pic>
      <p:sp>
        <p:nvSpPr>
          <p:cNvPr id="4" name="Rectangle 3">
            <a:extLst>
              <a:ext uri="{FF2B5EF4-FFF2-40B4-BE49-F238E27FC236}">
                <a16:creationId xmlns:a16="http://schemas.microsoft.com/office/drawing/2014/main" id="{D78B1C9C-5ABC-B962-89FE-AF325E0F80F7}"/>
              </a:ext>
            </a:extLst>
          </p:cNvPr>
          <p:cNvSpPr/>
          <p:nvPr/>
        </p:nvSpPr>
        <p:spPr>
          <a:xfrm>
            <a:off x="351130" y="815833"/>
            <a:ext cx="2967479" cy="338554"/>
          </a:xfrm>
          <a:prstGeom prst="rect">
            <a:avLst/>
          </a:prstGeom>
        </p:spPr>
        <p:txBody>
          <a:bodyPr wrap="none">
            <a:spAutoFit/>
          </a:bodyPr>
          <a:lstStyle/>
          <a:p>
            <a:r>
              <a:rPr lang="en-US" sz="1600" b="1" dirty="0">
                <a:solidFill>
                  <a:srgbClr val="FF0000"/>
                </a:solidFill>
                <a:latin typeface="__Source_Sans_Pro_fea366"/>
              </a:rPr>
              <a:t>Problem of Lost Data Packet</a:t>
            </a:r>
            <a:endParaRPr lang="en-US" sz="1600" dirty="0">
              <a:solidFill>
                <a:srgbClr val="FF0000"/>
              </a:solidFill>
            </a:endParaRPr>
          </a:p>
        </p:txBody>
      </p:sp>
      <p:pic>
        <p:nvPicPr>
          <p:cNvPr id="5" name="Picture 4">
            <a:extLst>
              <a:ext uri="{FF2B5EF4-FFF2-40B4-BE49-F238E27FC236}">
                <a16:creationId xmlns:a16="http://schemas.microsoft.com/office/drawing/2014/main" id="{3DCF0E75-3DE7-1C52-CCD8-584F7F2C9E79}"/>
              </a:ext>
            </a:extLst>
          </p:cNvPr>
          <p:cNvPicPr>
            <a:picLocks noChangeAspect="1"/>
          </p:cNvPicPr>
          <p:nvPr/>
        </p:nvPicPr>
        <p:blipFill rotWithShape="1">
          <a:blip r:embed="rId4"/>
          <a:srcRect l="23335" t="11520" r="24204" b="26756"/>
          <a:stretch/>
        </p:blipFill>
        <p:spPr>
          <a:xfrm>
            <a:off x="204826" y="1399189"/>
            <a:ext cx="3525926" cy="2821682"/>
          </a:xfrm>
          <a:prstGeom prst="rect">
            <a:avLst/>
          </a:prstGeom>
        </p:spPr>
      </p:pic>
      <p:sp>
        <p:nvSpPr>
          <p:cNvPr id="6" name="Rectangle 5">
            <a:extLst>
              <a:ext uri="{FF2B5EF4-FFF2-40B4-BE49-F238E27FC236}">
                <a16:creationId xmlns:a16="http://schemas.microsoft.com/office/drawing/2014/main" id="{E111EDBC-C92C-2AFA-A978-20A04F8FBCBE}"/>
              </a:ext>
            </a:extLst>
          </p:cNvPr>
          <p:cNvSpPr/>
          <p:nvPr/>
        </p:nvSpPr>
        <p:spPr>
          <a:xfrm>
            <a:off x="4680389" y="815833"/>
            <a:ext cx="3177473" cy="307777"/>
          </a:xfrm>
          <a:prstGeom prst="rect">
            <a:avLst/>
          </a:prstGeom>
        </p:spPr>
        <p:txBody>
          <a:bodyPr wrap="none">
            <a:spAutoFit/>
          </a:bodyPr>
          <a:lstStyle/>
          <a:p>
            <a:r>
              <a:rPr lang="en-US" b="1" dirty="0">
                <a:solidFill>
                  <a:srgbClr val="FF0000"/>
                </a:solidFill>
                <a:latin typeface="__Source_Sans_Pro_fea366"/>
              </a:rPr>
              <a:t>Problem of Lost Acknowledgement</a:t>
            </a:r>
            <a:endParaRPr lang="en-US" dirty="0">
              <a:solidFill>
                <a:srgbClr val="FF0000"/>
              </a:solidFill>
            </a:endParaRPr>
          </a:p>
        </p:txBody>
      </p:sp>
      <p:pic>
        <p:nvPicPr>
          <p:cNvPr id="7" name="Picture 6">
            <a:extLst>
              <a:ext uri="{FF2B5EF4-FFF2-40B4-BE49-F238E27FC236}">
                <a16:creationId xmlns:a16="http://schemas.microsoft.com/office/drawing/2014/main" id="{FC8875C7-FA81-9FF2-4F20-6D793B4FEC3D}"/>
              </a:ext>
            </a:extLst>
          </p:cNvPr>
          <p:cNvPicPr>
            <a:picLocks noChangeAspect="1"/>
          </p:cNvPicPr>
          <p:nvPr/>
        </p:nvPicPr>
        <p:blipFill rotWithShape="1">
          <a:blip r:embed="rId5"/>
          <a:srcRect l="20740" t="11236" r="15742" b="26613"/>
          <a:stretch/>
        </p:blipFill>
        <p:spPr>
          <a:xfrm>
            <a:off x="4336600" y="1361289"/>
            <a:ext cx="4564128" cy="2853396"/>
          </a:xfrm>
          <a:prstGeom prst="rect">
            <a:avLst/>
          </a:prstGeom>
        </p:spPr>
      </p:pic>
    </p:spTree>
    <p:extLst>
      <p:ext uri="{BB962C8B-B14F-4D97-AF65-F5344CB8AC3E}">
        <p14:creationId xmlns:p14="http://schemas.microsoft.com/office/powerpoint/2010/main" val="161848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18">
          <a:extLst>
            <a:ext uri="{FF2B5EF4-FFF2-40B4-BE49-F238E27FC236}">
              <a16:creationId xmlns:a16="http://schemas.microsoft.com/office/drawing/2014/main" id="{B97489F8-3EEB-E8C8-DFB5-99E02251AB41}"/>
            </a:ext>
          </a:extLst>
        </p:cNvPr>
        <p:cNvGrpSpPr/>
        <p:nvPr/>
      </p:nvGrpSpPr>
      <p:grpSpPr>
        <a:xfrm>
          <a:off x="0" y="0"/>
          <a:ext cx="0" cy="0"/>
          <a:chOff x="0" y="0"/>
          <a:chExt cx="0" cy="0"/>
        </a:xfrm>
      </p:grpSpPr>
      <p:sp>
        <p:nvSpPr>
          <p:cNvPr id="219" name="Google Shape;219;p32">
            <a:extLst>
              <a:ext uri="{FF2B5EF4-FFF2-40B4-BE49-F238E27FC236}">
                <a16:creationId xmlns:a16="http://schemas.microsoft.com/office/drawing/2014/main" id="{CF5EBA36-3DE7-0DDB-2BEB-CA9CAA489B52}"/>
              </a:ext>
            </a:extLst>
          </p:cNvPr>
          <p:cNvSpPr txBox="1">
            <a:spLocks noGrp="1"/>
          </p:cNvSpPr>
          <p:nvPr>
            <p:ph type="title"/>
          </p:nvPr>
        </p:nvSpPr>
        <p:spPr>
          <a:xfrm>
            <a:off x="525847" y="101232"/>
            <a:ext cx="7847700" cy="469800"/>
          </a:xfrm>
          <a:prstGeom prst="rect">
            <a:avLst/>
          </a:prstGeom>
          <a:noFill/>
          <a:ln>
            <a:noFill/>
          </a:ln>
        </p:spPr>
        <p:txBody>
          <a:bodyPr spcFirstLastPara="1" wrap="square" lIns="68575" tIns="34275" rIns="68575" bIns="34275" anchor="b" anchorCtr="0">
            <a:noAutofit/>
          </a:bodyPr>
          <a:lstStyle/>
          <a:p>
            <a:pPr algn="ctr">
              <a:buClr>
                <a:srgbClr val="002060"/>
              </a:buClr>
              <a:buSzPts val="3200"/>
            </a:pPr>
            <a:br>
              <a:rPr lang="en-US" sz="2800" dirty="0"/>
            </a:br>
            <a:r>
              <a:rPr lang="en-US" sz="2800" b="1" dirty="0">
                <a:solidFill>
                  <a:srgbClr val="0070C0"/>
                </a:solidFill>
              </a:rPr>
              <a:t>Stop-and-Wait Automatic Repeat Request</a:t>
            </a:r>
            <a:endParaRPr sz="2800" dirty="0">
              <a:solidFill>
                <a:srgbClr val="0070C0"/>
              </a:solidFill>
              <a:latin typeface="Times New Roman"/>
              <a:ea typeface="Times New Roman"/>
              <a:cs typeface="Times New Roman"/>
              <a:sym typeface="Times New Roman"/>
            </a:endParaRPr>
          </a:p>
        </p:txBody>
      </p:sp>
      <p:sp>
        <p:nvSpPr>
          <p:cNvPr id="220" name="Google Shape;220;p32">
            <a:extLst>
              <a:ext uri="{FF2B5EF4-FFF2-40B4-BE49-F238E27FC236}">
                <a16:creationId xmlns:a16="http://schemas.microsoft.com/office/drawing/2014/main" id="{C2ADDC84-2037-6F54-0470-CB7CD42E42D3}"/>
              </a:ext>
            </a:extLst>
          </p:cNvPr>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71</a:t>
            </a:fld>
            <a:endParaRPr sz="900">
              <a:solidFill>
                <a:schemeClr val="dk1"/>
              </a:solidFill>
              <a:latin typeface="Times New Roman"/>
              <a:ea typeface="Times New Roman"/>
              <a:cs typeface="Times New Roman"/>
              <a:sym typeface="Times New Roman"/>
            </a:endParaRPr>
          </a:p>
        </p:txBody>
      </p:sp>
      <p:pic>
        <p:nvPicPr>
          <p:cNvPr id="221" name="Google Shape;221;p32">
            <a:extLst>
              <a:ext uri="{FF2B5EF4-FFF2-40B4-BE49-F238E27FC236}">
                <a16:creationId xmlns:a16="http://schemas.microsoft.com/office/drawing/2014/main" id="{E5CAAC22-1A06-39DB-2E09-536BEDF9B1F0}"/>
              </a:ext>
            </a:extLst>
          </p:cNvPr>
          <p:cNvPicPr preferRelativeResize="0"/>
          <p:nvPr/>
        </p:nvPicPr>
        <p:blipFill rotWithShape="1">
          <a:blip r:embed="rId3">
            <a:alphaModFix/>
          </a:blip>
          <a:srcRect/>
          <a:stretch/>
        </p:blipFill>
        <p:spPr>
          <a:xfrm>
            <a:off x="51207" y="17759"/>
            <a:ext cx="599846" cy="636746"/>
          </a:xfrm>
          <a:prstGeom prst="rect">
            <a:avLst/>
          </a:prstGeom>
          <a:noFill/>
          <a:ln>
            <a:noFill/>
          </a:ln>
        </p:spPr>
      </p:pic>
      <p:sp>
        <p:nvSpPr>
          <p:cNvPr id="4" name="Rectangle 3">
            <a:extLst>
              <a:ext uri="{FF2B5EF4-FFF2-40B4-BE49-F238E27FC236}">
                <a16:creationId xmlns:a16="http://schemas.microsoft.com/office/drawing/2014/main" id="{3DBC3478-6BB9-A78B-B7B6-C3BBC48ECB43}"/>
              </a:ext>
            </a:extLst>
          </p:cNvPr>
          <p:cNvSpPr/>
          <p:nvPr/>
        </p:nvSpPr>
        <p:spPr>
          <a:xfrm>
            <a:off x="351130" y="815833"/>
            <a:ext cx="3969356" cy="338554"/>
          </a:xfrm>
          <a:prstGeom prst="rect">
            <a:avLst/>
          </a:prstGeom>
        </p:spPr>
        <p:txBody>
          <a:bodyPr wrap="none">
            <a:spAutoFit/>
          </a:bodyPr>
          <a:lstStyle/>
          <a:p>
            <a:r>
              <a:rPr lang="en-US" sz="1600" b="1" dirty="0">
                <a:solidFill>
                  <a:srgbClr val="FF0000"/>
                </a:solidFill>
              </a:rPr>
              <a:t>Problem of Delayed Acknowledgement</a:t>
            </a:r>
            <a:endParaRPr lang="en-US" sz="1600" dirty="0">
              <a:solidFill>
                <a:srgbClr val="FF0000"/>
              </a:solidFill>
            </a:endParaRPr>
          </a:p>
        </p:txBody>
      </p:sp>
      <p:sp>
        <p:nvSpPr>
          <p:cNvPr id="6" name="Rectangle 5">
            <a:extLst>
              <a:ext uri="{FF2B5EF4-FFF2-40B4-BE49-F238E27FC236}">
                <a16:creationId xmlns:a16="http://schemas.microsoft.com/office/drawing/2014/main" id="{53D98A4C-46CA-187C-57F5-FAAC8583C447}"/>
              </a:ext>
            </a:extLst>
          </p:cNvPr>
          <p:cNvSpPr/>
          <p:nvPr/>
        </p:nvSpPr>
        <p:spPr>
          <a:xfrm>
            <a:off x="5321949" y="821195"/>
            <a:ext cx="2662908" cy="307777"/>
          </a:xfrm>
          <a:prstGeom prst="rect">
            <a:avLst/>
          </a:prstGeom>
        </p:spPr>
        <p:txBody>
          <a:bodyPr wrap="none">
            <a:spAutoFit/>
          </a:bodyPr>
          <a:lstStyle/>
          <a:p>
            <a:r>
              <a:rPr lang="en-US" b="1" dirty="0">
                <a:solidFill>
                  <a:srgbClr val="FF0000"/>
                </a:solidFill>
              </a:rPr>
              <a:t>Problem of Damaged Packet</a:t>
            </a:r>
            <a:endParaRPr lang="en-US" dirty="0">
              <a:solidFill>
                <a:srgbClr val="FF0000"/>
              </a:solidFill>
            </a:endParaRPr>
          </a:p>
        </p:txBody>
      </p:sp>
      <p:pic>
        <p:nvPicPr>
          <p:cNvPr id="2" name="Picture 1">
            <a:extLst>
              <a:ext uri="{FF2B5EF4-FFF2-40B4-BE49-F238E27FC236}">
                <a16:creationId xmlns:a16="http://schemas.microsoft.com/office/drawing/2014/main" id="{C462FE61-1598-9CC1-7F0D-64F67B64EDDD}"/>
              </a:ext>
            </a:extLst>
          </p:cNvPr>
          <p:cNvPicPr>
            <a:picLocks noChangeAspect="1"/>
          </p:cNvPicPr>
          <p:nvPr/>
        </p:nvPicPr>
        <p:blipFill rotWithShape="1">
          <a:blip r:embed="rId4"/>
          <a:srcRect l="20186" t="11236" r="26003" b="26044"/>
          <a:stretch/>
        </p:blipFill>
        <p:spPr>
          <a:xfrm>
            <a:off x="270662" y="1315715"/>
            <a:ext cx="3694968" cy="3304223"/>
          </a:xfrm>
          <a:prstGeom prst="rect">
            <a:avLst/>
          </a:prstGeom>
        </p:spPr>
      </p:pic>
      <p:pic>
        <p:nvPicPr>
          <p:cNvPr id="8" name="Picture 7">
            <a:extLst>
              <a:ext uri="{FF2B5EF4-FFF2-40B4-BE49-F238E27FC236}">
                <a16:creationId xmlns:a16="http://schemas.microsoft.com/office/drawing/2014/main" id="{1DC580CF-B046-5695-1D27-A935EF2DE8C4}"/>
              </a:ext>
            </a:extLst>
          </p:cNvPr>
          <p:cNvPicPr>
            <a:picLocks noChangeAspect="1"/>
          </p:cNvPicPr>
          <p:nvPr/>
        </p:nvPicPr>
        <p:blipFill rotWithShape="1">
          <a:blip r:embed="rId5"/>
          <a:srcRect l="26080" t="14240" r="25920" b="33295"/>
          <a:stretch/>
        </p:blipFill>
        <p:spPr>
          <a:xfrm>
            <a:off x="4791456" y="1315715"/>
            <a:ext cx="3723894" cy="2524765"/>
          </a:xfrm>
          <a:prstGeom prst="rect">
            <a:avLst/>
          </a:prstGeom>
        </p:spPr>
      </p:pic>
    </p:spTree>
    <p:extLst>
      <p:ext uri="{BB962C8B-B14F-4D97-AF65-F5344CB8AC3E}">
        <p14:creationId xmlns:p14="http://schemas.microsoft.com/office/powerpoint/2010/main" val="2935847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18">
          <a:extLst>
            <a:ext uri="{FF2B5EF4-FFF2-40B4-BE49-F238E27FC236}">
              <a16:creationId xmlns:a16="http://schemas.microsoft.com/office/drawing/2014/main" id="{198CB552-FF78-DB5B-5841-022553F398FF}"/>
            </a:ext>
          </a:extLst>
        </p:cNvPr>
        <p:cNvGrpSpPr/>
        <p:nvPr/>
      </p:nvGrpSpPr>
      <p:grpSpPr>
        <a:xfrm>
          <a:off x="0" y="0"/>
          <a:ext cx="0" cy="0"/>
          <a:chOff x="0" y="0"/>
          <a:chExt cx="0" cy="0"/>
        </a:xfrm>
      </p:grpSpPr>
      <p:sp>
        <p:nvSpPr>
          <p:cNvPr id="219" name="Google Shape;219;p32">
            <a:extLst>
              <a:ext uri="{FF2B5EF4-FFF2-40B4-BE49-F238E27FC236}">
                <a16:creationId xmlns:a16="http://schemas.microsoft.com/office/drawing/2014/main" id="{DB3B8D20-9D57-35AD-7734-A8CB0A6FDFCA}"/>
              </a:ext>
            </a:extLst>
          </p:cNvPr>
          <p:cNvSpPr txBox="1">
            <a:spLocks noGrp="1"/>
          </p:cNvSpPr>
          <p:nvPr>
            <p:ph type="title"/>
          </p:nvPr>
        </p:nvSpPr>
        <p:spPr>
          <a:xfrm>
            <a:off x="701270" y="132424"/>
            <a:ext cx="7847700" cy="469800"/>
          </a:xfrm>
          <a:prstGeom prst="rect">
            <a:avLst/>
          </a:prstGeom>
          <a:noFill/>
          <a:ln>
            <a:noFill/>
          </a:ln>
        </p:spPr>
        <p:txBody>
          <a:bodyPr spcFirstLastPara="1" wrap="square" lIns="68575" tIns="34275" rIns="68575" bIns="34275" anchor="b" anchorCtr="0">
            <a:noAutofit/>
          </a:bodyPr>
          <a:lstStyle/>
          <a:p>
            <a:pPr algn="ctr">
              <a:buClr>
                <a:srgbClr val="002060"/>
              </a:buClr>
              <a:buSzPts val="3200"/>
            </a:pPr>
            <a:br>
              <a:rPr lang="en-US" dirty="0"/>
            </a:br>
            <a:br>
              <a:rPr lang="en-US" sz="2800" b="1" dirty="0"/>
            </a:br>
            <a:r>
              <a:rPr lang="en-US" sz="2800" b="1" dirty="0">
                <a:solidFill>
                  <a:srgbClr val="0070C0"/>
                </a:solidFill>
              </a:rPr>
              <a:t>Advantages of Stop-and-Wait ARQ </a:t>
            </a:r>
            <a:endParaRPr sz="3200" dirty="0">
              <a:solidFill>
                <a:srgbClr val="0070C0"/>
              </a:solidFill>
              <a:latin typeface="Times New Roman"/>
              <a:ea typeface="Times New Roman"/>
              <a:cs typeface="Times New Roman"/>
              <a:sym typeface="Times New Roman"/>
            </a:endParaRPr>
          </a:p>
        </p:txBody>
      </p:sp>
      <p:sp>
        <p:nvSpPr>
          <p:cNvPr id="220" name="Google Shape;220;p32">
            <a:extLst>
              <a:ext uri="{FF2B5EF4-FFF2-40B4-BE49-F238E27FC236}">
                <a16:creationId xmlns:a16="http://schemas.microsoft.com/office/drawing/2014/main" id="{3D5A9EC4-854E-8753-90BA-FF506D7EA070}"/>
              </a:ext>
            </a:extLst>
          </p:cNvPr>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72</a:t>
            </a:fld>
            <a:endParaRPr sz="900">
              <a:solidFill>
                <a:schemeClr val="dk1"/>
              </a:solidFill>
              <a:latin typeface="Times New Roman"/>
              <a:ea typeface="Times New Roman"/>
              <a:cs typeface="Times New Roman"/>
              <a:sym typeface="Times New Roman"/>
            </a:endParaRPr>
          </a:p>
        </p:txBody>
      </p:sp>
      <p:pic>
        <p:nvPicPr>
          <p:cNvPr id="221" name="Google Shape;221;p32">
            <a:extLst>
              <a:ext uri="{FF2B5EF4-FFF2-40B4-BE49-F238E27FC236}">
                <a16:creationId xmlns:a16="http://schemas.microsoft.com/office/drawing/2014/main" id="{6095D34D-5A63-5504-3E8B-B1DAD8DF8E92}"/>
              </a:ext>
            </a:extLst>
          </p:cNvPr>
          <p:cNvPicPr preferRelativeResize="0"/>
          <p:nvPr/>
        </p:nvPicPr>
        <p:blipFill rotWithShape="1">
          <a:blip r:embed="rId3">
            <a:alphaModFix/>
          </a:blip>
          <a:srcRect/>
          <a:stretch/>
        </p:blipFill>
        <p:spPr>
          <a:xfrm>
            <a:off x="41821" y="17759"/>
            <a:ext cx="659449" cy="699131"/>
          </a:xfrm>
          <a:prstGeom prst="rect">
            <a:avLst/>
          </a:prstGeom>
          <a:noFill/>
          <a:ln>
            <a:noFill/>
          </a:ln>
        </p:spPr>
      </p:pic>
      <p:sp>
        <p:nvSpPr>
          <p:cNvPr id="2" name="Rectangle 1">
            <a:extLst>
              <a:ext uri="{FF2B5EF4-FFF2-40B4-BE49-F238E27FC236}">
                <a16:creationId xmlns:a16="http://schemas.microsoft.com/office/drawing/2014/main" id="{BDB0F4D2-F9E1-B9FA-E07B-8CBF3B4DFA47}"/>
              </a:ext>
            </a:extLst>
          </p:cNvPr>
          <p:cNvSpPr/>
          <p:nvPr/>
        </p:nvSpPr>
        <p:spPr>
          <a:xfrm>
            <a:off x="673769" y="921972"/>
            <a:ext cx="7708074" cy="3016210"/>
          </a:xfrm>
          <a:prstGeom prst="rect">
            <a:avLst/>
          </a:prstGeom>
          <a:solidFill>
            <a:srgbClr val="FFE697"/>
          </a:solidFill>
        </p:spPr>
        <p:txBody>
          <a:bodyPr wrap="square">
            <a:spAutoFit/>
          </a:bodyPr>
          <a:lstStyle/>
          <a:p>
            <a:pPr marL="342900" indent="-342900">
              <a:spcBef>
                <a:spcPts val="12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stop and wait ARQ </a:t>
            </a:r>
            <a:r>
              <a:rPr lang="en-US" sz="2000" b="1" dirty="0">
                <a:solidFill>
                  <a:srgbClr val="FF0000"/>
                </a:solidFill>
                <a:latin typeface="Times New Roman" panose="02020603050405020304" pitchFamily="18" charset="0"/>
                <a:cs typeface="Times New Roman" panose="02020603050405020304" pitchFamily="18" charset="0"/>
              </a:rPr>
              <a:t>can be used in both the data link layer and the transport layer.</a:t>
            </a:r>
          </a:p>
          <a:p>
            <a:pPr marL="342900" indent="-342900">
              <a:spcBef>
                <a:spcPts val="12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stop and wait ARQ provides </a:t>
            </a:r>
            <a:r>
              <a:rPr lang="en-US" sz="2000" b="1" dirty="0">
                <a:solidFill>
                  <a:srgbClr val="FF0000"/>
                </a:solidFill>
                <a:latin typeface="Times New Roman" panose="02020603050405020304" pitchFamily="18" charset="0"/>
                <a:cs typeface="Times New Roman" panose="02020603050405020304" pitchFamily="18" charset="0"/>
              </a:rPr>
              <a:t>both error management and flow control management.</a:t>
            </a:r>
          </a:p>
          <a:p>
            <a:pPr marL="342900" indent="-342900">
              <a:spcBef>
                <a:spcPts val="12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stop and wait ARQ works in </a:t>
            </a:r>
            <a:r>
              <a:rPr lang="en-US" sz="2000" b="1" dirty="0">
                <a:solidFill>
                  <a:srgbClr val="FF0000"/>
                </a:solidFill>
                <a:latin typeface="Times New Roman" panose="02020603050405020304" pitchFamily="18" charset="0"/>
                <a:cs typeface="Times New Roman" panose="02020603050405020304" pitchFamily="18" charset="0"/>
              </a:rPr>
              <a:t>half-duplex mode </a:t>
            </a:r>
            <a:r>
              <a:rPr lang="en-US" sz="2000" dirty="0">
                <a:latin typeface="Times New Roman" panose="02020603050405020304" pitchFamily="18" charset="0"/>
                <a:cs typeface="Times New Roman" panose="02020603050405020304" pitchFamily="18" charset="0"/>
              </a:rPr>
              <a:t>as at a time only the sender can send the message or the receiver can send the ACK.</a:t>
            </a:r>
          </a:p>
          <a:p>
            <a:pPr marL="342900" indent="-342900">
              <a:spcBef>
                <a:spcPts val="12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stop and wait ARQ ensures that </a:t>
            </a:r>
            <a:r>
              <a:rPr lang="en-US" sz="2000" b="1" dirty="0">
                <a:solidFill>
                  <a:srgbClr val="FF0000"/>
                </a:solidFill>
                <a:latin typeface="Times New Roman" panose="02020603050405020304" pitchFamily="18" charset="0"/>
                <a:cs typeface="Times New Roman" panose="02020603050405020304" pitchFamily="18" charset="0"/>
              </a:rPr>
              <a:t>the information is received </a:t>
            </a:r>
            <a:r>
              <a:rPr lang="en-US" sz="2000" dirty="0">
                <a:latin typeface="Times New Roman" panose="02020603050405020304" pitchFamily="18" charset="0"/>
                <a:cs typeface="Times New Roman" panose="02020603050405020304" pitchFamily="18" charset="0"/>
              </a:rPr>
              <a:t>by the receiver </a:t>
            </a:r>
            <a:r>
              <a:rPr lang="en-US" sz="2000" b="1" dirty="0">
                <a:solidFill>
                  <a:srgbClr val="FF0000"/>
                </a:solidFill>
                <a:latin typeface="Times New Roman" panose="02020603050405020304" pitchFamily="18" charset="0"/>
                <a:cs typeface="Times New Roman" panose="02020603050405020304" pitchFamily="18" charset="0"/>
              </a:rPr>
              <a:t>in the order it was sent.</a:t>
            </a:r>
          </a:p>
        </p:txBody>
      </p:sp>
    </p:spTree>
    <p:extLst>
      <p:ext uri="{BB962C8B-B14F-4D97-AF65-F5344CB8AC3E}">
        <p14:creationId xmlns:p14="http://schemas.microsoft.com/office/powerpoint/2010/main" val="24758481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18">
          <a:extLst>
            <a:ext uri="{FF2B5EF4-FFF2-40B4-BE49-F238E27FC236}">
              <a16:creationId xmlns:a16="http://schemas.microsoft.com/office/drawing/2014/main" id="{0D5F0BF5-7C9B-62BF-40D9-A5AD70C491FD}"/>
            </a:ext>
          </a:extLst>
        </p:cNvPr>
        <p:cNvGrpSpPr/>
        <p:nvPr/>
      </p:nvGrpSpPr>
      <p:grpSpPr>
        <a:xfrm>
          <a:off x="0" y="0"/>
          <a:ext cx="0" cy="0"/>
          <a:chOff x="0" y="0"/>
          <a:chExt cx="0" cy="0"/>
        </a:xfrm>
      </p:grpSpPr>
      <p:sp>
        <p:nvSpPr>
          <p:cNvPr id="219" name="Google Shape;219;p32">
            <a:extLst>
              <a:ext uri="{FF2B5EF4-FFF2-40B4-BE49-F238E27FC236}">
                <a16:creationId xmlns:a16="http://schemas.microsoft.com/office/drawing/2014/main" id="{73A6C79A-460F-0217-435F-6E2EF5FA7581}"/>
              </a:ext>
            </a:extLst>
          </p:cNvPr>
          <p:cNvSpPr txBox="1">
            <a:spLocks noGrp="1"/>
          </p:cNvSpPr>
          <p:nvPr>
            <p:ph type="title"/>
          </p:nvPr>
        </p:nvSpPr>
        <p:spPr>
          <a:xfrm>
            <a:off x="701270" y="132424"/>
            <a:ext cx="7847700" cy="469800"/>
          </a:xfrm>
          <a:prstGeom prst="rect">
            <a:avLst/>
          </a:prstGeom>
          <a:noFill/>
          <a:ln>
            <a:noFill/>
          </a:ln>
        </p:spPr>
        <p:txBody>
          <a:bodyPr spcFirstLastPara="1" wrap="square" lIns="68575" tIns="34275" rIns="68575" bIns="34275" anchor="b" anchorCtr="0">
            <a:noAutofit/>
          </a:bodyPr>
          <a:lstStyle/>
          <a:p>
            <a:pPr algn="ctr">
              <a:buClr>
                <a:srgbClr val="002060"/>
              </a:buClr>
              <a:buSzPts val="3200"/>
            </a:pPr>
            <a:br>
              <a:rPr lang="en-US" dirty="0"/>
            </a:br>
            <a:br>
              <a:rPr lang="en-US" sz="2800" b="1" dirty="0"/>
            </a:br>
            <a:r>
              <a:rPr lang="en-US" sz="2800" b="1" dirty="0">
                <a:solidFill>
                  <a:srgbClr val="0070C0"/>
                </a:solidFill>
              </a:rPr>
              <a:t>Limitations of Stop-and-Wait ARQ </a:t>
            </a:r>
            <a:endParaRPr sz="3200" dirty="0">
              <a:solidFill>
                <a:srgbClr val="0070C0"/>
              </a:solidFill>
              <a:latin typeface="Times New Roman"/>
              <a:ea typeface="Times New Roman"/>
              <a:cs typeface="Times New Roman"/>
              <a:sym typeface="Times New Roman"/>
            </a:endParaRPr>
          </a:p>
        </p:txBody>
      </p:sp>
      <p:sp>
        <p:nvSpPr>
          <p:cNvPr id="220" name="Google Shape;220;p32">
            <a:extLst>
              <a:ext uri="{FF2B5EF4-FFF2-40B4-BE49-F238E27FC236}">
                <a16:creationId xmlns:a16="http://schemas.microsoft.com/office/drawing/2014/main" id="{4A94BD83-A859-35BC-29B3-345D2DEA81EB}"/>
              </a:ext>
            </a:extLst>
          </p:cNvPr>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73</a:t>
            </a:fld>
            <a:endParaRPr sz="900">
              <a:solidFill>
                <a:schemeClr val="dk1"/>
              </a:solidFill>
              <a:latin typeface="Times New Roman"/>
              <a:ea typeface="Times New Roman"/>
              <a:cs typeface="Times New Roman"/>
              <a:sym typeface="Times New Roman"/>
            </a:endParaRPr>
          </a:p>
        </p:txBody>
      </p:sp>
      <p:pic>
        <p:nvPicPr>
          <p:cNvPr id="221" name="Google Shape;221;p32">
            <a:extLst>
              <a:ext uri="{FF2B5EF4-FFF2-40B4-BE49-F238E27FC236}">
                <a16:creationId xmlns:a16="http://schemas.microsoft.com/office/drawing/2014/main" id="{2F8B244A-E6F4-6A5D-E0DC-A43BEF49D96E}"/>
              </a:ext>
            </a:extLst>
          </p:cNvPr>
          <p:cNvPicPr preferRelativeResize="0"/>
          <p:nvPr/>
        </p:nvPicPr>
        <p:blipFill rotWithShape="1">
          <a:blip r:embed="rId3">
            <a:alphaModFix/>
          </a:blip>
          <a:srcRect/>
          <a:stretch/>
        </p:blipFill>
        <p:spPr>
          <a:xfrm>
            <a:off x="41821" y="17759"/>
            <a:ext cx="659449" cy="699131"/>
          </a:xfrm>
          <a:prstGeom prst="rect">
            <a:avLst/>
          </a:prstGeom>
          <a:noFill/>
          <a:ln>
            <a:noFill/>
          </a:ln>
        </p:spPr>
      </p:pic>
      <p:sp>
        <p:nvSpPr>
          <p:cNvPr id="2" name="Rectangle 1">
            <a:extLst>
              <a:ext uri="{FF2B5EF4-FFF2-40B4-BE49-F238E27FC236}">
                <a16:creationId xmlns:a16="http://schemas.microsoft.com/office/drawing/2014/main" id="{D1B0998B-8874-5965-584F-DE7C7B8BB8E9}"/>
              </a:ext>
            </a:extLst>
          </p:cNvPr>
          <p:cNvSpPr/>
          <p:nvPr/>
        </p:nvSpPr>
        <p:spPr>
          <a:xfrm>
            <a:off x="673769" y="921972"/>
            <a:ext cx="7708074" cy="3631763"/>
          </a:xfrm>
          <a:prstGeom prst="rect">
            <a:avLst/>
          </a:prstGeom>
          <a:solidFill>
            <a:srgbClr val="FFE697"/>
          </a:solidFill>
        </p:spPr>
        <p:txBody>
          <a:bodyPr wrap="square">
            <a:spAutoFit/>
          </a:bodyPr>
          <a:lstStyle/>
          <a:p>
            <a:pPr marL="285750" indent="-285750">
              <a:spcBef>
                <a:spcPts val="12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a:t>
            </a:r>
            <a:r>
              <a:rPr lang="en-US" sz="2000" b="1" dirty="0">
                <a:solidFill>
                  <a:srgbClr val="FF0000"/>
                </a:solidFill>
                <a:latin typeface="Times New Roman" panose="02020603050405020304" pitchFamily="18" charset="0"/>
                <a:cs typeface="Times New Roman" panose="02020603050405020304" pitchFamily="18" charset="0"/>
              </a:rPr>
              <a:t>data can be lost </a:t>
            </a:r>
            <a:r>
              <a:rPr lang="en-US" sz="2000" dirty="0">
                <a:latin typeface="Times New Roman" panose="02020603050405020304" pitchFamily="18" charset="0"/>
                <a:cs typeface="Times New Roman" panose="02020603050405020304" pitchFamily="18" charset="0"/>
              </a:rPr>
              <a:t>in between the transmission. So, in such a case, the sender waits for ACK and the </a:t>
            </a:r>
            <a:r>
              <a:rPr lang="en-US" sz="2000" b="1" dirty="0">
                <a:solidFill>
                  <a:srgbClr val="FF0000"/>
                </a:solidFill>
                <a:latin typeface="Times New Roman" panose="02020603050405020304" pitchFamily="18" charset="0"/>
                <a:cs typeface="Times New Roman" panose="02020603050405020304" pitchFamily="18" charset="0"/>
              </a:rPr>
              <a:t>receiver</a:t>
            </a:r>
            <a:r>
              <a:rPr lang="en-US" sz="2000" dirty="0">
                <a:latin typeface="Times New Roman" panose="02020603050405020304" pitchFamily="18" charset="0"/>
                <a:cs typeface="Times New Roman" panose="02020603050405020304" pitchFamily="18" charset="0"/>
              </a:rPr>
              <a:t> </a:t>
            </a:r>
            <a:r>
              <a:rPr lang="en-US" sz="2000" b="1" dirty="0">
                <a:solidFill>
                  <a:srgbClr val="FF0000"/>
                </a:solidFill>
                <a:latin typeface="Times New Roman" panose="02020603050405020304" pitchFamily="18" charset="0"/>
                <a:cs typeface="Times New Roman" panose="02020603050405020304" pitchFamily="18" charset="0"/>
              </a:rPr>
              <a:t>waits </a:t>
            </a:r>
            <a:r>
              <a:rPr lang="en-US" sz="2000" dirty="0">
                <a:latin typeface="Times New Roman" panose="02020603050405020304" pitchFamily="18" charset="0"/>
                <a:cs typeface="Times New Roman" panose="02020603050405020304" pitchFamily="18" charset="0"/>
              </a:rPr>
              <a:t>for the data frame for an </a:t>
            </a:r>
            <a:r>
              <a:rPr lang="en-US" sz="2000" b="1" dirty="0">
                <a:solidFill>
                  <a:srgbClr val="FF0000"/>
                </a:solidFill>
                <a:latin typeface="Times New Roman" panose="02020603050405020304" pitchFamily="18" charset="0"/>
                <a:cs typeface="Times New Roman" panose="02020603050405020304" pitchFamily="18" charset="0"/>
              </a:rPr>
              <a:t>infinite amount of time.</a:t>
            </a:r>
          </a:p>
          <a:p>
            <a:pPr marL="285750" indent="-285750">
              <a:spcBef>
                <a:spcPts val="12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a:t>
            </a:r>
            <a:r>
              <a:rPr lang="en-US" sz="2000" b="1" dirty="0">
                <a:solidFill>
                  <a:srgbClr val="FF0000"/>
                </a:solidFill>
                <a:latin typeface="Times New Roman" panose="02020603050405020304" pitchFamily="18" charset="0"/>
                <a:cs typeface="Times New Roman" panose="02020603050405020304" pitchFamily="18" charset="0"/>
              </a:rPr>
              <a:t>ACK </a:t>
            </a:r>
            <a:r>
              <a:rPr lang="en-US" sz="2000" dirty="0">
                <a:latin typeface="Times New Roman" panose="02020603050405020304" pitchFamily="18" charset="0"/>
                <a:cs typeface="Times New Roman" panose="02020603050405020304" pitchFamily="18" charset="0"/>
              </a:rPr>
              <a:t>from the receiver </a:t>
            </a:r>
            <a:r>
              <a:rPr lang="en-US" sz="2000" b="1" dirty="0">
                <a:solidFill>
                  <a:srgbClr val="FF0000"/>
                </a:solidFill>
                <a:latin typeface="Times New Roman" panose="02020603050405020304" pitchFamily="18" charset="0"/>
                <a:cs typeface="Times New Roman" panose="02020603050405020304" pitchFamily="18" charset="0"/>
              </a:rPr>
              <a:t>may get lost </a:t>
            </a:r>
            <a:r>
              <a:rPr lang="en-US" sz="2000" dirty="0">
                <a:latin typeface="Times New Roman" panose="02020603050405020304" pitchFamily="18" charset="0"/>
                <a:cs typeface="Times New Roman" panose="02020603050405020304" pitchFamily="18" charset="0"/>
              </a:rPr>
              <a:t>in the channel. So, the </a:t>
            </a:r>
            <a:r>
              <a:rPr lang="en-US" sz="2000" b="1" dirty="0">
                <a:solidFill>
                  <a:srgbClr val="FF0000"/>
                </a:solidFill>
                <a:latin typeface="Times New Roman" panose="02020603050405020304" pitchFamily="18" charset="0"/>
                <a:cs typeface="Times New Roman" panose="02020603050405020304" pitchFamily="18" charset="0"/>
              </a:rPr>
              <a:t>sender</a:t>
            </a:r>
            <a:r>
              <a:rPr lang="en-US" sz="2000" dirty="0">
                <a:latin typeface="Times New Roman" panose="02020603050405020304" pitchFamily="18" charset="0"/>
                <a:cs typeface="Times New Roman" panose="02020603050405020304" pitchFamily="18" charset="0"/>
              </a:rPr>
              <a:t> </a:t>
            </a:r>
            <a:r>
              <a:rPr lang="en-US" sz="2000" b="1" dirty="0">
                <a:solidFill>
                  <a:srgbClr val="FF0000"/>
                </a:solidFill>
                <a:latin typeface="Times New Roman" panose="02020603050405020304" pitchFamily="18" charset="0"/>
                <a:cs typeface="Times New Roman" panose="02020603050405020304" pitchFamily="18" charset="0"/>
              </a:rPr>
              <a:t>waits</a:t>
            </a:r>
            <a:r>
              <a:rPr lang="en-US" sz="2000" dirty="0">
                <a:latin typeface="Times New Roman" panose="02020603050405020304" pitchFamily="18" charset="0"/>
                <a:cs typeface="Times New Roman" panose="02020603050405020304" pitchFamily="18" charset="0"/>
              </a:rPr>
              <a:t> for ACK for an </a:t>
            </a:r>
            <a:r>
              <a:rPr lang="en-US" sz="2000" b="1" dirty="0">
                <a:solidFill>
                  <a:srgbClr val="FF0000"/>
                </a:solidFill>
                <a:latin typeface="Times New Roman" panose="02020603050405020304" pitchFamily="18" charset="0"/>
                <a:cs typeface="Times New Roman" panose="02020603050405020304" pitchFamily="18" charset="0"/>
              </a:rPr>
              <a:t>infinite amount of time.</a:t>
            </a:r>
          </a:p>
          <a:p>
            <a:pPr marL="285750" indent="-285750">
              <a:spcBef>
                <a:spcPts val="12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a:t>
            </a:r>
            <a:r>
              <a:rPr lang="en-US" sz="2000" b="1" dirty="0">
                <a:solidFill>
                  <a:srgbClr val="FF0000"/>
                </a:solidFill>
                <a:latin typeface="Times New Roman" panose="02020603050405020304" pitchFamily="18" charset="0"/>
                <a:cs typeface="Times New Roman" panose="02020603050405020304" pitchFamily="18" charset="0"/>
              </a:rPr>
              <a:t>window size </a:t>
            </a:r>
            <a:r>
              <a:rPr lang="en-US" sz="2000" dirty="0">
                <a:latin typeface="Times New Roman" panose="02020603050405020304" pitchFamily="18" charset="0"/>
                <a:cs typeface="Times New Roman" panose="02020603050405020304" pitchFamily="18" charset="0"/>
              </a:rPr>
              <a:t>of the sender and the receiver is </a:t>
            </a:r>
            <a:r>
              <a:rPr lang="en-US" sz="2000" b="1" dirty="0">
                <a:solidFill>
                  <a:srgbClr val="FF0000"/>
                </a:solidFill>
                <a:latin typeface="Times New Roman" panose="02020603050405020304" pitchFamily="18" charset="0"/>
                <a:cs typeface="Times New Roman" panose="02020603050405020304" pitchFamily="18" charset="0"/>
              </a:rPr>
              <a:t>only 1</a:t>
            </a:r>
            <a:r>
              <a:rPr lang="en-US" sz="2000" dirty="0">
                <a:latin typeface="Times New Roman" panose="02020603050405020304" pitchFamily="18" charset="0"/>
                <a:cs typeface="Times New Roman" panose="02020603050405020304" pitchFamily="18" charset="0"/>
              </a:rPr>
              <a:t>. So, only one frame can be sent at a time.</a:t>
            </a:r>
          </a:p>
          <a:p>
            <a:pPr marL="285750" indent="-285750">
              <a:spcBef>
                <a:spcPts val="12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As there is a </a:t>
            </a:r>
            <a:r>
              <a:rPr lang="en-US" sz="2000" b="1" dirty="0">
                <a:solidFill>
                  <a:srgbClr val="FF0000"/>
                </a:solidFill>
                <a:latin typeface="Times New Roman" panose="02020603050405020304" pitchFamily="18" charset="0"/>
                <a:cs typeface="Times New Roman" panose="02020603050405020304" pitchFamily="18" charset="0"/>
              </a:rPr>
              <a:t>timer concept</a:t>
            </a:r>
            <a:r>
              <a:rPr lang="en-US" sz="2000" dirty="0">
                <a:latin typeface="Times New Roman" panose="02020603050405020304" pitchFamily="18" charset="0"/>
                <a:cs typeface="Times New Roman" panose="02020603050405020304" pitchFamily="18" charset="0"/>
              </a:rPr>
              <a:t>, so the sender must wait for a long duration before retransmission. Hence, the stop and wait ARQ is a </a:t>
            </a:r>
            <a:r>
              <a:rPr lang="en-US" sz="2000" b="1" dirty="0">
                <a:solidFill>
                  <a:srgbClr val="FF0000"/>
                </a:solidFill>
                <a:latin typeface="Times New Roman" panose="02020603050405020304" pitchFamily="18" charset="0"/>
                <a:cs typeface="Times New Roman" panose="02020603050405020304" pitchFamily="18" charset="0"/>
              </a:rPr>
              <a:t>slow protocol.</a:t>
            </a:r>
          </a:p>
        </p:txBody>
      </p:sp>
    </p:spTree>
    <p:extLst>
      <p:ext uri="{BB962C8B-B14F-4D97-AF65-F5344CB8AC3E}">
        <p14:creationId xmlns:p14="http://schemas.microsoft.com/office/powerpoint/2010/main" val="5472085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73"/>
          <p:cNvSpPr txBox="1">
            <a:spLocks noGrp="1"/>
          </p:cNvSpPr>
          <p:nvPr>
            <p:ph type="title"/>
          </p:nvPr>
        </p:nvSpPr>
        <p:spPr>
          <a:xfrm>
            <a:off x="994020" y="654505"/>
            <a:ext cx="7847700" cy="469800"/>
          </a:xfrm>
          <a:prstGeom prst="rect">
            <a:avLst/>
          </a:prstGeom>
          <a:noFill/>
          <a:ln>
            <a:noFill/>
          </a:ln>
        </p:spPr>
        <p:txBody>
          <a:bodyPr spcFirstLastPara="1" wrap="square" lIns="68575" tIns="34275" rIns="68575" bIns="34275" anchor="b" anchorCtr="0">
            <a:noAutofit/>
          </a:bodyPr>
          <a:lstStyle/>
          <a:p>
            <a:pPr marL="0" lvl="0" indent="0" algn="l" rtl="0">
              <a:lnSpc>
                <a:spcPct val="85000"/>
              </a:lnSpc>
              <a:spcBef>
                <a:spcPts val="0"/>
              </a:spcBef>
              <a:spcAft>
                <a:spcPts val="0"/>
              </a:spcAft>
              <a:buClr>
                <a:srgbClr val="002060"/>
              </a:buClr>
              <a:buSzPts val="3200"/>
              <a:buNone/>
            </a:pPr>
            <a:br>
              <a:rPr lang="en-US"/>
            </a:br>
            <a:r>
              <a:rPr lang="en-US" sz="3200" b="1">
                <a:solidFill>
                  <a:srgbClr val="002060"/>
                </a:solidFill>
              </a:rPr>
              <a:t>Sliding Window Protocol </a:t>
            </a:r>
            <a:endParaRPr sz="2800">
              <a:latin typeface="Times New Roman"/>
              <a:ea typeface="Times New Roman"/>
              <a:cs typeface="Times New Roman"/>
              <a:sym typeface="Times New Roman"/>
            </a:endParaRPr>
          </a:p>
        </p:txBody>
      </p:sp>
      <p:sp>
        <p:nvSpPr>
          <p:cNvPr id="869" name="Google Shape;869;p73"/>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74</a:t>
            </a:fld>
            <a:endParaRPr sz="900">
              <a:solidFill>
                <a:schemeClr val="dk1"/>
              </a:solidFill>
              <a:latin typeface="Times New Roman"/>
              <a:ea typeface="Times New Roman"/>
              <a:cs typeface="Times New Roman"/>
              <a:sym typeface="Times New Roman"/>
            </a:endParaRPr>
          </a:p>
        </p:txBody>
      </p:sp>
      <p:pic>
        <p:nvPicPr>
          <p:cNvPr id="870" name="Google Shape;870;p73"/>
          <p:cNvPicPr preferRelativeResize="0"/>
          <p:nvPr/>
        </p:nvPicPr>
        <p:blipFill rotWithShape="1">
          <a:blip r:embed="rId3">
            <a:alphaModFix/>
          </a:blip>
          <a:srcRect/>
          <a:stretch/>
        </p:blipFill>
        <p:spPr>
          <a:xfrm>
            <a:off x="41821" y="47020"/>
            <a:ext cx="952199" cy="900076"/>
          </a:xfrm>
          <a:prstGeom prst="rect">
            <a:avLst/>
          </a:prstGeom>
          <a:noFill/>
          <a:ln>
            <a:noFill/>
          </a:ln>
        </p:spPr>
      </p:pic>
      <p:sp>
        <p:nvSpPr>
          <p:cNvPr id="871" name="Google Shape;871;p73"/>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1100"/>
              <a:buNone/>
            </a:pPr>
            <a:r>
              <a:rPr lang="en-US" sz="800" b="1">
                <a:solidFill>
                  <a:schemeClr val="dk1"/>
                </a:solidFill>
                <a:latin typeface="Times New Roman"/>
                <a:ea typeface="Times New Roman"/>
                <a:cs typeface="Times New Roman"/>
                <a:sym typeface="Times New Roman"/>
              </a:rPr>
              <a:t>Feb.-2022</a:t>
            </a:r>
            <a:endParaRPr sz="800" b="1">
              <a:solidFill>
                <a:schemeClr val="dk1"/>
              </a:solidFill>
              <a:latin typeface="Times New Roman"/>
              <a:ea typeface="Times New Roman"/>
              <a:cs typeface="Times New Roman"/>
              <a:sym typeface="Times New Roman"/>
            </a:endParaRPr>
          </a:p>
        </p:txBody>
      </p:sp>
      <p:sp>
        <p:nvSpPr>
          <p:cNvPr id="872" name="Google Shape;872;p73"/>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sz="800" b="1">
                <a:solidFill>
                  <a:schemeClr val="dk1"/>
                </a:solidFill>
                <a:latin typeface="Times New Roman"/>
                <a:ea typeface="Times New Roman"/>
                <a:cs typeface="Times New Roman"/>
                <a:sym typeface="Times New Roman"/>
              </a:rPr>
              <a:t>Computer Networks</a:t>
            </a:r>
            <a:endParaRPr sz="800" b="1">
              <a:solidFill>
                <a:schemeClr val="dk1"/>
              </a:solidFill>
              <a:latin typeface="Times New Roman"/>
              <a:ea typeface="Times New Roman"/>
              <a:cs typeface="Times New Roman"/>
              <a:sym typeface="Times New Roman"/>
            </a:endParaRPr>
          </a:p>
        </p:txBody>
      </p:sp>
      <p:sp>
        <p:nvSpPr>
          <p:cNvPr id="873" name="Google Shape;873;p73"/>
          <p:cNvSpPr/>
          <p:nvPr/>
        </p:nvSpPr>
        <p:spPr>
          <a:xfrm>
            <a:off x="751809" y="1338216"/>
            <a:ext cx="7642760" cy="3200876"/>
          </a:xfrm>
          <a:prstGeom prst="rect">
            <a:avLst/>
          </a:prstGeom>
          <a:solidFill>
            <a:srgbClr val="FFE697"/>
          </a:solid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dirty="0">
                <a:solidFill>
                  <a:srgbClr val="333333"/>
                </a:solidFill>
                <a:latin typeface="Arial"/>
                <a:ea typeface="Arial"/>
                <a:cs typeface="Arial"/>
                <a:sym typeface="Arial"/>
              </a:rPr>
              <a:t>The sliding window is a technique for </a:t>
            </a:r>
            <a:r>
              <a:rPr lang="en-US" sz="1800" b="1" i="0" u="none" strike="noStrike" cap="none" dirty="0">
                <a:solidFill>
                  <a:srgbClr val="FF0000"/>
                </a:solidFill>
                <a:latin typeface="Arial"/>
                <a:ea typeface="Arial"/>
                <a:cs typeface="Arial"/>
                <a:sym typeface="Arial"/>
              </a:rPr>
              <a:t>sending multiple frames </a:t>
            </a:r>
            <a:r>
              <a:rPr lang="en-US" sz="1800" b="0" i="0" u="none" strike="noStrike" cap="none" dirty="0">
                <a:solidFill>
                  <a:srgbClr val="333333"/>
                </a:solidFill>
                <a:latin typeface="Arial"/>
                <a:ea typeface="Arial"/>
                <a:cs typeface="Arial"/>
                <a:sym typeface="Arial"/>
              </a:rPr>
              <a:t>at a time. </a:t>
            </a:r>
            <a:endParaRPr sz="1800" b="0" i="0" u="none" strike="noStrike" cap="none" dirty="0">
              <a:solidFill>
                <a:srgbClr val="333333"/>
              </a:solidFill>
              <a:latin typeface="Arial"/>
              <a:ea typeface="Arial"/>
              <a:cs typeface="Arial"/>
              <a:sym typeface="Arial"/>
            </a:endParaRPr>
          </a:p>
          <a:p>
            <a:pPr marL="285750" marR="0" lvl="0" indent="-285750" algn="l" rtl="0">
              <a:lnSpc>
                <a:spcPct val="100000"/>
              </a:lnSpc>
              <a:spcBef>
                <a:spcPts val="1200"/>
              </a:spcBef>
              <a:spcAft>
                <a:spcPts val="0"/>
              </a:spcAft>
              <a:buClr>
                <a:srgbClr val="000000"/>
              </a:buClr>
              <a:buSzPts val="1800"/>
              <a:buFont typeface="Arial"/>
              <a:buChar char="•"/>
            </a:pPr>
            <a:r>
              <a:rPr lang="en-US" sz="1800" b="0" i="0" u="none" strike="noStrike" cap="none" dirty="0">
                <a:solidFill>
                  <a:srgbClr val="333333"/>
                </a:solidFill>
                <a:latin typeface="Arial"/>
                <a:ea typeface="Arial"/>
                <a:cs typeface="Arial"/>
                <a:sym typeface="Arial"/>
              </a:rPr>
              <a:t>It controls the data packets between the two devices where </a:t>
            </a:r>
            <a:r>
              <a:rPr lang="en-US" sz="1800" b="1" i="0" u="none" strike="noStrike" cap="none" dirty="0">
                <a:solidFill>
                  <a:srgbClr val="FF0000"/>
                </a:solidFill>
                <a:latin typeface="Arial"/>
                <a:ea typeface="Arial"/>
                <a:cs typeface="Arial"/>
                <a:sym typeface="Arial"/>
              </a:rPr>
              <a:t>reliable and gradual delivery of data frames </a:t>
            </a:r>
            <a:r>
              <a:rPr lang="en-US" sz="1800" b="0" i="0" u="none" strike="noStrike" cap="none" dirty="0">
                <a:solidFill>
                  <a:srgbClr val="333333"/>
                </a:solidFill>
                <a:latin typeface="Arial"/>
                <a:ea typeface="Arial"/>
                <a:cs typeface="Arial"/>
                <a:sym typeface="Arial"/>
              </a:rPr>
              <a:t>is needed</a:t>
            </a: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1200"/>
              </a:spcBef>
              <a:spcAft>
                <a:spcPts val="0"/>
              </a:spcAft>
              <a:buClr>
                <a:srgbClr val="000000"/>
              </a:buClr>
              <a:buSzPts val="1800"/>
              <a:buFont typeface="Arial"/>
              <a:buChar char="•"/>
            </a:pPr>
            <a:r>
              <a:rPr lang="en-US" sz="1800" b="0" i="0" u="none" strike="noStrike" cap="none" dirty="0">
                <a:solidFill>
                  <a:srgbClr val="000000"/>
                </a:solidFill>
                <a:latin typeface="Arial"/>
                <a:ea typeface="Arial"/>
                <a:cs typeface="Arial"/>
                <a:sym typeface="Arial"/>
              </a:rPr>
              <a:t>In this technique, each frame has sent from </a:t>
            </a:r>
            <a:r>
              <a:rPr lang="en-US" sz="1800" b="1" i="0" u="none" strike="noStrike" cap="none" dirty="0">
                <a:solidFill>
                  <a:srgbClr val="FF0000"/>
                </a:solidFill>
                <a:latin typeface="Arial"/>
                <a:ea typeface="Arial"/>
                <a:cs typeface="Arial"/>
                <a:sym typeface="Arial"/>
              </a:rPr>
              <a:t>the sequence number</a:t>
            </a:r>
            <a:r>
              <a:rPr lang="en-US" sz="1800" b="0" i="0" u="none" strike="noStrike" cap="none" dirty="0">
                <a:solidFill>
                  <a:srgbClr val="000000"/>
                </a:solidFill>
                <a:latin typeface="Arial"/>
                <a:ea typeface="Arial"/>
                <a:cs typeface="Arial"/>
                <a:sym typeface="Arial"/>
              </a:rPr>
              <a:t>. </a:t>
            </a:r>
            <a:endParaRPr sz="18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1200"/>
              </a:spcBef>
              <a:spcAft>
                <a:spcPts val="0"/>
              </a:spcAft>
              <a:buClr>
                <a:srgbClr val="000000"/>
              </a:buClr>
              <a:buSzPts val="1800"/>
              <a:buFont typeface="Arial"/>
              <a:buChar char="•"/>
            </a:pPr>
            <a:r>
              <a:rPr lang="en-US" sz="1800" b="0" i="0" u="none" strike="noStrike" cap="none" dirty="0">
                <a:solidFill>
                  <a:srgbClr val="000000"/>
                </a:solidFill>
                <a:latin typeface="Arial"/>
                <a:ea typeface="Arial"/>
                <a:cs typeface="Arial"/>
                <a:sym typeface="Arial"/>
              </a:rPr>
              <a:t>The sequence numbers are </a:t>
            </a:r>
            <a:r>
              <a:rPr lang="en-US" sz="1800" b="1" i="0" u="none" strike="noStrike" cap="none" dirty="0">
                <a:solidFill>
                  <a:srgbClr val="FF0000"/>
                </a:solidFill>
                <a:latin typeface="Arial"/>
                <a:ea typeface="Arial"/>
                <a:cs typeface="Arial"/>
                <a:sym typeface="Arial"/>
              </a:rPr>
              <a:t>used to find the missing data </a:t>
            </a:r>
            <a:r>
              <a:rPr lang="en-US" sz="1800" b="0" i="0" u="none" strike="noStrike" cap="none" dirty="0">
                <a:solidFill>
                  <a:srgbClr val="000000"/>
                </a:solidFill>
                <a:latin typeface="Arial"/>
                <a:ea typeface="Arial"/>
                <a:cs typeface="Arial"/>
                <a:sym typeface="Arial"/>
              </a:rPr>
              <a:t>in the receiver end. </a:t>
            </a:r>
            <a:endParaRPr sz="18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1200"/>
              </a:spcBef>
              <a:spcAft>
                <a:spcPts val="0"/>
              </a:spcAft>
              <a:buClr>
                <a:srgbClr val="000000"/>
              </a:buClr>
              <a:buSzPts val="1800"/>
              <a:buFont typeface="Arial"/>
              <a:buChar char="•"/>
            </a:pPr>
            <a:r>
              <a:rPr lang="en-US" sz="1800" b="0" i="0" u="none" strike="noStrike" cap="none" dirty="0">
                <a:solidFill>
                  <a:srgbClr val="000000"/>
                </a:solidFill>
                <a:latin typeface="Arial"/>
                <a:ea typeface="Arial"/>
                <a:cs typeface="Arial"/>
                <a:sym typeface="Arial"/>
              </a:rPr>
              <a:t>The </a:t>
            </a:r>
            <a:r>
              <a:rPr lang="en-US" sz="1800" b="1" i="0" u="none" strike="noStrike" cap="none" dirty="0">
                <a:solidFill>
                  <a:srgbClr val="FF0000"/>
                </a:solidFill>
                <a:latin typeface="Arial"/>
                <a:ea typeface="Arial"/>
                <a:cs typeface="Arial"/>
                <a:sym typeface="Arial"/>
              </a:rPr>
              <a:t>purpose of the sliding window technique is to avoid duplicate data, so it uses the sequence number.</a:t>
            </a:r>
            <a:endParaRPr sz="1400" b="1" i="0" u="none" strike="noStrike" cap="none" dirty="0">
              <a:solidFill>
                <a:srgbClr val="FF0000"/>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74"/>
          <p:cNvSpPr txBox="1">
            <a:spLocks noGrp="1"/>
          </p:cNvSpPr>
          <p:nvPr>
            <p:ph type="title"/>
          </p:nvPr>
        </p:nvSpPr>
        <p:spPr>
          <a:xfrm>
            <a:off x="994020" y="654505"/>
            <a:ext cx="7847700" cy="469800"/>
          </a:xfrm>
          <a:prstGeom prst="rect">
            <a:avLst/>
          </a:prstGeom>
          <a:noFill/>
          <a:ln>
            <a:noFill/>
          </a:ln>
        </p:spPr>
        <p:txBody>
          <a:bodyPr spcFirstLastPara="1" wrap="square" lIns="68575" tIns="34275" rIns="68575" bIns="34275" anchor="b" anchorCtr="0">
            <a:noAutofit/>
          </a:bodyPr>
          <a:lstStyle/>
          <a:p>
            <a:pPr marL="0" lvl="0" indent="0" algn="l" rtl="0">
              <a:lnSpc>
                <a:spcPct val="85000"/>
              </a:lnSpc>
              <a:spcBef>
                <a:spcPts val="0"/>
              </a:spcBef>
              <a:spcAft>
                <a:spcPts val="0"/>
              </a:spcAft>
              <a:buClr>
                <a:srgbClr val="002060"/>
              </a:buClr>
              <a:buSzPts val="3200"/>
              <a:buNone/>
            </a:pPr>
            <a:br>
              <a:rPr lang="en-US"/>
            </a:br>
            <a:r>
              <a:rPr lang="en-US" sz="3200" b="1">
                <a:solidFill>
                  <a:srgbClr val="002060"/>
                </a:solidFill>
              </a:rPr>
              <a:t>Sliding Window Protocol</a:t>
            </a:r>
            <a:endParaRPr sz="2800">
              <a:latin typeface="Times New Roman"/>
              <a:ea typeface="Times New Roman"/>
              <a:cs typeface="Times New Roman"/>
              <a:sym typeface="Times New Roman"/>
            </a:endParaRPr>
          </a:p>
        </p:txBody>
      </p:sp>
      <p:sp>
        <p:nvSpPr>
          <p:cNvPr id="881" name="Google Shape;881;p74"/>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75</a:t>
            </a:fld>
            <a:endParaRPr sz="900">
              <a:solidFill>
                <a:schemeClr val="dk1"/>
              </a:solidFill>
              <a:latin typeface="Times New Roman"/>
              <a:ea typeface="Times New Roman"/>
              <a:cs typeface="Times New Roman"/>
              <a:sym typeface="Times New Roman"/>
            </a:endParaRPr>
          </a:p>
        </p:txBody>
      </p:sp>
      <p:pic>
        <p:nvPicPr>
          <p:cNvPr id="882" name="Google Shape;882;p74"/>
          <p:cNvPicPr preferRelativeResize="0"/>
          <p:nvPr/>
        </p:nvPicPr>
        <p:blipFill rotWithShape="1">
          <a:blip r:embed="rId3">
            <a:alphaModFix/>
          </a:blip>
          <a:srcRect/>
          <a:stretch/>
        </p:blipFill>
        <p:spPr>
          <a:xfrm>
            <a:off x="41821" y="47020"/>
            <a:ext cx="952199" cy="900076"/>
          </a:xfrm>
          <a:prstGeom prst="rect">
            <a:avLst/>
          </a:prstGeom>
          <a:noFill/>
          <a:ln>
            <a:noFill/>
          </a:ln>
        </p:spPr>
      </p:pic>
      <p:sp>
        <p:nvSpPr>
          <p:cNvPr id="883" name="Google Shape;883;p74"/>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1100"/>
              <a:buNone/>
            </a:pPr>
            <a:r>
              <a:rPr lang="en-US" sz="800" b="1">
                <a:solidFill>
                  <a:schemeClr val="dk1"/>
                </a:solidFill>
                <a:latin typeface="Times New Roman"/>
                <a:ea typeface="Times New Roman"/>
                <a:cs typeface="Times New Roman"/>
                <a:sym typeface="Times New Roman"/>
              </a:rPr>
              <a:t>Feb.-2022</a:t>
            </a:r>
            <a:endParaRPr sz="800" b="1">
              <a:solidFill>
                <a:schemeClr val="dk1"/>
              </a:solidFill>
              <a:latin typeface="Times New Roman"/>
              <a:ea typeface="Times New Roman"/>
              <a:cs typeface="Times New Roman"/>
              <a:sym typeface="Times New Roman"/>
            </a:endParaRPr>
          </a:p>
        </p:txBody>
      </p:sp>
      <p:sp>
        <p:nvSpPr>
          <p:cNvPr id="884" name="Google Shape;884;p74"/>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sz="800" b="1">
                <a:solidFill>
                  <a:schemeClr val="dk1"/>
                </a:solidFill>
                <a:latin typeface="Times New Roman"/>
                <a:ea typeface="Times New Roman"/>
                <a:cs typeface="Times New Roman"/>
                <a:sym typeface="Times New Roman"/>
              </a:rPr>
              <a:t>Computer Networks</a:t>
            </a:r>
            <a:endParaRPr sz="800" b="1">
              <a:solidFill>
                <a:schemeClr val="dk1"/>
              </a:solidFill>
              <a:latin typeface="Times New Roman"/>
              <a:ea typeface="Times New Roman"/>
              <a:cs typeface="Times New Roman"/>
              <a:sym typeface="Times New Roman"/>
            </a:endParaRPr>
          </a:p>
        </p:txBody>
      </p:sp>
      <p:sp>
        <p:nvSpPr>
          <p:cNvPr id="885" name="Google Shape;885;p74"/>
          <p:cNvSpPr/>
          <p:nvPr/>
        </p:nvSpPr>
        <p:spPr>
          <a:xfrm>
            <a:off x="323134" y="1510971"/>
            <a:ext cx="4698445" cy="2862322"/>
          </a:xfrm>
          <a:prstGeom prst="rect">
            <a:avLst/>
          </a:prstGeom>
          <a:solidFill>
            <a:srgbClr val="A8CAEE"/>
          </a:solid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Suppose that we have sender window and receiver window each of size 4. </a:t>
            </a:r>
            <a:endParaRPr sz="20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So the sequence numbering of both the windows will be 0,1,2,3,0,1,2 and so on. </a:t>
            </a:r>
            <a:endParaRPr sz="20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The diagram shows the positions of the windows after sending the frames and receiving acknowledgments.</a:t>
            </a:r>
            <a:endParaRPr sz="2000" b="0" i="0" u="none" strike="noStrike" cap="none">
              <a:solidFill>
                <a:srgbClr val="000000"/>
              </a:solidFill>
              <a:latin typeface="Arial"/>
              <a:ea typeface="Arial"/>
              <a:cs typeface="Arial"/>
              <a:sym typeface="Arial"/>
            </a:endParaRPr>
          </a:p>
        </p:txBody>
      </p:sp>
      <p:pic>
        <p:nvPicPr>
          <p:cNvPr id="886" name="Google Shape;886;p74" descr="https://www.tutorialspoint.com/assets/questions/media/18099/sending.jpg"/>
          <p:cNvPicPr preferRelativeResize="0"/>
          <p:nvPr/>
        </p:nvPicPr>
        <p:blipFill rotWithShape="1">
          <a:blip r:embed="rId4">
            <a:alphaModFix/>
          </a:blip>
          <a:srcRect/>
          <a:stretch/>
        </p:blipFill>
        <p:spPr>
          <a:xfrm>
            <a:off x="5270496" y="102615"/>
            <a:ext cx="4422144" cy="4742223"/>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75"/>
          <p:cNvSpPr txBox="1">
            <a:spLocks noGrp="1"/>
          </p:cNvSpPr>
          <p:nvPr>
            <p:ph type="title"/>
          </p:nvPr>
        </p:nvSpPr>
        <p:spPr>
          <a:xfrm>
            <a:off x="994020" y="654505"/>
            <a:ext cx="7847700" cy="469800"/>
          </a:xfrm>
          <a:prstGeom prst="rect">
            <a:avLst/>
          </a:prstGeom>
          <a:noFill/>
          <a:ln>
            <a:noFill/>
          </a:ln>
        </p:spPr>
        <p:txBody>
          <a:bodyPr spcFirstLastPara="1" wrap="square" lIns="68575" tIns="34275" rIns="68575" bIns="34275" anchor="b" anchorCtr="0">
            <a:noAutofit/>
          </a:bodyPr>
          <a:lstStyle/>
          <a:p>
            <a:pPr marL="0" lvl="0" indent="0" algn="l" rtl="0">
              <a:lnSpc>
                <a:spcPct val="85000"/>
              </a:lnSpc>
              <a:spcBef>
                <a:spcPts val="0"/>
              </a:spcBef>
              <a:spcAft>
                <a:spcPts val="0"/>
              </a:spcAft>
              <a:buClr>
                <a:srgbClr val="002060"/>
              </a:buClr>
              <a:buSzPts val="3200"/>
              <a:buNone/>
            </a:pPr>
            <a:br>
              <a:rPr lang="en-US"/>
            </a:br>
            <a:r>
              <a:rPr lang="en-US" sz="3200" b="1">
                <a:solidFill>
                  <a:srgbClr val="002060"/>
                </a:solidFill>
              </a:rPr>
              <a:t>Types of Sliding Window Protocol</a:t>
            </a:r>
            <a:endParaRPr sz="2800">
              <a:latin typeface="Times New Roman"/>
              <a:ea typeface="Times New Roman"/>
              <a:cs typeface="Times New Roman"/>
              <a:sym typeface="Times New Roman"/>
            </a:endParaRPr>
          </a:p>
        </p:txBody>
      </p:sp>
      <p:sp>
        <p:nvSpPr>
          <p:cNvPr id="894" name="Google Shape;894;p75"/>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76</a:t>
            </a:fld>
            <a:endParaRPr sz="900">
              <a:solidFill>
                <a:schemeClr val="dk1"/>
              </a:solidFill>
              <a:latin typeface="Times New Roman"/>
              <a:ea typeface="Times New Roman"/>
              <a:cs typeface="Times New Roman"/>
              <a:sym typeface="Times New Roman"/>
            </a:endParaRPr>
          </a:p>
        </p:txBody>
      </p:sp>
      <p:pic>
        <p:nvPicPr>
          <p:cNvPr id="895" name="Google Shape;895;p75"/>
          <p:cNvPicPr preferRelativeResize="0"/>
          <p:nvPr/>
        </p:nvPicPr>
        <p:blipFill rotWithShape="1">
          <a:blip r:embed="rId3">
            <a:alphaModFix/>
          </a:blip>
          <a:srcRect/>
          <a:stretch/>
        </p:blipFill>
        <p:spPr>
          <a:xfrm>
            <a:off x="41821" y="47020"/>
            <a:ext cx="952199" cy="900076"/>
          </a:xfrm>
          <a:prstGeom prst="rect">
            <a:avLst/>
          </a:prstGeom>
          <a:noFill/>
          <a:ln>
            <a:noFill/>
          </a:ln>
        </p:spPr>
      </p:pic>
      <p:sp>
        <p:nvSpPr>
          <p:cNvPr id="896" name="Google Shape;896;p75"/>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1100"/>
              <a:buNone/>
            </a:pPr>
            <a:r>
              <a:rPr lang="en-US" sz="800" b="1">
                <a:solidFill>
                  <a:schemeClr val="dk1"/>
                </a:solidFill>
                <a:latin typeface="Times New Roman"/>
                <a:ea typeface="Times New Roman"/>
                <a:cs typeface="Times New Roman"/>
                <a:sym typeface="Times New Roman"/>
              </a:rPr>
              <a:t>Feb.-2022</a:t>
            </a:r>
            <a:endParaRPr sz="800" b="1">
              <a:solidFill>
                <a:schemeClr val="dk1"/>
              </a:solidFill>
              <a:latin typeface="Times New Roman"/>
              <a:ea typeface="Times New Roman"/>
              <a:cs typeface="Times New Roman"/>
              <a:sym typeface="Times New Roman"/>
            </a:endParaRPr>
          </a:p>
        </p:txBody>
      </p:sp>
      <p:sp>
        <p:nvSpPr>
          <p:cNvPr id="897" name="Google Shape;897;p75"/>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sz="800" b="1">
                <a:solidFill>
                  <a:schemeClr val="dk1"/>
                </a:solidFill>
                <a:latin typeface="Times New Roman"/>
                <a:ea typeface="Times New Roman"/>
                <a:cs typeface="Times New Roman"/>
                <a:sym typeface="Times New Roman"/>
              </a:rPr>
              <a:t>Computer Networks</a:t>
            </a:r>
            <a:endParaRPr sz="800" b="1">
              <a:solidFill>
                <a:schemeClr val="dk1"/>
              </a:solidFill>
              <a:latin typeface="Times New Roman"/>
              <a:ea typeface="Times New Roman"/>
              <a:cs typeface="Times New Roman"/>
              <a:sym typeface="Times New Roman"/>
            </a:endParaRPr>
          </a:p>
        </p:txBody>
      </p:sp>
      <p:pic>
        <p:nvPicPr>
          <p:cNvPr id="898" name="Google Shape;898;p75" descr="https://www.tutorialspoint.com/assets/questions/media/18099/sliding_window.jpg"/>
          <p:cNvPicPr preferRelativeResize="0"/>
          <p:nvPr/>
        </p:nvPicPr>
        <p:blipFill rotWithShape="1">
          <a:blip r:embed="rId4">
            <a:alphaModFix/>
          </a:blip>
          <a:srcRect/>
          <a:stretch/>
        </p:blipFill>
        <p:spPr>
          <a:xfrm>
            <a:off x="517920" y="1709313"/>
            <a:ext cx="7620016" cy="219609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76"/>
          <p:cNvSpPr txBox="1">
            <a:spLocks noGrp="1"/>
          </p:cNvSpPr>
          <p:nvPr>
            <p:ph type="title"/>
          </p:nvPr>
        </p:nvSpPr>
        <p:spPr>
          <a:xfrm>
            <a:off x="994020" y="654505"/>
            <a:ext cx="7847700" cy="469800"/>
          </a:xfrm>
          <a:prstGeom prst="rect">
            <a:avLst/>
          </a:prstGeom>
          <a:noFill/>
          <a:ln>
            <a:noFill/>
          </a:ln>
        </p:spPr>
        <p:txBody>
          <a:bodyPr spcFirstLastPara="1" wrap="square" lIns="68575" tIns="34275" rIns="68575" bIns="34275" anchor="b" anchorCtr="0">
            <a:noAutofit/>
          </a:bodyPr>
          <a:lstStyle/>
          <a:p>
            <a:pPr marL="0" lvl="0" indent="0" algn="l" rtl="0">
              <a:lnSpc>
                <a:spcPct val="85000"/>
              </a:lnSpc>
              <a:spcBef>
                <a:spcPts val="0"/>
              </a:spcBef>
              <a:spcAft>
                <a:spcPts val="0"/>
              </a:spcAft>
              <a:buClr>
                <a:srgbClr val="002060"/>
              </a:buClr>
              <a:buSzPts val="3200"/>
              <a:buNone/>
            </a:pPr>
            <a:br>
              <a:rPr lang="en-US"/>
            </a:br>
            <a:r>
              <a:rPr lang="en-US" sz="3200" b="1">
                <a:solidFill>
                  <a:srgbClr val="002060"/>
                </a:solidFill>
              </a:rPr>
              <a:t>Go-Back-N ARQ</a:t>
            </a:r>
            <a:endParaRPr sz="2800">
              <a:latin typeface="Times New Roman"/>
              <a:ea typeface="Times New Roman"/>
              <a:cs typeface="Times New Roman"/>
              <a:sym typeface="Times New Roman"/>
            </a:endParaRPr>
          </a:p>
        </p:txBody>
      </p:sp>
      <p:sp>
        <p:nvSpPr>
          <p:cNvPr id="906" name="Google Shape;906;p76"/>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77</a:t>
            </a:fld>
            <a:endParaRPr sz="900">
              <a:solidFill>
                <a:schemeClr val="dk1"/>
              </a:solidFill>
              <a:latin typeface="Times New Roman"/>
              <a:ea typeface="Times New Roman"/>
              <a:cs typeface="Times New Roman"/>
              <a:sym typeface="Times New Roman"/>
            </a:endParaRPr>
          </a:p>
        </p:txBody>
      </p:sp>
      <p:pic>
        <p:nvPicPr>
          <p:cNvPr id="907" name="Google Shape;907;p76"/>
          <p:cNvPicPr preferRelativeResize="0"/>
          <p:nvPr/>
        </p:nvPicPr>
        <p:blipFill rotWithShape="1">
          <a:blip r:embed="rId3">
            <a:alphaModFix/>
          </a:blip>
          <a:srcRect/>
          <a:stretch/>
        </p:blipFill>
        <p:spPr>
          <a:xfrm>
            <a:off x="41821" y="47020"/>
            <a:ext cx="952199" cy="900076"/>
          </a:xfrm>
          <a:prstGeom prst="rect">
            <a:avLst/>
          </a:prstGeom>
          <a:noFill/>
          <a:ln>
            <a:noFill/>
          </a:ln>
        </p:spPr>
      </p:pic>
      <p:sp>
        <p:nvSpPr>
          <p:cNvPr id="908" name="Google Shape;908;p76"/>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1100"/>
              <a:buNone/>
            </a:pPr>
            <a:r>
              <a:rPr lang="en-US" sz="800" b="1">
                <a:solidFill>
                  <a:schemeClr val="dk1"/>
                </a:solidFill>
                <a:latin typeface="Times New Roman"/>
                <a:ea typeface="Times New Roman"/>
                <a:cs typeface="Times New Roman"/>
                <a:sym typeface="Times New Roman"/>
              </a:rPr>
              <a:t>Feb.-2022</a:t>
            </a:r>
            <a:endParaRPr sz="800" b="1">
              <a:solidFill>
                <a:schemeClr val="dk1"/>
              </a:solidFill>
              <a:latin typeface="Times New Roman"/>
              <a:ea typeface="Times New Roman"/>
              <a:cs typeface="Times New Roman"/>
              <a:sym typeface="Times New Roman"/>
            </a:endParaRPr>
          </a:p>
        </p:txBody>
      </p:sp>
      <p:sp>
        <p:nvSpPr>
          <p:cNvPr id="909" name="Google Shape;909;p76"/>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sz="800" b="1">
                <a:solidFill>
                  <a:schemeClr val="dk1"/>
                </a:solidFill>
                <a:latin typeface="Times New Roman"/>
                <a:ea typeface="Times New Roman"/>
                <a:cs typeface="Times New Roman"/>
                <a:sym typeface="Times New Roman"/>
              </a:rPr>
              <a:t>Computer Networks</a:t>
            </a:r>
            <a:endParaRPr sz="800" b="1">
              <a:solidFill>
                <a:schemeClr val="dk1"/>
              </a:solidFill>
              <a:latin typeface="Times New Roman"/>
              <a:ea typeface="Times New Roman"/>
              <a:cs typeface="Times New Roman"/>
              <a:sym typeface="Times New Roman"/>
            </a:endParaRPr>
          </a:p>
        </p:txBody>
      </p:sp>
      <p:sp>
        <p:nvSpPr>
          <p:cNvPr id="910" name="Google Shape;910;p76"/>
          <p:cNvSpPr/>
          <p:nvPr/>
        </p:nvSpPr>
        <p:spPr>
          <a:xfrm>
            <a:off x="734620" y="1326306"/>
            <a:ext cx="7677137" cy="2585323"/>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333333"/>
                </a:solidFill>
                <a:latin typeface="Inter"/>
                <a:ea typeface="Inter"/>
                <a:cs typeface="Inter"/>
                <a:sym typeface="Inter"/>
              </a:rPr>
              <a:t>Go-Back-N ARQ protocol is also known as Go-Back-N Automatic Repeat Request. </a:t>
            </a:r>
            <a:endParaRPr sz="1800" b="0" i="0" u="none" strike="noStrike" cap="none">
              <a:solidFill>
                <a:srgbClr val="333333"/>
              </a:solidFill>
              <a:latin typeface="Inter"/>
              <a:ea typeface="Inter"/>
              <a:cs typeface="Inter"/>
              <a:sym typeface="Inter"/>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333333"/>
                </a:solidFill>
                <a:latin typeface="Inter"/>
                <a:ea typeface="Inter"/>
                <a:cs typeface="Inter"/>
                <a:sym typeface="Inter"/>
              </a:rPr>
              <a:t>It is a data link layer protocol that uses a sliding window method.</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333333"/>
                </a:solidFill>
                <a:latin typeface="Inter"/>
                <a:ea typeface="Inter"/>
                <a:cs typeface="Inter"/>
                <a:sym typeface="Inter"/>
              </a:rPr>
              <a:t>In this, if any frame is corrupted or lost, all subsequent frames have to be sent again.</a:t>
            </a:r>
            <a:endParaRPr sz="1400" b="0" i="0" u="none" strike="noStrike" cap="none">
              <a:solidFill>
                <a:srgbClr val="000000"/>
              </a:solidFill>
              <a:latin typeface="Arial"/>
              <a:ea typeface="Arial"/>
              <a:cs typeface="Arial"/>
              <a:sym typeface="Arial"/>
            </a:endParaRPr>
          </a:p>
          <a:p>
            <a:pPr marL="285750" marR="0" lvl="0" indent="-285750" algn="just"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The frames are sequentially numbered and a finite number of frames are sent. </a:t>
            </a:r>
            <a:endParaRPr sz="1800" b="0" i="0" u="none" strike="noStrike" cap="none">
              <a:solidFill>
                <a:srgbClr val="000000"/>
              </a:solidFill>
              <a:latin typeface="Arial"/>
              <a:ea typeface="Arial"/>
              <a:cs typeface="Arial"/>
              <a:sym typeface="Arial"/>
            </a:endParaRPr>
          </a:p>
          <a:p>
            <a:pPr marL="285750" marR="0" lvl="0" indent="-285750" algn="just"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If the acknowledgment of a frame is not received within the time period, all frames starting from that frame are retransmitted.</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77"/>
          <p:cNvSpPr txBox="1">
            <a:spLocks noGrp="1"/>
          </p:cNvSpPr>
          <p:nvPr>
            <p:ph type="title"/>
          </p:nvPr>
        </p:nvSpPr>
        <p:spPr>
          <a:xfrm>
            <a:off x="994020" y="654505"/>
            <a:ext cx="7847700" cy="469800"/>
          </a:xfrm>
          <a:prstGeom prst="rect">
            <a:avLst/>
          </a:prstGeom>
          <a:noFill/>
          <a:ln>
            <a:noFill/>
          </a:ln>
        </p:spPr>
        <p:txBody>
          <a:bodyPr spcFirstLastPara="1" wrap="square" lIns="68575" tIns="34275" rIns="68575" bIns="34275" anchor="b" anchorCtr="0">
            <a:noAutofit/>
          </a:bodyPr>
          <a:lstStyle/>
          <a:p>
            <a:pPr marL="0" lvl="0" indent="0" algn="l" rtl="0">
              <a:lnSpc>
                <a:spcPct val="85000"/>
              </a:lnSpc>
              <a:spcBef>
                <a:spcPts val="0"/>
              </a:spcBef>
              <a:spcAft>
                <a:spcPts val="0"/>
              </a:spcAft>
              <a:buClr>
                <a:srgbClr val="002060"/>
              </a:buClr>
              <a:buSzPts val="3200"/>
              <a:buNone/>
            </a:pPr>
            <a:br>
              <a:rPr lang="en-US"/>
            </a:br>
            <a:r>
              <a:rPr lang="en-US" sz="3200" b="1">
                <a:solidFill>
                  <a:srgbClr val="002060"/>
                </a:solidFill>
              </a:rPr>
              <a:t>Go-Back-N ARQ</a:t>
            </a:r>
            <a:endParaRPr sz="2800">
              <a:latin typeface="Times New Roman"/>
              <a:ea typeface="Times New Roman"/>
              <a:cs typeface="Times New Roman"/>
              <a:sym typeface="Times New Roman"/>
            </a:endParaRPr>
          </a:p>
        </p:txBody>
      </p:sp>
      <p:sp>
        <p:nvSpPr>
          <p:cNvPr id="918" name="Google Shape;918;p77"/>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78</a:t>
            </a:fld>
            <a:endParaRPr sz="900">
              <a:solidFill>
                <a:schemeClr val="dk1"/>
              </a:solidFill>
              <a:latin typeface="Times New Roman"/>
              <a:ea typeface="Times New Roman"/>
              <a:cs typeface="Times New Roman"/>
              <a:sym typeface="Times New Roman"/>
            </a:endParaRPr>
          </a:p>
        </p:txBody>
      </p:sp>
      <p:pic>
        <p:nvPicPr>
          <p:cNvPr id="919" name="Google Shape;919;p77"/>
          <p:cNvPicPr preferRelativeResize="0"/>
          <p:nvPr/>
        </p:nvPicPr>
        <p:blipFill rotWithShape="1">
          <a:blip r:embed="rId3">
            <a:alphaModFix/>
          </a:blip>
          <a:srcRect/>
          <a:stretch/>
        </p:blipFill>
        <p:spPr>
          <a:xfrm>
            <a:off x="41821" y="47020"/>
            <a:ext cx="952199" cy="900076"/>
          </a:xfrm>
          <a:prstGeom prst="rect">
            <a:avLst/>
          </a:prstGeom>
          <a:noFill/>
          <a:ln>
            <a:noFill/>
          </a:ln>
        </p:spPr>
      </p:pic>
      <p:sp>
        <p:nvSpPr>
          <p:cNvPr id="920" name="Google Shape;920;p77"/>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1100"/>
              <a:buNone/>
            </a:pPr>
            <a:r>
              <a:rPr lang="en-US" sz="800" b="1">
                <a:solidFill>
                  <a:schemeClr val="dk1"/>
                </a:solidFill>
                <a:latin typeface="Times New Roman"/>
                <a:ea typeface="Times New Roman"/>
                <a:cs typeface="Times New Roman"/>
                <a:sym typeface="Times New Roman"/>
              </a:rPr>
              <a:t>Feb.-2022</a:t>
            </a:r>
            <a:endParaRPr sz="800" b="1">
              <a:solidFill>
                <a:schemeClr val="dk1"/>
              </a:solidFill>
              <a:latin typeface="Times New Roman"/>
              <a:ea typeface="Times New Roman"/>
              <a:cs typeface="Times New Roman"/>
              <a:sym typeface="Times New Roman"/>
            </a:endParaRPr>
          </a:p>
        </p:txBody>
      </p:sp>
      <p:sp>
        <p:nvSpPr>
          <p:cNvPr id="921" name="Google Shape;921;p77"/>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sz="800" b="1">
                <a:solidFill>
                  <a:schemeClr val="dk1"/>
                </a:solidFill>
                <a:latin typeface="Times New Roman"/>
                <a:ea typeface="Times New Roman"/>
                <a:cs typeface="Times New Roman"/>
                <a:sym typeface="Times New Roman"/>
              </a:rPr>
              <a:t>Computer Networks</a:t>
            </a:r>
            <a:endParaRPr sz="800" b="1">
              <a:solidFill>
                <a:schemeClr val="dk1"/>
              </a:solidFill>
              <a:latin typeface="Times New Roman"/>
              <a:ea typeface="Times New Roman"/>
              <a:cs typeface="Times New Roman"/>
              <a:sym typeface="Times New Roman"/>
            </a:endParaRPr>
          </a:p>
        </p:txBody>
      </p:sp>
      <p:sp>
        <p:nvSpPr>
          <p:cNvPr id="922" name="Google Shape;922;p77"/>
          <p:cNvSpPr/>
          <p:nvPr/>
        </p:nvSpPr>
        <p:spPr>
          <a:xfrm>
            <a:off x="626501" y="1280273"/>
            <a:ext cx="8414371" cy="3554819"/>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00000"/>
              </a:lnSpc>
              <a:spcBef>
                <a:spcPts val="0"/>
              </a:spcBef>
              <a:spcAft>
                <a:spcPts val="0"/>
              </a:spcAft>
              <a:buClr>
                <a:srgbClr val="000000"/>
              </a:buClr>
              <a:buSzPts val="1500"/>
              <a:buFont typeface="Arial"/>
              <a:buChar char="•"/>
            </a:pPr>
            <a:r>
              <a:rPr lang="en-US" sz="1500" b="0" i="0" u="none" strike="noStrike" cap="none">
                <a:solidFill>
                  <a:srgbClr val="000000"/>
                </a:solidFill>
                <a:latin typeface="Arial"/>
                <a:ea typeface="Arial"/>
                <a:cs typeface="Arial"/>
                <a:sym typeface="Arial"/>
              </a:rPr>
              <a:t>In these protocols, the sender has a buffer called the sending window and the receiver has buffer called the receiving window.</a:t>
            </a:r>
            <a:endParaRPr sz="1400" b="0" i="0" u="none" strike="noStrike" cap="none">
              <a:solidFill>
                <a:srgbClr val="000000"/>
              </a:solidFill>
              <a:latin typeface="Arial"/>
              <a:ea typeface="Arial"/>
              <a:cs typeface="Arial"/>
              <a:sym typeface="Arial"/>
            </a:endParaRPr>
          </a:p>
          <a:p>
            <a:pPr marL="285750" marR="0" lvl="0" indent="-285750" algn="just" rtl="0">
              <a:lnSpc>
                <a:spcPct val="100000"/>
              </a:lnSpc>
              <a:spcBef>
                <a:spcPts val="0"/>
              </a:spcBef>
              <a:spcAft>
                <a:spcPts val="0"/>
              </a:spcAft>
              <a:buClr>
                <a:srgbClr val="000000"/>
              </a:buClr>
              <a:buSzPts val="1500"/>
              <a:buFont typeface="Arial"/>
              <a:buChar char="•"/>
            </a:pPr>
            <a:r>
              <a:rPr lang="en-US" sz="1500" b="0" i="0" u="none" strike="noStrike" cap="none">
                <a:solidFill>
                  <a:srgbClr val="000000"/>
                </a:solidFill>
                <a:latin typeface="Arial"/>
                <a:ea typeface="Arial"/>
                <a:cs typeface="Arial"/>
                <a:sym typeface="Arial"/>
              </a:rPr>
              <a:t>The size of the sending window determines the sequence number of the outbound frames.</a:t>
            </a:r>
            <a:endParaRPr sz="1400" b="0" i="0" u="none" strike="noStrike" cap="none">
              <a:solidFill>
                <a:srgbClr val="000000"/>
              </a:solidFill>
              <a:latin typeface="Arial"/>
              <a:ea typeface="Arial"/>
              <a:cs typeface="Arial"/>
              <a:sym typeface="Arial"/>
            </a:endParaRPr>
          </a:p>
          <a:p>
            <a:pPr marL="285750" marR="0" lvl="0" indent="-285750" algn="just" rtl="0">
              <a:lnSpc>
                <a:spcPct val="100000"/>
              </a:lnSpc>
              <a:spcBef>
                <a:spcPts val="0"/>
              </a:spcBef>
              <a:spcAft>
                <a:spcPts val="0"/>
              </a:spcAft>
              <a:buClr>
                <a:srgbClr val="000000"/>
              </a:buClr>
              <a:buSzPts val="1500"/>
              <a:buFont typeface="Arial"/>
              <a:buChar char="•"/>
            </a:pPr>
            <a:r>
              <a:rPr lang="en-US" sz="1500" b="0" i="0" u="none" strike="noStrike" cap="none">
                <a:solidFill>
                  <a:srgbClr val="000000"/>
                </a:solidFill>
                <a:latin typeface="Arial"/>
                <a:ea typeface="Arial"/>
                <a:cs typeface="Arial"/>
                <a:sym typeface="Arial"/>
              </a:rPr>
              <a:t>If the sequence number of the frames is an n-bit field, then the range of sequence numbers that can be assigned is 0 to 2</a:t>
            </a:r>
            <a:r>
              <a:rPr lang="en-US" sz="1500" b="0" i="0" u="none" strike="noStrike" cap="none" baseline="30000">
                <a:solidFill>
                  <a:srgbClr val="000000"/>
                </a:solidFill>
                <a:latin typeface="Arial"/>
                <a:ea typeface="Arial"/>
                <a:cs typeface="Arial"/>
                <a:sym typeface="Arial"/>
              </a:rPr>
              <a:t>𝑛</a:t>
            </a:r>
            <a:r>
              <a:rPr lang="en-US" sz="1500" b="0" i="0" u="none" strike="noStrike" cap="none">
                <a:solidFill>
                  <a:srgbClr val="000000"/>
                </a:solidFill>
                <a:latin typeface="Arial"/>
                <a:ea typeface="Arial"/>
                <a:cs typeface="Arial"/>
                <a:sym typeface="Arial"/>
              </a:rPr>
              <a:t>−1. </a:t>
            </a:r>
            <a:endParaRPr sz="1500" b="0" i="0" u="none" strike="noStrike" cap="none">
              <a:solidFill>
                <a:srgbClr val="000000"/>
              </a:solidFill>
              <a:latin typeface="Arial"/>
              <a:ea typeface="Arial"/>
              <a:cs typeface="Arial"/>
              <a:sym typeface="Arial"/>
            </a:endParaRPr>
          </a:p>
          <a:p>
            <a:pPr marL="285750" marR="0" lvl="0" indent="-285750" algn="just" rtl="0">
              <a:lnSpc>
                <a:spcPct val="100000"/>
              </a:lnSpc>
              <a:spcBef>
                <a:spcPts val="0"/>
              </a:spcBef>
              <a:spcAft>
                <a:spcPts val="0"/>
              </a:spcAft>
              <a:buClr>
                <a:srgbClr val="000000"/>
              </a:buClr>
              <a:buSzPts val="1500"/>
              <a:buFont typeface="Arial"/>
              <a:buChar char="•"/>
            </a:pPr>
            <a:r>
              <a:rPr lang="en-US" sz="1500" b="0" i="0" u="none" strike="noStrike" cap="none">
                <a:solidFill>
                  <a:srgbClr val="000000"/>
                </a:solidFill>
                <a:latin typeface="Arial"/>
                <a:ea typeface="Arial"/>
                <a:cs typeface="Arial"/>
                <a:sym typeface="Arial"/>
              </a:rPr>
              <a:t>Consequently, the size of the sending window is 2</a:t>
            </a:r>
            <a:r>
              <a:rPr lang="en-US" sz="1500" b="0" i="0" u="none" strike="noStrike" cap="none" baseline="30000">
                <a:solidFill>
                  <a:srgbClr val="000000"/>
                </a:solidFill>
                <a:latin typeface="Arial"/>
                <a:ea typeface="Arial"/>
                <a:cs typeface="Arial"/>
                <a:sym typeface="Arial"/>
              </a:rPr>
              <a:t>𝑛</a:t>
            </a:r>
            <a:r>
              <a:rPr lang="en-US" sz="1500" b="0" i="0" u="none" strike="noStrike" cap="none">
                <a:solidFill>
                  <a:srgbClr val="000000"/>
                </a:solidFill>
                <a:latin typeface="Arial"/>
                <a:ea typeface="Arial"/>
                <a:cs typeface="Arial"/>
                <a:sym typeface="Arial"/>
              </a:rPr>
              <a:t>−1. Thus in order to accommodate a sending window size of 2</a:t>
            </a:r>
            <a:r>
              <a:rPr lang="en-US" sz="1500" b="0" i="0" u="none" strike="noStrike" cap="none" baseline="30000">
                <a:solidFill>
                  <a:srgbClr val="000000"/>
                </a:solidFill>
                <a:latin typeface="Arial"/>
                <a:ea typeface="Arial"/>
                <a:cs typeface="Arial"/>
                <a:sym typeface="Arial"/>
              </a:rPr>
              <a:t>𝑛</a:t>
            </a:r>
            <a:r>
              <a:rPr lang="en-US" sz="1500" b="0" i="0" u="none" strike="noStrike" cap="none">
                <a:solidFill>
                  <a:srgbClr val="000000"/>
                </a:solidFill>
                <a:latin typeface="Arial"/>
                <a:ea typeface="Arial"/>
                <a:cs typeface="Arial"/>
                <a:sym typeface="Arial"/>
              </a:rPr>
              <a:t>−1, a n-bit sequence number is chosen.</a:t>
            </a:r>
            <a:endParaRPr sz="1400" b="0" i="0" u="none" strike="noStrike" cap="none">
              <a:solidFill>
                <a:srgbClr val="000000"/>
              </a:solidFill>
              <a:latin typeface="Arial"/>
              <a:ea typeface="Arial"/>
              <a:cs typeface="Arial"/>
              <a:sym typeface="Arial"/>
            </a:endParaRPr>
          </a:p>
          <a:p>
            <a:pPr marL="285750" marR="0" lvl="0" indent="-285750" algn="just" rtl="0">
              <a:lnSpc>
                <a:spcPct val="100000"/>
              </a:lnSpc>
              <a:spcBef>
                <a:spcPts val="0"/>
              </a:spcBef>
              <a:spcAft>
                <a:spcPts val="0"/>
              </a:spcAft>
              <a:buClr>
                <a:srgbClr val="000000"/>
              </a:buClr>
              <a:buSzPts val="1500"/>
              <a:buFont typeface="Arial"/>
              <a:buChar char="•"/>
            </a:pPr>
            <a:r>
              <a:rPr lang="en-US" sz="1500" b="0" i="0" u="none" strike="noStrike" cap="none">
                <a:solidFill>
                  <a:srgbClr val="000000"/>
                </a:solidFill>
                <a:latin typeface="Arial"/>
                <a:ea typeface="Arial"/>
                <a:cs typeface="Arial"/>
                <a:sym typeface="Arial"/>
              </a:rPr>
              <a:t>The sequence numbers are numbered as modulo-n. </a:t>
            </a:r>
            <a:endParaRPr sz="1500" b="0" i="0" u="none" strike="noStrike" cap="none">
              <a:solidFill>
                <a:srgbClr val="000000"/>
              </a:solidFill>
              <a:latin typeface="Arial"/>
              <a:ea typeface="Arial"/>
              <a:cs typeface="Arial"/>
              <a:sym typeface="Arial"/>
            </a:endParaRPr>
          </a:p>
          <a:p>
            <a:pPr marL="285750" marR="0" lvl="0" indent="-285750" algn="just" rtl="0">
              <a:lnSpc>
                <a:spcPct val="100000"/>
              </a:lnSpc>
              <a:spcBef>
                <a:spcPts val="0"/>
              </a:spcBef>
              <a:spcAft>
                <a:spcPts val="0"/>
              </a:spcAft>
              <a:buClr>
                <a:srgbClr val="000000"/>
              </a:buClr>
              <a:buSzPts val="1500"/>
              <a:buFont typeface="Arial"/>
              <a:buChar char="•"/>
            </a:pPr>
            <a:r>
              <a:rPr lang="en-US" sz="1500" b="0" i="0" u="none" strike="noStrike" cap="none">
                <a:solidFill>
                  <a:srgbClr val="000000"/>
                </a:solidFill>
                <a:latin typeface="Arial"/>
                <a:ea typeface="Arial"/>
                <a:cs typeface="Arial"/>
                <a:sym typeface="Arial"/>
              </a:rPr>
              <a:t>For example, if the sending window size is 4, then the sequence numbers will be 0, 1, 2, 3, 0, 1, 2, 3, 0, 1, and so on. The number of bits in the sequence number is 2 to generate the binary sequence 00, 01, 10, 11.</a:t>
            </a:r>
            <a:endParaRPr sz="1400" b="0" i="0" u="none" strike="noStrike" cap="none">
              <a:solidFill>
                <a:srgbClr val="000000"/>
              </a:solidFill>
              <a:latin typeface="Arial"/>
              <a:ea typeface="Arial"/>
              <a:cs typeface="Arial"/>
              <a:sym typeface="Arial"/>
            </a:endParaRPr>
          </a:p>
          <a:p>
            <a:pPr marL="285750" marR="0" lvl="0" indent="-285750" algn="just" rtl="0">
              <a:lnSpc>
                <a:spcPct val="100000"/>
              </a:lnSpc>
              <a:spcBef>
                <a:spcPts val="0"/>
              </a:spcBef>
              <a:spcAft>
                <a:spcPts val="0"/>
              </a:spcAft>
              <a:buClr>
                <a:srgbClr val="000000"/>
              </a:buClr>
              <a:buSzPts val="1500"/>
              <a:buFont typeface="Arial"/>
              <a:buChar char="•"/>
            </a:pPr>
            <a:r>
              <a:rPr lang="en-US" sz="1500" b="0" i="0" u="none" strike="noStrike" cap="none">
                <a:solidFill>
                  <a:srgbClr val="000000"/>
                </a:solidFill>
                <a:latin typeface="Arial"/>
                <a:ea typeface="Arial"/>
                <a:cs typeface="Arial"/>
                <a:sym typeface="Arial"/>
              </a:rPr>
              <a:t>The size of the receiving window is the maximum number of frames that the receiver can accept at a time. </a:t>
            </a:r>
            <a:endParaRPr sz="1500" b="0" i="0" u="none" strike="noStrike" cap="none">
              <a:solidFill>
                <a:srgbClr val="000000"/>
              </a:solidFill>
              <a:latin typeface="Arial"/>
              <a:ea typeface="Arial"/>
              <a:cs typeface="Arial"/>
              <a:sym typeface="Arial"/>
            </a:endParaRPr>
          </a:p>
          <a:p>
            <a:pPr marL="285750" marR="0" lvl="0" indent="-285750" algn="just" rtl="0">
              <a:lnSpc>
                <a:spcPct val="100000"/>
              </a:lnSpc>
              <a:spcBef>
                <a:spcPts val="0"/>
              </a:spcBef>
              <a:spcAft>
                <a:spcPts val="0"/>
              </a:spcAft>
              <a:buClr>
                <a:srgbClr val="000000"/>
              </a:buClr>
              <a:buSzPts val="1500"/>
              <a:buFont typeface="Arial"/>
              <a:buChar char="•"/>
            </a:pPr>
            <a:r>
              <a:rPr lang="en-US" sz="1500" b="0" i="0" u="none" strike="noStrike" cap="none">
                <a:solidFill>
                  <a:srgbClr val="000000"/>
                </a:solidFill>
                <a:latin typeface="Arial"/>
                <a:ea typeface="Arial"/>
                <a:cs typeface="Arial"/>
                <a:sym typeface="Arial"/>
              </a:rPr>
              <a:t>It determines the maximum number of frames that the sender can send before receiving acknowledgment.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78"/>
          <p:cNvSpPr txBox="1">
            <a:spLocks noGrp="1"/>
          </p:cNvSpPr>
          <p:nvPr>
            <p:ph type="title"/>
          </p:nvPr>
        </p:nvSpPr>
        <p:spPr>
          <a:xfrm>
            <a:off x="994020" y="654505"/>
            <a:ext cx="7847700" cy="469800"/>
          </a:xfrm>
          <a:prstGeom prst="rect">
            <a:avLst/>
          </a:prstGeom>
          <a:noFill/>
          <a:ln>
            <a:noFill/>
          </a:ln>
        </p:spPr>
        <p:txBody>
          <a:bodyPr spcFirstLastPara="1" wrap="square" lIns="68575" tIns="34275" rIns="68575" bIns="34275" anchor="b" anchorCtr="0">
            <a:noAutofit/>
          </a:bodyPr>
          <a:lstStyle/>
          <a:p>
            <a:pPr marL="0" lvl="0" indent="0" algn="l" rtl="0">
              <a:lnSpc>
                <a:spcPct val="85000"/>
              </a:lnSpc>
              <a:spcBef>
                <a:spcPts val="0"/>
              </a:spcBef>
              <a:spcAft>
                <a:spcPts val="0"/>
              </a:spcAft>
              <a:buClr>
                <a:srgbClr val="002060"/>
              </a:buClr>
              <a:buSzPts val="3200"/>
              <a:buNone/>
            </a:pPr>
            <a:br>
              <a:rPr lang="en-US"/>
            </a:br>
            <a:r>
              <a:rPr lang="en-US" sz="3200" b="1">
                <a:solidFill>
                  <a:srgbClr val="002060"/>
                </a:solidFill>
              </a:rPr>
              <a:t>Go-Back-N ARQ</a:t>
            </a:r>
            <a:endParaRPr sz="2800">
              <a:latin typeface="Times New Roman"/>
              <a:ea typeface="Times New Roman"/>
              <a:cs typeface="Times New Roman"/>
              <a:sym typeface="Times New Roman"/>
            </a:endParaRPr>
          </a:p>
        </p:txBody>
      </p:sp>
      <p:sp>
        <p:nvSpPr>
          <p:cNvPr id="930" name="Google Shape;930;p78"/>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79</a:t>
            </a:fld>
            <a:endParaRPr sz="900">
              <a:solidFill>
                <a:schemeClr val="dk1"/>
              </a:solidFill>
              <a:latin typeface="Times New Roman"/>
              <a:ea typeface="Times New Roman"/>
              <a:cs typeface="Times New Roman"/>
              <a:sym typeface="Times New Roman"/>
            </a:endParaRPr>
          </a:p>
        </p:txBody>
      </p:sp>
      <p:pic>
        <p:nvPicPr>
          <p:cNvPr id="931" name="Google Shape;931;p78"/>
          <p:cNvPicPr preferRelativeResize="0"/>
          <p:nvPr/>
        </p:nvPicPr>
        <p:blipFill rotWithShape="1">
          <a:blip r:embed="rId3">
            <a:alphaModFix/>
          </a:blip>
          <a:srcRect/>
          <a:stretch/>
        </p:blipFill>
        <p:spPr>
          <a:xfrm>
            <a:off x="41821" y="47020"/>
            <a:ext cx="952199" cy="900076"/>
          </a:xfrm>
          <a:prstGeom prst="rect">
            <a:avLst/>
          </a:prstGeom>
          <a:noFill/>
          <a:ln>
            <a:noFill/>
          </a:ln>
        </p:spPr>
      </p:pic>
      <p:sp>
        <p:nvSpPr>
          <p:cNvPr id="932" name="Google Shape;932;p78"/>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1100"/>
              <a:buNone/>
            </a:pPr>
            <a:r>
              <a:rPr lang="en-US" sz="800" b="1">
                <a:solidFill>
                  <a:schemeClr val="dk1"/>
                </a:solidFill>
                <a:latin typeface="Times New Roman"/>
                <a:ea typeface="Times New Roman"/>
                <a:cs typeface="Times New Roman"/>
                <a:sym typeface="Times New Roman"/>
              </a:rPr>
              <a:t>Feb.-2022</a:t>
            </a:r>
            <a:endParaRPr sz="800" b="1">
              <a:solidFill>
                <a:schemeClr val="dk1"/>
              </a:solidFill>
              <a:latin typeface="Times New Roman"/>
              <a:ea typeface="Times New Roman"/>
              <a:cs typeface="Times New Roman"/>
              <a:sym typeface="Times New Roman"/>
            </a:endParaRPr>
          </a:p>
        </p:txBody>
      </p:sp>
      <p:sp>
        <p:nvSpPr>
          <p:cNvPr id="933" name="Google Shape;933;p78"/>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sz="800" b="1">
                <a:solidFill>
                  <a:schemeClr val="dk1"/>
                </a:solidFill>
                <a:latin typeface="Times New Roman"/>
                <a:ea typeface="Times New Roman"/>
                <a:cs typeface="Times New Roman"/>
                <a:sym typeface="Times New Roman"/>
              </a:rPr>
              <a:t>Computer Networks</a:t>
            </a:r>
            <a:endParaRPr sz="800" b="1">
              <a:solidFill>
                <a:schemeClr val="dk1"/>
              </a:solidFill>
              <a:latin typeface="Times New Roman"/>
              <a:ea typeface="Times New Roman"/>
              <a:cs typeface="Times New Roman"/>
              <a:sym typeface="Times New Roman"/>
            </a:endParaRPr>
          </a:p>
        </p:txBody>
      </p:sp>
      <p:pic>
        <p:nvPicPr>
          <p:cNvPr id="934" name="Google Shape;934;p78" descr="Sliding Window Protocol"/>
          <p:cNvPicPr preferRelativeResize="0"/>
          <p:nvPr/>
        </p:nvPicPr>
        <p:blipFill rotWithShape="1">
          <a:blip r:embed="rId4">
            <a:alphaModFix/>
          </a:blip>
          <a:srcRect/>
          <a:stretch/>
        </p:blipFill>
        <p:spPr>
          <a:xfrm>
            <a:off x="807070" y="1216907"/>
            <a:ext cx="7429405" cy="354759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667650" y="114895"/>
            <a:ext cx="7847700" cy="469800"/>
          </a:xfrm>
          <a:prstGeom prst="rect">
            <a:avLst/>
          </a:prstGeom>
          <a:noFill/>
          <a:ln>
            <a:noFill/>
          </a:ln>
        </p:spPr>
        <p:txBody>
          <a:bodyPr spcFirstLastPara="1" wrap="square" lIns="68575" tIns="34275" rIns="68575" bIns="34275" anchor="b" anchorCtr="0">
            <a:noAutofit/>
          </a:bodyPr>
          <a:lstStyle/>
          <a:p>
            <a:pPr algn="ctr">
              <a:lnSpc>
                <a:spcPct val="85000"/>
              </a:lnSpc>
              <a:spcBef>
                <a:spcPts val="0"/>
              </a:spcBef>
              <a:buClr>
                <a:srgbClr val="002060"/>
              </a:buClr>
              <a:buSzPts val="3200"/>
            </a:pPr>
            <a:r>
              <a:rPr lang="en-US" sz="2800" b="1" dirty="0">
                <a:latin typeface="Times New Roman"/>
                <a:ea typeface="Times New Roman"/>
                <a:cs typeface="Times New Roman"/>
                <a:sym typeface="Times New Roman"/>
              </a:rPr>
              <a:t>Link Layer Address</a:t>
            </a:r>
            <a:endParaRPr sz="2800" b="1" dirty="0">
              <a:latin typeface="Times New Roman"/>
              <a:ea typeface="Times New Roman"/>
              <a:cs typeface="Times New Roman"/>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8</a:t>
            </a:fld>
            <a:endParaRPr sz="900">
              <a:solidFill>
                <a:schemeClr val="dk1"/>
              </a:solidFill>
              <a:latin typeface="Times New Roman"/>
              <a:ea typeface="Times New Roman"/>
              <a:cs typeface="Times New Roman"/>
              <a:sym typeface="Times New Roman"/>
            </a:endParaRPr>
          </a:p>
        </p:txBody>
      </p:sp>
      <p:sp>
        <p:nvSpPr>
          <p:cNvPr id="7" name="Text Box 11"/>
          <p:cNvSpPr txBox="1">
            <a:spLocks noChangeArrowheads="1"/>
          </p:cNvSpPr>
          <p:nvPr/>
        </p:nvSpPr>
        <p:spPr bwMode="auto">
          <a:xfrm>
            <a:off x="440674" y="752800"/>
            <a:ext cx="8703326"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Tahoma" panose="020B0604030504040204" pitchFamily="34" charset="0"/>
              </a:defRPr>
            </a:lvl1pPr>
            <a:lvl2pPr>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marL="109538" lvl="1" indent="-109538">
              <a:spcBef>
                <a:spcPct val="50000"/>
              </a:spcBef>
              <a:buFont typeface="Wingdings" panose="05000000000000000000" pitchFamily="2" charset="2"/>
              <a:buChar char="§"/>
            </a:pPr>
            <a:r>
              <a:rPr lang="en-US" altLang="en-US" sz="1600" dirty="0">
                <a:latin typeface="Times New Roman" panose="02020603050405020304" pitchFamily="18" charset="0"/>
                <a:cs typeface="Times New Roman" panose="02020603050405020304" pitchFamily="18" charset="0"/>
              </a:rPr>
              <a:t> </a:t>
            </a:r>
            <a:r>
              <a:rPr lang="en-US" altLang="en-US" sz="1600" b="0" dirty="0">
                <a:latin typeface="Times New Roman" panose="02020603050405020304" pitchFamily="18" charset="0"/>
                <a:cs typeface="Times New Roman" panose="02020603050405020304" pitchFamily="18" charset="0"/>
              </a:rPr>
              <a:t>Six bytes = </a:t>
            </a:r>
            <a:r>
              <a:rPr lang="en-US" altLang="en-US" sz="1600" dirty="0">
                <a:solidFill>
                  <a:srgbClr val="C00000"/>
                </a:solidFill>
                <a:latin typeface="Times New Roman" panose="02020603050405020304" pitchFamily="18" charset="0"/>
                <a:cs typeface="Times New Roman" panose="02020603050405020304" pitchFamily="18" charset="0"/>
              </a:rPr>
              <a:t>48 bits</a:t>
            </a:r>
          </a:p>
          <a:p>
            <a:pPr marL="109538" lvl="1" indent="-109538">
              <a:spcBef>
                <a:spcPct val="50000"/>
              </a:spcBef>
              <a:buFont typeface="Wingdings" panose="05000000000000000000" pitchFamily="2" charset="2"/>
              <a:buChar char="§"/>
            </a:pPr>
            <a:r>
              <a:rPr lang="en-US" altLang="en-US" sz="1600" b="0" dirty="0">
                <a:latin typeface="Times New Roman" panose="02020603050405020304" pitchFamily="18" charset="0"/>
                <a:cs typeface="Times New Roman" panose="02020603050405020304" pitchFamily="18" charset="0"/>
              </a:rPr>
              <a:t> Flat address not hierarchical</a:t>
            </a:r>
          </a:p>
          <a:p>
            <a:pPr marL="109538" lvl="1" indent="-109538">
              <a:spcBef>
                <a:spcPct val="50000"/>
              </a:spcBef>
              <a:buFont typeface="Wingdings" panose="05000000000000000000" pitchFamily="2" charset="2"/>
              <a:buChar char="§"/>
            </a:pPr>
            <a:r>
              <a:rPr lang="en-US" altLang="en-US" sz="1600" b="0" dirty="0">
                <a:latin typeface="Times New Roman" panose="02020603050405020304" pitchFamily="18" charset="0"/>
                <a:cs typeface="Times New Roman" panose="02020603050405020304" pitchFamily="18" charset="0"/>
              </a:rPr>
              <a:t> Burned into the </a:t>
            </a:r>
            <a:r>
              <a:rPr lang="en-US" altLang="en-US" sz="1600" dirty="0">
                <a:solidFill>
                  <a:srgbClr val="C00000"/>
                </a:solidFill>
                <a:latin typeface="Times New Roman" panose="02020603050405020304" pitchFamily="18" charset="0"/>
                <a:cs typeface="Times New Roman" panose="02020603050405020304" pitchFamily="18" charset="0"/>
              </a:rPr>
              <a:t>NIC ROM</a:t>
            </a:r>
          </a:p>
          <a:p>
            <a:pPr marL="109538" lvl="1" indent="-109538">
              <a:spcBef>
                <a:spcPct val="50000"/>
              </a:spcBef>
              <a:buFont typeface="Wingdings" panose="05000000000000000000" pitchFamily="2" charset="2"/>
              <a:buChar char="§"/>
            </a:pPr>
            <a:r>
              <a:rPr lang="en-US" altLang="en-US" sz="1600" b="0" dirty="0">
                <a:latin typeface="Times New Roman" panose="02020603050405020304" pitchFamily="18" charset="0"/>
                <a:cs typeface="Times New Roman" panose="02020603050405020304" pitchFamily="18" charset="0"/>
              </a:rPr>
              <a:t> First </a:t>
            </a:r>
            <a:r>
              <a:rPr lang="en-US" altLang="en-US" sz="1600" dirty="0">
                <a:latin typeface="Times New Roman" panose="02020603050405020304" pitchFamily="18" charset="0"/>
                <a:cs typeface="Times New Roman" panose="02020603050405020304" pitchFamily="18" charset="0"/>
              </a:rPr>
              <a:t>three bytes from </a:t>
            </a:r>
            <a:r>
              <a:rPr lang="en-US" altLang="en-US" sz="1600" u="sng" dirty="0">
                <a:latin typeface="Times New Roman" panose="02020603050405020304" pitchFamily="18" charset="0"/>
                <a:cs typeface="Times New Roman" panose="02020603050405020304" pitchFamily="18" charset="0"/>
              </a:rPr>
              <a:t>left</a:t>
            </a:r>
            <a:r>
              <a:rPr lang="en-US" altLang="en-US" sz="1600" dirty="0">
                <a:latin typeface="Times New Roman" panose="02020603050405020304" pitchFamily="18" charset="0"/>
                <a:cs typeface="Times New Roman" panose="02020603050405020304" pitchFamily="18" charset="0"/>
              </a:rPr>
              <a:t> specify the vendor</a:t>
            </a:r>
            <a:r>
              <a:rPr lang="en-US" altLang="en-US" sz="1600" b="0" dirty="0">
                <a:latin typeface="Times New Roman" panose="02020603050405020304" pitchFamily="18" charset="0"/>
                <a:cs typeface="Times New Roman" panose="02020603050405020304" pitchFamily="18" charset="0"/>
              </a:rPr>
              <a:t>. </a:t>
            </a:r>
            <a:r>
              <a:rPr lang="en-US" altLang="en-US" sz="1600" b="0" dirty="0">
                <a:solidFill>
                  <a:schemeClr val="hlink"/>
                </a:solidFill>
                <a:latin typeface="Times New Roman" panose="02020603050405020304" pitchFamily="18" charset="0"/>
                <a:cs typeface="Times New Roman" panose="02020603050405020304" pitchFamily="18" charset="0"/>
              </a:rPr>
              <a:t>Cisco</a:t>
            </a:r>
            <a:r>
              <a:rPr lang="en-US" altLang="en-US" sz="1600" b="0" dirty="0">
                <a:latin typeface="Times New Roman" panose="02020603050405020304" pitchFamily="18" charset="0"/>
                <a:cs typeface="Times New Roman" panose="02020603050405020304" pitchFamily="18" charset="0"/>
              </a:rPr>
              <a:t> 00-00-0C, </a:t>
            </a:r>
            <a:r>
              <a:rPr lang="en-US" altLang="en-US" sz="1600" b="0" dirty="0">
                <a:solidFill>
                  <a:schemeClr val="hlink"/>
                </a:solidFill>
                <a:latin typeface="Times New Roman" panose="02020603050405020304" pitchFamily="18" charset="0"/>
                <a:cs typeface="Times New Roman" panose="02020603050405020304" pitchFamily="18" charset="0"/>
              </a:rPr>
              <a:t>3  Com</a:t>
            </a:r>
            <a:r>
              <a:rPr lang="en-US" altLang="en-US" sz="1600" b="0" dirty="0">
                <a:latin typeface="Times New Roman" panose="02020603050405020304" pitchFamily="18" charset="0"/>
                <a:cs typeface="Times New Roman" panose="02020603050405020304" pitchFamily="18" charset="0"/>
              </a:rPr>
              <a:t> 02-60-8C and the </a:t>
            </a:r>
            <a:r>
              <a:rPr lang="en-US" altLang="en-US" sz="1600" dirty="0">
                <a:latin typeface="Times New Roman" panose="02020603050405020304" pitchFamily="18" charset="0"/>
                <a:cs typeface="Times New Roman" panose="02020603050405020304" pitchFamily="18" charset="0"/>
              </a:rPr>
              <a:t>last 24 bit should be created </a:t>
            </a:r>
            <a:r>
              <a:rPr lang="en-US" altLang="en-US" sz="1600" dirty="0">
                <a:solidFill>
                  <a:schemeClr val="hlink"/>
                </a:solidFill>
                <a:latin typeface="Times New Roman" panose="02020603050405020304" pitchFamily="18" charset="0"/>
                <a:cs typeface="Times New Roman" panose="02020603050405020304" pitchFamily="18" charset="0"/>
              </a:rPr>
              <a:t>uniquely</a:t>
            </a:r>
            <a:r>
              <a:rPr lang="en-US" altLang="en-US" sz="1600" dirty="0">
                <a:latin typeface="Times New Roman" panose="02020603050405020304" pitchFamily="18" charset="0"/>
                <a:cs typeface="Times New Roman" panose="02020603050405020304" pitchFamily="18" charset="0"/>
              </a:rPr>
              <a:t> by the company</a:t>
            </a:r>
          </a:p>
          <a:p>
            <a:pPr marL="109538" lvl="1" indent="-109538">
              <a:spcBef>
                <a:spcPct val="50000"/>
              </a:spcBef>
              <a:buFont typeface="Wingdings" panose="05000000000000000000" pitchFamily="2" charset="2"/>
              <a:buChar char="§"/>
            </a:pPr>
            <a:r>
              <a:rPr lang="en-US" altLang="en-US" sz="1600" b="0" dirty="0">
                <a:latin typeface="Times New Roman" panose="02020603050405020304" pitchFamily="18" charset="0"/>
                <a:cs typeface="Times New Roman" panose="02020603050405020304" pitchFamily="18" charset="0"/>
              </a:rPr>
              <a:t> Destination Address can be:</a:t>
            </a:r>
          </a:p>
          <a:p>
            <a:pPr marL="566738" lvl="3" indent="-109538">
              <a:spcBef>
                <a:spcPct val="50000"/>
              </a:spcBef>
              <a:buFont typeface="Wingdings" panose="05000000000000000000" pitchFamily="2" charset="2"/>
              <a:buChar char="§"/>
            </a:pPr>
            <a:r>
              <a:rPr lang="en-US" altLang="en-US" sz="1600" b="0" dirty="0">
                <a:latin typeface="Times New Roman" panose="02020603050405020304" pitchFamily="18" charset="0"/>
                <a:cs typeface="Times New Roman" panose="02020603050405020304" pitchFamily="18" charset="0"/>
              </a:rPr>
              <a:t> </a:t>
            </a:r>
            <a:r>
              <a:rPr lang="en-US" altLang="en-US" sz="1600" dirty="0">
                <a:solidFill>
                  <a:srgbClr val="C00000"/>
                </a:solidFill>
                <a:latin typeface="Times New Roman" panose="02020603050405020304" pitchFamily="18" charset="0"/>
                <a:cs typeface="Times New Roman" panose="02020603050405020304" pitchFamily="18" charset="0"/>
              </a:rPr>
              <a:t>Unicast:</a:t>
            </a:r>
            <a:r>
              <a:rPr lang="en-US" altLang="en-US" sz="1600" b="0" dirty="0">
                <a:latin typeface="Times New Roman" panose="02020603050405020304" pitchFamily="18" charset="0"/>
                <a:cs typeface="Times New Roman" panose="02020603050405020304" pitchFamily="18" charset="0"/>
              </a:rPr>
              <a:t> second digit from </a:t>
            </a:r>
            <a:r>
              <a:rPr lang="en-US" altLang="en-US" sz="1600" b="0" u="sng" dirty="0">
                <a:latin typeface="Times New Roman" panose="02020603050405020304" pitchFamily="18" charset="0"/>
                <a:cs typeface="Times New Roman" panose="02020603050405020304" pitchFamily="18" charset="0"/>
              </a:rPr>
              <a:t>left</a:t>
            </a:r>
            <a:r>
              <a:rPr lang="en-US" altLang="en-US" sz="1600" b="0" dirty="0">
                <a:latin typeface="Times New Roman" panose="02020603050405020304" pitchFamily="18" charset="0"/>
                <a:cs typeface="Times New Roman" panose="02020603050405020304" pitchFamily="18" charset="0"/>
              </a:rPr>
              <a:t> is </a:t>
            </a:r>
            <a:r>
              <a:rPr lang="en-US" altLang="en-US" sz="1600" b="0" u="sng" dirty="0">
                <a:latin typeface="Times New Roman" panose="02020603050405020304" pitchFamily="18" charset="0"/>
                <a:cs typeface="Times New Roman" panose="02020603050405020304" pitchFamily="18" charset="0"/>
              </a:rPr>
              <a:t>even</a:t>
            </a:r>
            <a:r>
              <a:rPr lang="en-US" altLang="en-US" sz="1600" b="0" dirty="0">
                <a:latin typeface="Times New Roman" panose="02020603050405020304" pitchFamily="18" charset="0"/>
                <a:cs typeface="Times New Roman" panose="02020603050405020304" pitchFamily="18" charset="0"/>
              </a:rPr>
              <a:t> (one recipient)</a:t>
            </a:r>
          </a:p>
          <a:p>
            <a:pPr marL="566738" lvl="3" indent="-109538">
              <a:spcBef>
                <a:spcPct val="50000"/>
              </a:spcBef>
              <a:buFont typeface="Wingdings" panose="05000000000000000000" pitchFamily="2" charset="2"/>
              <a:buChar char="§"/>
            </a:pPr>
            <a:r>
              <a:rPr lang="en-US" altLang="en-US" sz="1600" b="0" dirty="0">
                <a:latin typeface="Times New Roman" panose="02020603050405020304" pitchFamily="18" charset="0"/>
                <a:cs typeface="Times New Roman" panose="02020603050405020304" pitchFamily="18" charset="0"/>
              </a:rPr>
              <a:t> </a:t>
            </a:r>
            <a:r>
              <a:rPr lang="en-US" altLang="en-US" sz="1600" dirty="0">
                <a:solidFill>
                  <a:srgbClr val="C00000"/>
                </a:solidFill>
                <a:latin typeface="Times New Roman" panose="02020603050405020304" pitchFamily="18" charset="0"/>
                <a:cs typeface="Times New Roman" panose="02020603050405020304" pitchFamily="18" charset="0"/>
              </a:rPr>
              <a:t>Multicast:</a:t>
            </a:r>
            <a:r>
              <a:rPr lang="en-US" altLang="en-US" sz="1600" b="0" dirty="0">
                <a:latin typeface="Times New Roman" panose="02020603050405020304" pitchFamily="18" charset="0"/>
                <a:cs typeface="Times New Roman" panose="02020603050405020304" pitchFamily="18" charset="0"/>
              </a:rPr>
              <a:t> Second digit from </a:t>
            </a:r>
            <a:r>
              <a:rPr lang="en-US" altLang="en-US" sz="1600" b="0" u="sng" dirty="0">
                <a:latin typeface="Times New Roman" panose="02020603050405020304" pitchFamily="18" charset="0"/>
                <a:cs typeface="Times New Roman" panose="02020603050405020304" pitchFamily="18" charset="0"/>
              </a:rPr>
              <a:t>left</a:t>
            </a:r>
            <a:r>
              <a:rPr lang="en-US" altLang="en-US" sz="1600" b="0" dirty="0">
                <a:latin typeface="Times New Roman" panose="02020603050405020304" pitchFamily="18" charset="0"/>
                <a:cs typeface="Times New Roman" panose="02020603050405020304" pitchFamily="18" charset="0"/>
              </a:rPr>
              <a:t> is</a:t>
            </a:r>
            <a:r>
              <a:rPr lang="en-US" altLang="en-US" sz="1600" b="0" u="sng" dirty="0">
                <a:latin typeface="Times New Roman" panose="02020603050405020304" pitchFamily="18" charset="0"/>
                <a:cs typeface="Times New Roman" panose="02020603050405020304" pitchFamily="18" charset="0"/>
              </a:rPr>
              <a:t> odd</a:t>
            </a:r>
            <a:r>
              <a:rPr lang="en-US" altLang="en-US" sz="1600" b="0" dirty="0">
                <a:latin typeface="Times New Roman" panose="02020603050405020304" pitchFamily="18" charset="0"/>
                <a:cs typeface="Times New Roman" panose="02020603050405020304" pitchFamily="18" charset="0"/>
              </a:rPr>
              <a:t> (group of stations to receive the frame – conferencing applications)</a:t>
            </a:r>
          </a:p>
          <a:p>
            <a:pPr marL="566738" lvl="3" indent="-109538">
              <a:spcBef>
                <a:spcPct val="50000"/>
              </a:spcBef>
              <a:buFont typeface="Wingdings" panose="05000000000000000000" pitchFamily="2" charset="2"/>
              <a:buChar char="§"/>
            </a:pPr>
            <a:r>
              <a:rPr lang="en-US" altLang="en-US" sz="1600" b="0" dirty="0">
                <a:latin typeface="Times New Roman" panose="02020603050405020304" pitchFamily="18" charset="0"/>
                <a:cs typeface="Times New Roman" panose="02020603050405020304" pitchFamily="18" charset="0"/>
              </a:rPr>
              <a:t> </a:t>
            </a:r>
            <a:r>
              <a:rPr lang="en-US" altLang="en-US" sz="1600" dirty="0">
                <a:solidFill>
                  <a:srgbClr val="C00000"/>
                </a:solidFill>
                <a:latin typeface="Times New Roman" panose="02020603050405020304" pitchFamily="18" charset="0"/>
                <a:cs typeface="Times New Roman" panose="02020603050405020304" pitchFamily="18" charset="0"/>
              </a:rPr>
              <a:t>Broadcast</a:t>
            </a:r>
            <a:r>
              <a:rPr lang="en-US" altLang="en-US" sz="1600" b="0" dirty="0">
                <a:latin typeface="Times New Roman" panose="02020603050405020304" pitchFamily="18" charset="0"/>
                <a:cs typeface="Times New Roman" panose="02020603050405020304" pitchFamily="18" charset="0"/>
              </a:rPr>
              <a:t> (ALL ones) (all stations receive the frame)</a:t>
            </a:r>
          </a:p>
          <a:p>
            <a:pPr marL="109538" lvl="1" indent="-109538">
              <a:spcBef>
                <a:spcPct val="50000"/>
              </a:spcBef>
              <a:buFont typeface="Wingdings" panose="05000000000000000000" pitchFamily="2" charset="2"/>
              <a:buChar char="§"/>
            </a:pPr>
            <a:r>
              <a:rPr lang="en-US" altLang="en-US" sz="1600" b="0" dirty="0">
                <a:latin typeface="Times New Roman" panose="02020603050405020304" pitchFamily="18" charset="0"/>
                <a:cs typeface="Times New Roman" panose="02020603050405020304" pitchFamily="18" charset="0"/>
              </a:rPr>
              <a:t> </a:t>
            </a:r>
            <a:r>
              <a:rPr lang="en-US" altLang="en-US" sz="1600" dirty="0">
                <a:latin typeface="Times New Roman" panose="02020603050405020304" pitchFamily="18" charset="0"/>
                <a:cs typeface="Times New Roman" panose="02020603050405020304" pitchFamily="18" charset="0"/>
              </a:rPr>
              <a:t>Source address is always Unicast</a:t>
            </a:r>
          </a:p>
        </p:txBody>
      </p:sp>
      <p:pic>
        <p:nvPicPr>
          <p:cNvPr id="8"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1500" y="4201110"/>
            <a:ext cx="3381767" cy="451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oogle Shape;221;p32"/>
          <p:cNvPicPr preferRelativeResize="0"/>
          <p:nvPr/>
        </p:nvPicPr>
        <p:blipFill rotWithShape="1">
          <a:blip r:embed="rId4">
            <a:alphaModFix/>
          </a:blip>
          <a:srcRect/>
          <a:stretch/>
        </p:blipFill>
        <p:spPr>
          <a:xfrm>
            <a:off x="27694" y="47149"/>
            <a:ext cx="543806" cy="537546"/>
          </a:xfrm>
          <a:prstGeom prst="rect">
            <a:avLst/>
          </a:prstGeom>
          <a:noFill/>
          <a:ln>
            <a:noFill/>
          </a:ln>
        </p:spPr>
      </p:pic>
    </p:spTree>
    <p:extLst>
      <p:ext uri="{BB962C8B-B14F-4D97-AF65-F5344CB8AC3E}">
        <p14:creationId xmlns:p14="http://schemas.microsoft.com/office/powerpoint/2010/main" val="26905218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18">
          <a:extLst>
            <a:ext uri="{FF2B5EF4-FFF2-40B4-BE49-F238E27FC236}">
              <a16:creationId xmlns:a16="http://schemas.microsoft.com/office/drawing/2014/main" id="{A033CE8E-0E78-641D-8F8D-7D8E223525F9}"/>
            </a:ext>
          </a:extLst>
        </p:cNvPr>
        <p:cNvGrpSpPr/>
        <p:nvPr/>
      </p:nvGrpSpPr>
      <p:grpSpPr>
        <a:xfrm>
          <a:off x="0" y="0"/>
          <a:ext cx="0" cy="0"/>
          <a:chOff x="0" y="0"/>
          <a:chExt cx="0" cy="0"/>
        </a:xfrm>
      </p:grpSpPr>
      <p:sp>
        <p:nvSpPr>
          <p:cNvPr id="219" name="Google Shape;219;p32">
            <a:extLst>
              <a:ext uri="{FF2B5EF4-FFF2-40B4-BE49-F238E27FC236}">
                <a16:creationId xmlns:a16="http://schemas.microsoft.com/office/drawing/2014/main" id="{C1E4D32F-54F2-25B8-3A34-2EBFD30A537D}"/>
              </a:ext>
            </a:extLst>
          </p:cNvPr>
          <p:cNvSpPr txBox="1">
            <a:spLocks noGrp="1"/>
          </p:cNvSpPr>
          <p:nvPr>
            <p:ph type="title"/>
          </p:nvPr>
        </p:nvSpPr>
        <p:spPr>
          <a:xfrm>
            <a:off x="667650" y="101232"/>
            <a:ext cx="7847700" cy="469800"/>
          </a:xfrm>
          <a:prstGeom prst="rect">
            <a:avLst/>
          </a:prstGeom>
          <a:noFill/>
          <a:ln>
            <a:noFill/>
          </a:ln>
        </p:spPr>
        <p:txBody>
          <a:bodyPr spcFirstLastPara="1" wrap="square" lIns="68575" tIns="34275" rIns="68575" bIns="34275" anchor="b" anchorCtr="0">
            <a:noAutofit/>
          </a:bodyPr>
          <a:lstStyle/>
          <a:p>
            <a:pPr algn="ctr">
              <a:buClr>
                <a:srgbClr val="002060"/>
              </a:buClr>
              <a:buSzPts val="3200"/>
            </a:pPr>
            <a:br>
              <a:rPr lang="en-US" dirty="0"/>
            </a:br>
            <a:r>
              <a:rPr lang="en-US" sz="2800" dirty="0">
                <a:solidFill>
                  <a:srgbClr val="0070C0"/>
                </a:solidFill>
                <a:latin typeface="Times New Roman" panose="02020603050405020304" pitchFamily="18" charset="0"/>
                <a:cs typeface="Times New Roman" panose="02020603050405020304" pitchFamily="18" charset="0"/>
              </a:rPr>
              <a:t>Go-Back-N ARQ</a:t>
            </a:r>
            <a:endParaRPr sz="2400" dirty="0">
              <a:solidFill>
                <a:srgbClr val="0070C0"/>
              </a:solidFill>
              <a:latin typeface="Times New Roman" panose="02020603050405020304" pitchFamily="18" charset="0"/>
              <a:ea typeface="Times New Roman"/>
              <a:cs typeface="Times New Roman" panose="02020603050405020304" pitchFamily="18" charset="0"/>
              <a:sym typeface="Times New Roman"/>
            </a:endParaRPr>
          </a:p>
        </p:txBody>
      </p:sp>
      <p:sp>
        <p:nvSpPr>
          <p:cNvPr id="220" name="Google Shape;220;p32">
            <a:extLst>
              <a:ext uri="{FF2B5EF4-FFF2-40B4-BE49-F238E27FC236}">
                <a16:creationId xmlns:a16="http://schemas.microsoft.com/office/drawing/2014/main" id="{219EA7D0-9496-521D-9CAA-7CFF8E3CBD01}"/>
              </a:ext>
            </a:extLst>
          </p:cNvPr>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80</a:t>
            </a:fld>
            <a:endParaRPr sz="900">
              <a:solidFill>
                <a:schemeClr val="dk1"/>
              </a:solidFill>
              <a:latin typeface="Times New Roman"/>
              <a:ea typeface="Times New Roman"/>
              <a:cs typeface="Times New Roman"/>
              <a:sym typeface="Times New Roman"/>
            </a:endParaRPr>
          </a:p>
        </p:txBody>
      </p:sp>
      <p:pic>
        <p:nvPicPr>
          <p:cNvPr id="221" name="Google Shape;221;p32">
            <a:extLst>
              <a:ext uri="{FF2B5EF4-FFF2-40B4-BE49-F238E27FC236}">
                <a16:creationId xmlns:a16="http://schemas.microsoft.com/office/drawing/2014/main" id="{DB0DB064-D9A5-243D-2695-A7586FC2418E}"/>
              </a:ext>
            </a:extLst>
          </p:cNvPr>
          <p:cNvPicPr preferRelativeResize="0"/>
          <p:nvPr/>
        </p:nvPicPr>
        <p:blipFill rotWithShape="1">
          <a:blip r:embed="rId3">
            <a:alphaModFix/>
          </a:blip>
          <a:srcRect/>
          <a:stretch/>
        </p:blipFill>
        <p:spPr>
          <a:xfrm>
            <a:off x="41821" y="17759"/>
            <a:ext cx="675069" cy="636746"/>
          </a:xfrm>
          <a:prstGeom prst="rect">
            <a:avLst/>
          </a:prstGeom>
          <a:noFill/>
          <a:ln>
            <a:noFill/>
          </a:ln>
        </p:spPr>
      </p:pic>
      <p:sp>
        <p:nvSpPr>
          <p:cNvPr id="2" name="Rectangle 1">
            <a:extLst>
              <a:ext uri="{FF2B5EF4-FFF2-40B4-BE49-F238E27FC236}">
                <a16:creationId xmlns:a16="http://schemas.microsoft.com/office/drawing/2014/main" id="{B695D95C-D56E-FEA5-D24C-8166D60B4BB7}"/>
              </a:ext>
            </a:extLst>
          </p:cNvPr>
          <p:cNvSpPr/>
          <p:nvPr/>
        </p:nvSpPr>
        <p:spPr>
          <a:xfrm>
            <a:off x="318211" y="688734"/>
            <a:ext cx="6239866" cy="307777"/>
          </a:xfrm>
          <a:prstGeom prst="rect">
            <a:avLst/>
          </a:prstGeom>
        </p:spPr>
        <p:txBody>
          <a:bodyPr wrap="square">
            <a:spAutoFit/>
          </a:bodyPr>
          <a:lstStyle/>
          <a:p>
            <a:r>
              <a:rPr lang="en-US" dirty="0">
                <a:solidFill>
                  <a:srgbClr val="FF0000"/>
                </a:solidFill>
                <a:latin typeface="__Source_Sans_Pro_fea366"/>
              </a:rPr>
              <a:t>.In Go Back 4 ARQ, the size of the sender window is 4.</a:t>
            </a:r>
            <a:endParaRPr lang="en-US" dirty="0">
              <a:solidFill>
                <a:srgbClr val="FF0000"/>
              </a:solidFill>
            </a:endParaRPr>
          </a:p>
        </p:txBody>
      </p:sp>
      <p:pic>
        <p:nvPicPr>
          <p:cNvPr id="6" name="Picture 5">
            <a:extLst>
              <a:ext uri="{FF2B5EF4-FFF2-40B4-BE49-F238E27FC236}">
                <a16:creationId xmlns:a16="http://schemas.microsoft.com/office/drawing/2014/main" id="{9FFD0B01-291C-58A3-BDF4-5947618342D2}"/>
              </a:ext>
            </a:extLst>
          </p:cNvPr>
          <p:cNvPicPr>
            <a:picLocks noChangeAspect="1"/>
          </p:cNvPicPr>
          <p:nvPr/>
        </p:nvPicPr>
        <p:blipFill rotWithShape="1">
          <a:blip r:embed="rId4"/>
          <a:srcRect l="62720" r="2560" b="13390"/>
          <a:stretch/>
        </p:blipFill>
        <p:spPr>
          <a:xfrm>
            <a:off x="5676594" y="679611"/>
            <a:ext cx="3152853" cy="3607095"/>
          </a:xfrm>
          <a:prstGeom prst="rect">
            <a:avLst/>
          </a:prstGeom>
        </p:spPr>
      </p:pic>
      <p:pic>
        <p:nvPicPr>
          <p:cNvPr id="7" name="Picture 6">
            <a:extLst>
              <a:ext uri="{FF2B5EF4-FFF2-40B4-BE49-F238E27FC236}">
                <a16:creationId xmlns:a16="http://schemas.microsoft.com/office/drawing/2014/main" id="{DE25E319-6722-3A3E-F4FA-6EDAFF8D84F7}"/>
              </a:ext>
            </a:extLst>
          </p:cNvPr>
          <p:cNvPicPr>
            <a:picLocks noChangeAspect="1"/>
          </p:cNvPicPr>
          <p:nvPr/>
        </p:nvPicPr>
        <p:blipFill rotWithShape="1">
          <a:blip r:embed="rId4"/>
          <a:srcRect l="2720" t="3155" r="44080" b="60125"/>
          <a:stretch/>
        </p:blipFill>
        <p:spPr>
          <a:xfrm>
            <a:off x="197510" y="1030740"/>
            <a:ext cx="4526739" cy="1238991"/>
          </a:xfrm>
          <a:prstGeom prst="rect">
            <a:avLst/>
          </a:prstGeom>
        </p:spPr>
      </p:pic>
      <p:pic>
        <p:nvPicPr>
          <p:cNvPr id="8" name="Picture 7">
            <a:extLst>
              <a:ext uri="{FF2B5EF4-FFF2-40B4-BE49-F238E27FC236}">
                <a16:creationId xmlns:a16="http://schemas.microsoft.com/office/drawing/2014/main" id="{71B926F0-7F0D-DB83-DD7E-AE4701546679}"/>
              </a:ext>
            </a:extLst>
          </p:cNvPr>
          <p:cNvPicPr>
            <a:picLocks noChangeAspect="1"/>
          </p:cNvPicPr>
          <p:nvPr/>
        </p:nvPicPr>
        <p:blipFill rotWithShape="1">
          <a:blip r:embed="rId5"/>
          <a:srcRect l="61840" r="2720"/>
          <a:stretch/>
        </p:blipFill>
        <p:spPr>
          <a:xfrm>
            <a:off x="5720485" y="757556"/>
            <a:ext cx="3240633" cy="3725333"/>
          </a:xfrm>
          <a:prstGeom prst="rect">
            <a:avLst/>
          </a:prstGeom>
        </p:spPr>
      </p:pic>
      <p:pic>
        <p:nvPicPr>
          <p:cNvPr id="9" name="Picture 8">
            <a:extLst>
              <a:ext uri="{FF2B5EF4-FFF2-40B4-BE49-F238E27FC236}">
                <a16:creationId xmlns:a16="http://schemas.microsoft.com/office/drawing/2014/main" id="{33E9705B-CB00-581C-27F4-3B556FAC2F63}"/>
              </a:ext>
            </a:extLst>
          </p:cNvPr>
          <p:cNvPicPr>
            <a:picLocks noChangeAspect="1"/>
          </p:cNvPicPr>
          <p:nvPr/>
        </p:nvPicPr>
        <p:blipFill rotWithShape="1">
          <a:blip r:embed="rId6"/>
          <a:srcRect l="62560" r="2880"/>
          <a:stretch/>
        </p:blipFill>
        <p:spPr>
          <a:xfrm>
            <a:off x="5720485" y="826378"/>
            <a:ext cx="3160167" cy="3725333"/>
          </a:xfrm>
          <a:prstGeom prst="rect">
            <a:avLst/>
          </a:prstGeom>
        </p:spPr>
      </p:pic>
      <p:pic>
        <p:nvPicPr>
          <p:cNvPr id="11" name="Picture 10">
            <a:extLst>
              <a:ext uri="{FF2B5EF4-FFF2-40B4-BE49-F238E27FC236}">
                <a16:creationId xmlns:a16="http://schemas.microsoft.com/office/drawing/2014/main" id="{8DE5B5F6-C7F1-27A1-0B15-A4A671C472C8}"/>
              </a:ext>
            </a:extLst>
          </p:cNvPr>
          <p:cNvPicPr>
            <a:picLocks noChangeAspect="1"/>
          </p:cNvPicPr>
          <p:nvPr/>
        </p:nvPicPr>
        <p:blipFill rotWithShape="1">
          <a:blip r:embed="rId6"/>
          <a:srcRect l="2880" t="4530" r="44240" b="68876"/>
          <a:stretch/>
        </p:blipFill>
        <p:spPr>
          <a:xfrm>
            <a:off x="198195" y="1938022"/>
            <a:ext cx="4526739" cy="927510"/>
          </a:xfrm>
          <a:prstGeom prst="rect">
            <a:avLst/>
          </a:prstGeom>
        </p:spPr>
      </p:pic>
      <p:pic>
        <p:nvPicPr>
          <p:cNvPr id="12" name="Picture 11">
            <a:extLst>
              <a:ext uri="{FF2B5EF4-FFF2-40B4-BE49-F238E27FC236}">
                <a16:creationId xmlns:a16="http://schemas.microsoft.com/office/drawing/2014/main" id="{E3CC18D2-756B-3E77-F864-8F0A076938EF}"/>
              </a:ext>
            </a:extLst>
          </p:cNvPr>
          <p:cNvPicPr>
            <a:picLocks noChangeAspect="1"/>
          </p:cNvPicPr>
          <p:nvPr/>
        </p:nvPicPr>
        <p:blipFill rotWithShape="1">
          <a:blip r:embed="rId7"/>
          <a:srcRect l="62640" r="2800"/>
          <a:stretch/>
        </p:blipFill>
        <p:spPr>
          <a:xfrm>
            <a:off x="5640019" y="973108"/>
            <a:ext cx="3160166" cy="3725333"/>
          </a:xfrm>
          <a:prstGeom prst="rect">
            <a:avLst/>
          </a:prstGeom>
        </p:spPr>
      </p:pic>
      <p:pic>
        <p:nvPicPr>
          <p:cNvPr id="13" name="Picture 12">
            <a:extLst>
              <a:ext uri="{FF2B5EF4-FFF2-40B4-BE49-F238E27FC236}">
                <a16:creationId xmlns:a16="http://schemas.microsoft.com/office/drawing/2014/main" id="{03975602-D42C-13E2-EE12-33CED576BD56}"/>
              </a:ext>
            </a:extLst>
          </p:cNvPr>
          <p:cNvPicPr>
            <a:picLocks noChangeAspect="1"/>
          </p:cNvPicPr>
          <p:nvPr/>
        </p:nvPicPr>
        <p:blipFill rotWithShape="1">
          <a:blip r:embed="rId7"/>
          <a:srcRect l="3040" t="3940" r="44400" b="68874"/>
          <a:stretch/>
        </p:blipFill>
        <p:spPr>
          <a:xfrm>
            <a:off x="197510" y="2853126"/>
            <a:ext cx="4526739" cy="953917"/>
          </a:xfrm>
          <a:prstGeom prst="rect">
            <a:avLst/>
          </a:prstGeom>
        </p:spPr>
      </p:pic>
      <p:pic>
        <p:nvPicPr>
          <p:cNvPr id="26" name="Picture 25">
            <a:extLst>
              <a:ext uri="{FF2B5EF4-FFF2-40B4-BE49-F238E27FC236}">
                <a16:creationId xmlns:a16="http://schemas.microsoft.com/office/drawing/2014/main" id="{D4F61792-5A07-A252-67B1-304243CE64DA}"/>
              </a:ext>
            </a:extLst>
          </p:cNvPr>
          <p:cNvPicPr>
            <a:picLocks noChangeAspect="1"/>
          </p:cNvPicPr>
          <p:nvPr/>
        </p:nvPicPr>
        <p:blipFill>
          <a:blip r:embed="rId8"/>
          <a:stretch>
            <a:fillRect/>
          </a:stretch>
        </p:blipFill>
        <p:spPr>
          <a:xfrm>
            <a:off x="5596128" y="1143241"/>
            <a:ext cx="3229354" cy="3727895"/>
          </a:xfrm>
          <a:prstGeom prst="rect">
            <a:avLst/>
          </a:prstGeom>
        </p:spPr>
      </p:pic>
    </p:spTree>
    <p:extLst>
      <p:ext uri="{BB962C8B-B14F-4D97-AF65-F5344CB8AC3E}">
        <p14:creationId xmlns:p14="http://schemas.microsoft.com/office/powerpoint/2010/main" val="2405697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18">
          <a:extLst>
            <a:ext uri="{FF2B5EF4-FFF2-40B4-BE49-F238E27FC236}">
              <a16:creationId xmlns:a16="http://schemas.microsoft.com/office/drawing/2014/main" id="{988BF5A6-6E91-C689-CA97-DD760A33BA8F}"/>
            </a:ext>
          </a:extLst>
        </p:cNvPr>
        <p:cNvGrpSpPr/>
        <p:nvPr/>
      </p:nvGrpSpPr>
      <p:grpSpPr>
        <a:xfrm>
          <a:off x="0" y="0"/>
          <a:ext cx="0" cy="0"/>
          <a:chOff x="0" y="0"/>
          <a:chExt cx="0" cy="0"/>
        </a:xfrm>
      </p:grpSpPr>
      <p:sp>
        <p:nvSpPr>
          <p:cNvPr id="219" name="Google Shape;219;p32">
            <a:extLst>
              <a:ext uri="{FF2B5EF4-FFF2-40B4-BE49-F238E27FC236}">
                <a16:creationId xmlns:a16="http://schemas.microsoft.com/office/drawing/2014/main" id="{112D3054-2E5D-AC1C-D6B7-E58DDDAAEA51}"/>
              </a:ext>
            </a:extLst>
          </p:cNvPr>
          <p:cNvSpPr txBox="1">
            <a:spLocks noGrp="1"/>
          </p:cNvSpPr>
          <p:nvPr>
            <p:ph type="title"/>
          </p:nvPr>
        </p:nvSpPr>
        <p:spPr>
          <a:xfrm>
            <a:off x="571500" y="108101"/>
            <a:ext cx="7847700" cy="469800"/>
          </a:xfrm>
          <a:prstGeom prst="rect">
            <a:avLst/>
          </a:prstGeom>
          <a:noFill/>
          <a:ln>
            <a:noFill/>
          </a:ln>
        </p:spPr>
        <p:txBody>
          <a:bodyPr spcFirstLastPara="1" wrap="square" lIns="68575" tIns="34275" rIns="68575" bIns="34275" anchor="b" anchorCtr="0">
            <a:noAutofit/>
          </a:bodyPr>
          <a:lstStyle/>
          <a:p>
            <a:pPr algn="ctr">
              <a:buClr>
                <a:srgbClr val="002060"/>
              </a:buClr>
              <a:buSzPts val="3200"/>
            </a:pPr>
            <a:br>
              <a:rPr lang="en-US" dirty="0"/>
            </a:br>
            <a:r>
              <a:rPr lang="en-US" sz="2800" dirty="0">
                <a:solidFill>
                  <a:srgbClr val="0070C0"/>
                </a:solidFill>
                <a:latin typeface="Times New Roman" panose="02020603050405020304" pitchFamily="18" charset="0"/>
                <a:cs typeface="Times New Roman" panose="02020603050405020304" pitchFamily="18" charset="0"/>
              </a:rPr>
              <a:t>Advantages of Go-Back-N ARQ</a:t>
            </a:r>
            <a:endParaRPr sz="2800" dirty="0">
              <a:solidFill>
                <a:srgbClr val="0070C0"/>
              </a:solidFill>
              <a:latin typeface="Times New Roman" panose="02020603050405020304" pitchFamily="18" charset="0"/>
              <a:cs typeface="Times New Roman" panose="02020603050405020304" pitchFamily="18" charset="0"/>
              <a:sym typeface="Times New Roman"/>
            </a:endParaRPr>
          </a:p>
        </p:txBody>
      </p:sp>
      <p:sp>
        <p:nvSpPr>
          <p:cNvPr id="220" name="Google Shape;220;p32">
            <a:extLst>
              <a:ext uri="{FF2B5EF4-FFF2-40B4-BE49-F238E27FC236}">
                <a16:creationId xmlns:a16="http://schemas.microsoft.com/office/drawing/2014/main" id="{6B215158-23A7-01C6-E57E-FC2EC6C34EFD}"/>
              </a:ext>
            </a:extLst>
          </p:cNvPr>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81</a:t>
            </a:fld>
            <a:endParaRPr sz="900">
              <a:solidFill>
                <a:schemeClr val="dk1"/>
              </a:solidFill>
              <a:latin typeface="Times New Roman"/>
              <a:ea typeface="Times New Roman"/>
              <a:cs typeface="Times New Roman"/>
              <a:sym typeface="Times New Roman"/>
            </a:endParaRPr>
          </a:p>
        </p:txBody>
      </p:sp>
      <p:pic>
        <p:nvPicPr>
          <p:cNvPr id="221" name="Google Shape;221;p32">
            <a:extLst>
              <a:ext uri="{FF2B5EF4-FFF2-40B4-BE49-F238E27FC236}">
                <a16:creationId xmlns:a16="http://schemas.microsoft.com/office/drawing/2014/main" id="{A67F1992-C1DB-AFC9-602A-1E76854E86D4}"/>
              </a:ext>
            </a:extLst>
          </p:cNvPr>
          <p:cNvPicPr preferRelativeResize="0"/>
          <p:nvPr/>
        </p:nvPicPr>
        <p:blipFill rotWithShape="1">
          <a:blip r:embed="rId3">
            <a:alphaModFix/>
          </a:blip>
          <a:srcRect/>
          <a:stretch/>
        </p:blipFill>
        <p:spPr>
          <a:xfrm>
            <a:off x="56451" y="43078"/>
            <a:ext cx="638493" cy="647924"/>
          </a:xfrm>
          <a:prstGeom prst="rect">
            <a:avLst/>
          </a:prstGeom>
          <a:noFill/>
          <a:ln>
            <a:noFill/>
          </a:ln>
        </p:spPr>
      </p:pic>
      <p:sp>
        <p:nvSpPr>
          <p:cNvPr id="2" name="Rectangle 1">
            <a:extLst>
              <a:ext uri="{FF2B5EF4-FFF2-40B4-BE49-F238E27FC236}">
                <a16:creationId xmlns:a16="http://schemas.microsoft.com/office/drawing/2014/main" id="{EB670913-B533-FC64-CADE-0579A94B1E32}"/>
              </a:ext>
            </a:extLst>
          </p:cNvPr>
          <p:cNvSpPr/>
          <p:nvPr/>
        </p:nvSpPr>
        <p:spPr>
          <a:xfrm>
            <a:off x="564284" y="607595"/>
            <a:ext cx="7985577" cy="2031325"/>
          </a:xfrm>
          <a:prstGeom prst="rect">
            <a:avLst/>
          </a:prstGeom>
          <a:solidFill>
            <a:schemeClr val="accent6">
              <a:lumMod val="20000"/>
              <a:lumOff val="80000"/>
            </a:schemeClr>
          </a:solidFill>
        </p:spPr>
        <p:txBody>
          <a:bodyPr wrap="square">
            <a:spAutoFit/>
          </a:bodyPr>
          <a:lstStyle/>
          <a:p>
            <a:r>
              <a:rPr lang="en-US" sz="1800" b="1" dirty="0">
                <a:latin typeface="__Source_Sans_Pro_fea366"/>
              </a:rPr>
              <a:t>Advantages of Go-Back-N ARQ</a:t>
            </a:r>
          </a:p>
          <a:p>
            <a:pPr marL="342900" indent="-342900">
              <a:buAutoNum type="arabicPeriod"/>
            </a:pPr>
            <a:r>
              <a:rPr lang="en-US" sz="1800" dirty="0">
                <a:solidFill>
                  <a:schemeClr val="tx1"/>
                </a:solidFill>
                <a:latin typeface="Times New Roman" panose="02020603050405020304" pitchFamily="18" charset="0"/>
                <a:cs typeface="Times New Roman" panose="02020603050405020304" pitchFamily="18" charset="0"/>
              </a:rPr>
              <a:t>It can send multiple frames at once. </a:t>
            </a:r>
          </a:p>
          <a:p>
            <a:pPr marL="342900" indent="-342900">
              <a:buAutoNum type="arabicPeriod"/>
            </a:pPr>
            <a:r>
              <a:rPr lang="en-US" sz="1800" dirty="0">
                <a:solidFill>
                  <a:schemeClr val="tx1"/>
                </a:solidFill>
                <a:latin typeface="Times New Roman" panose="02020603050405020304" pitchFamily="18" charset="0"/>
                <a:cs typeface="Times New Roman" panose="02020603050405020304" pitchFamily="18" charset="0"/>
              </a:rPr>
              <a:t>Pipelining is present in the Go-Back-N ARQ i.e. a frame can be sent by the sender before receiving the acknowledgment of the previously sent frame. This results in a lesser waiting time for the frame. </a:t>
            </a:r>
          </a:p>
          <a:p>
            <a:pPr marL="342900" indent="-342900">
              <a:buAutoNum type="arabicPeriod"/>
            </a:pPr>
            <a:r>
              <a:rPr lang="en-US" sz="1800" dirty="0">
                <a:solidFill>
                  <a:schemeClr val="tx1"/>
                </a:solidFill>
                <a:latin typeface="Times New Roman" panose="02020603050405020304" pitchFamily="18" charset="0"/>
                <a:cs typeface="Times New Roman" panose="02020603050405020304" pitchFamily="18" charset="0"/>
              </a:rPr>
              <a:t>It handles corrupted as well as out-of-order frames which result in minimal frame loss.</a:t>
            </a:r>
          </a:p>
        </p:txBody>
      </p:sp>
      <p:sp>
        <p:nvSpPr>
          <p:cNvPr id="5" name="Rectangle 4">
            <a:extLst>
              <a:ext uri="{FF2B5EF4-FFF2-40B4-BE49-F238E27FC236}">
                <a16:creationId xmlns:a16="http://schemas.microsoft.com/office/drawing/2014/main" id="{FE1DDF55-459B-213B-37F0-DCF631FBBF59}"/>
              </a:ext>
            </a:extLst>
          </p:cNvPr>
          <p:cNvSpPr/>
          <p:nvPr/>
        </p:nvSpPr>
        <p:spPr>
          <a:xfrm>
            <a:off x="589331" y="2732783"/>
            <a:ext cx="7962138" cy="2308324"/>
          </a:xfrm>
          <a:prstGeom prst="rect">
            <a:avLst/>
          </a:prstGeom>
          <a:solidFill>
            <a:schemeClr val="accent2">
              <a:lumMod val="20000"/>
              <a:lumOff val="80000"/>
            </a:schemeClr>
          </a:solidFill>
        </p:spPr>
        <p:txBody>
          <a:bodyPr wrap="square">
            <a:spAutoFit/>
          </a:bodyPr>
          <a:lstStyle/>
          <a:p>
            <a:r>
              <a:rPr lang="en-US" sz="1800" b="1" dirty="0">
                <a:latin typeface="__Source_Sans_Pro_fea366"/>
              </a:rPr>
              <a:t>Disadvantages of Go-Back-N ARQ</a:t>
            </a:r>
          </a:p>
          <a:p>
            <a:pPr marL="342900" indent="-342900">
              <a:buFont typeface="Arial"/>
              <a:buAutoNum type="arabicPeriod"/>
            </a:pPr>
            <a:r>
              <a:rPr lang="en-US" sz="1800" dirty="0">
                <a:solidFill>
                  <a:schemeClr val="tx1"/>
                </a:solidFill>
                <a:latin typeface="Times New Roman" panose="02020603050405020304" pitchFamily="18" charset="0"/>
                <a:cs typeface="Times New Roman" panose="02020603050405020304" pitchFamily="18" charset="0"/>
              </a:rPr>
              <a:t>If acknowledgment for a frame is not received, the whole window of frames is retransmitted instead of just the corrupted frame. This makes the Go Back N ARQ protocol inefficient.</a:t>
            </a:r>
          </a:p>
          <a:p>
            <a:pPr marL="342900" indent="-342900">
              <a:buFont typeface="Arial"/>
              <a:buAutoNum type="arabicPeriod"/>
            </a:pPr>
            <a:r>
              <a:rPr lang="en-US" sz="1800" dirty="0">
                <a:solidFill>
                  <a:schemeClr val="tx1"/>
                </a:solidFill>
                <a:latin typeface="Times New Roman" panose="02020603050405020304" pitchFamily="18" charset="0"/>
                <a:cs typeface="Times New Roman" panose="02020603050405020304" pitchFamily="18" charset="0"/>
              </a:rPr>
              <a:t>Retransmission of all the frames on detecting a corrupted frame increases channel congestion and also increases the bandwidth requirement.</a:t>
            </a:r>
          </a:p>
          <a:p>
            <a:pPr marL="342900" indent="-342900">
              <a:buFont typeface="Arial"/>
              <a:buAutoNum type="arabicPeriod"/>
            </a:pPr>
            <a:r>
              <a:rPr lang="en-US" sz="1800" dirty="0">
                <a:solidFill>
                  <a:schemeClr val="tx1"/>
                </a:solidFill>
                <a:latin typeface="Times New Roman" panose="02020603050405020304" pitchFamily="18" charset="0"/>
                <a:cs typeface="Times New Roman" panose="02020603050405020304" pitchFamily="18" charset="0"/>
              </a:rPr>
              <a:t>It is more time-consuming because while retransmitting the frames on detecting a corrupted frame, the error-free frames are also transmitted.</a:t>
            </a:r>
          </a:p>
        </p:txBody>
      </p:sp>
    </p:spTree>
    <p:extLst>
      <p:ext uri="{BB962C8B-B14F-4D97-AF65-F5344CB8AC3E}">
        <p14:creationId xmlns:p14="http://schemas.microsoft.com/office/powerpoint/2010/main" val="11275285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79"/>
          <p:cNvSpPr txBox="1">
            <a:spLocks noGrp="1"/>
          </p:cNvSpPr>
          <p:nvPr>
            <p:ph type="title"/>
          </p:nvPr>
        </p:nvSpPr>
        <p:spPr>
          <a:xfrm>
            <a:off x="994020" y="654505"/>
            <a:ext cx="7847700" cy="469800"/>
          </a:xfrm>
          <a:prstGeom prst="rect">
            <a:avLst/>
          </a:prstGeom>
          <a:noFill/>
          <a:ln>
            <a:noFill/>
          </a:ln>
        </p:spPr>
        <p:txBody>
          <a:bodyPr spcFirstLastPara="1" wrap="square" lIns="68575" tIns="34275" rIns="68575" bIns="34275" anchor="b" anchorCtr="0">
            <a:noAutofit/>
          </a:bodyPr>
          <a:lstStyle/>
          <a:p>
            <a:pPr marL="0" lvl="0" indent="0" algn="l" rtl="0">
              <a:lnSpc>
                <a:spcPct val="85000"/>
              </a:lnSpc>
              <a:spcBef>
                <a:spcPts val="0"/>
              </a:spcBef>
              <a:spcAft>
                <a:spcPts val="0"/>
              </a:spcAft>
              <a:buClr>
                <a:srgbClr val="002060"/>
              </a:buClr>
              <a:buSzPts val="3200"/>
              <a:buNone/>
            </a:pPr>
            <a:br>
              <a:rPr lang="en-US"/>
            </a:br>
            <a:r>
              <a:rPr lang="en-US" sz="3200" b="1">
                <a:solidFill>
                  <a:srgbClr val="002060"/>
                </a:solidFill>
              </a:rPr>
              <a:t>Selective Repeat ARQ</a:t>
            </a:r>
            <a:endParaRPr sz="2800">
              <a:latin typeface="Times New Roman"/>
              <a:ea typeface="Times New Roman"/>
              <a:cs typeface="Times New Roman"/>
              <a:sym typeface="Times New Roman"/>
            </a:endParaRPr>
          </a:p>
        </p:txBody>
      </p:sp>
      <p:sp>
        <p:nvSpPr>
          <p:cNvPr id="942" name="Google Shape;942;p79"/>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82</a:t>
            </a:fld>
            <a:endParaRPr sz="900">
              <a:solidFill>
                <a:schemeClr val="dk1"/>
              </a:solidFill>
              <a:latin typeface="Times New Roman"/>
              <a:ea typeface="Times New Roman"/>
              <a:cs typeface="Times New Roman"/>
              <a:sym typeface="Times New Roman"/>
            </a:endParaRPr>
          </a:p>
        </p:txBody>
      </p:sp>
      <p:pic>
        <p:nvPicPr>
          <p:cNvPr id="943" name="Google Shape;943;p79"/>
          <p:cNvPicPr preferRelativeResize="0"/>
          <p:nvPr/>
        </p:nvPicPr>
        <p:blipFill rotWithShape="1">
          <a:blip r:embed="rId3">
            <a:alphaModFix/>
          </a:blip>
          <a:srcRect/>
          <a:stretch/>
        </p:blipFill>
        <p:spPr>
          <a:xfrm>
            <a:off x="41821" y="47020"/>
            <a:ext cx="952199" cy="900076"/>
          </a:xfrm>
          <a:prstGeom prst="rect">
            <a:avLst/>
          </a:prstGeom>
          <a:noFill/>
          <a:ln>
            <a:noFill/>
          </a:ln>
        </p:spPr>
      </p:pic>
      <p:sp>
        <p:nvSpPr>
          <p:cNvPr id="944" name="Google Shape;944;p79"/>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1100"/>
              <a:buNone/>
            </a:pPr>
            <a:r>
              <a:rPr lang="en-US" sz="800" b="1">
                <a:solidFill>
                  <a:schemeClr val="dk1"/>
                </a:solidFill>
                <a:latin typeface="Times New Roman"/>
                <a:ea typeface="Times New Roman"/>
                <a:cs typeface="Times New Roman"/>
                <a:sym typeface="Times New Roman"/>
              </a:rPr>
              <a:t>Feb.-2022</a:t>
            </a:r>
            <a:endParaRPr sz="800" b="1">
              <a:solidFill>
                <a:schemeClr val="dk1"/>
              </a:solidFill>
              <a:latin typeface="Times New Roman"/>
              <a:ea typeface="Times New Roman"/>
              <a:cs typeface="Times New Roman"/>
              <a:sym typeface="Times New Roman"/>
            </a:endParaRPr>
          </a:p>
        </p:txBody>
      </p:sp>
      <p:sp>
        <p:nvSpPr>
          <p:cNvPr id="945" name="Google Shape;945;p7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sz="800" b="1">
                <a:solidFill>
                  <a:schemeClr val="dk1"/>
                </a:solidFill>
                <a:latin typeface="Times New Roman"/>
                <a:ea typeface="Times New Roman"/>
                <a:cs typeface="Times New Roman"/>
                <a:sym typeface="Times New Roman"/>
              </a:rPr>
              <a:t>Computer Networks</a:t>
            </a:r>
            <a:endParaRPr sz="800" b="1">
              <a:solidFill>
                <a:schemeClr val="dk1"/>
              </a:solidFill>
              <a:latin typeface="Times New Roman"/>
              <a:ea typeface="Times New Roman"/>
              <a:cs typeface="Times New Roman"/>
              <a:sym typeface="Times New Roman"/>
            </a:endParaRPr>
          </a:p>
        </p:txBody>
      </p:sp>
      <p:sp>
        <p:nvSpPr>
          <p:cNvPr id="946" name="Google Shape;946;p79"/>
          <p:cNvSpPr/>
          <p:nvPr/>
        </p:nvSpPr>
        <p:spPr>
          <a:xfrm>
            <a:off x="571500" y="1300079"/>
            <a:ext cx="7891424" cy="3508653"/>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00000"/>
              </a:lnSpc>
              <a:spcBef>
                <a:spcPts val="0"/>
              </a:spcBef>
              <a:spcAft>
                <a:spcPts val="0"/>
              </a:spcAft>
              <a:buClr>
                <a:srgbClr val="000000"/>
              </a:buClr>
              <a:buSzPts val="1700"/>
              <a:buFont typeface="Arial"/>
              <a:buChar char="•"/>
            </a:pPr>
            <a:r>
              <a:rPr lang="en-US" sz="1700" b="0" i="0" u="none" strike="noStrike" cap="none">
                <a:solidFill>
                  <a:srgbClr val="333333"/>
                </a:solidFill>
                <a:latin typeface="Inter"/>
                <a:ea typeface="Inter"/>
                <a:cs typeface="Inter"/>
                <a:sym typeface="Inter"/>
              </a:rPr>
              <a:t>The Go-back-N ARQ protocol works well if it has fewer errors. </a:t>
            </a:r>
            <a:endParaRPr sz="1700" b="0" i="0" u="none" strike="noStrike" cap="none">
              <a:solidFill>
                <a:srgbClr val="333333"/>
              </a:solidFill>
              <a:latin typeface="Inter"/>
              <a:ea typeface="Inter"/>
              <a:cs typeface="Inter"/>
              <a:sym typeface="Inter"/>
            </a:endParaRPr>
          </a:p>
          <a:p>
            <a:pPr marL="285750" marR="0" lvl="0" indent="-285750" algn="just" rtl="0">
              <a:lnSpc>
                <a:spcPct val="100000"/>
              </a:lnSpc>
              <a:spcBef>
                <a:spcPts val="600"/>
              </a:spcBef>
              <a:spcAft>
                <a:spcPts val="0"/>
              </a:spcAft>
              <a:buClr>
                <a:srgbClr val="000000"/>
              </a:buClr>
              <a:buSzPts val="1700"/>
              <a:buFont typeface="Arial"/>
              <a:buChar char="•"/>
            </a:pPr>
            <a:r>
              <a:rPr lang="en-US" sz="1700" b="0" i="0" u="none" strike="noStrike" cap="none">
                <a:solidFill>
                  <a:srgbClr val="333333"/>
                </a:solidFill>
                <a:latin typeface="Inter"/>
                <a:ea typeface="Inter"/>
                <a:cs typeface="Inter"/>
                <a:sym typeface="Inter"/>
              </a:rPr>
              <a:t>But if there is a lot of error in the frame, lots of bandwidth loss in sending the frames again. </a:t>
            </a:r>
            <a:endParaRPr sz="1700" b="0" i="0" u="none" strike="noStrike" cap="none">
              <a:solidFill>
                <a:srgbClr val="333333"/>
              </a:solidFill>
              <a:latin typeface="Inter"/>
              <a:ea typeface="Inter"/>
              <a:cs typeface="Inter"/>
              <a:sym typeface="Inter"/>
            </a:endParaRPr>
          </a:p>
          <a:p>
            <a:pPr marL="285750" marR="0" lvl="0" indent="-285750" algn="just" rtl="0">
              <a:lnSpc>
                <a:spcPct val="100000"/>
              </a:lnSpc>
              <a:spcBef>
                <a:spcPts val="600"/>
              </a:spcBef>
              <a:spcAft>
                <a:spcPts val="0"/>
              </a:spcAft>
              <a:buClr>
                <a:srgbClr val="000000"/>
              </a:buClr>
              <a:buSzPts val="1700"/>
              <a:buFont typeface="Arial"/>
              <a:buChar char="•"/>
            </a:pPr>
            <a:r>
              <a:rPr lang="en-US" sz="1700" b="0" i="0" u="none" strike="noStrike" cap="none">
                <a:solidFill>
                  <a:srgbClr val="333333"/>
                </a:solidFill>
                <a:latin typeface="Inter"/>
                <a:ea typeface="Inter"/>
                <a:cs typeface="Inter"/>
                <a:sym typeface="Inter"/>
              </a:rPr>
              <a:t>In the Selective Repeat ARQ protocol, the size of the sender window is always equal to the size of the receiver window. The size of the sliding window is always greater than 1.</a:t>
            </a:r>
            <a:endParaRPr sz="1400" b="0" i="0" u="none" strike="noStrike" cap="none">
              <a:solidFill>
                <a:srgbClr val="000000"/>
              </a:solidFill>
              <a:latin typeface="Arial"/>
              <a:ea typeface="Arial"/>
              <a:cs typeface="Arial"/>
              <a:sym typeface="Arial"/>
            </a:endParaRPr>
          </a:p>
          <a:p>
            <a:pPr marL="285750" marR="0" lvl="0" indent="-285750" algn="just" rtl="0">
              <a:lnSpc>
                <a:spcPct val="100000"/>
              </a:lnSpc>
              <a:spcBef>
                <a:spcPts val="600"/>
              </a:spcBef>
              <a:spcAft>
                <a:spcPts val="0"/>
              </a:spcAft>
              <a:buClr>
                <a:srgbClr val="000000"/>
              </a:buClr>
              <a:buSzPts val="1700"/>
              <a:buFont typeface="Arial"/>
              <a:buChar char="•"/>
            </a:pPr>
            <a:r>
              <a:rPr lang="en-US" sz="1700" b="0" i="0" u="none" strike="noStrike" cap="none">
                <a:solidFill>
                  <a:srgbClr val="333333"/>
                </a:solidFill>
                <a:latin typeface="Inter"/>
                <a:ea typeface="Inter"/>
                <a:cs typeface="Inter"/>
                <a:sym typeface="Inter"/>
              </a:rPr>
              <a:t>If the receiver receives a corrupt frame, it does not directly discard it. </a:t>
            </a:r>
            <a:endParaRPr sz="1700" b="0" i="0" u="none" strike="noStrike" cap="none">
              <a:solidFill>
                <a:srgbClr val="333333"/>
              </a:solidFill>
              <a:latin typeface="Inter"/>
              <a:ea typeface="Inter"/>
              <a:cs typeface="Inter"/>
              <a:sym typeface="Inter"/>
            </a:endParaRPr>
          </a:p>
          <a:p>
            <a:pPr marL="285750" marR="0" lvl="0" indent="-285750" algn="just" rtl="0">
              <a:lnSpc>
                <a:spcPct val="100000"/>
              </a:lnSpc>
              <a:spcBef>
                <a:spcPts val="600"/>
              </a:spcBef>
              <a:spcAft>
                <a:spcPts val="0"/>
              </a:spcAft>
              <a:buClr>
                <a:srgbClr val="000000"/>
              </a:buClr>
              <a:buSzPts val="1700"/>
              <a:buFont typeface="Arial"/>
              <a:buChar char="•"/>
            </a:pPr>
            <a:r>
              <a:rPr lang="en-US" sz="1700" b="0" i="0" u="none" strike="noStrike" cap="none">
                <a:solidFill>
                  <a:srgbClr val="333333"/>
                </a:solidFill>
                <a:latin typeface="Inter"/>
                <a:ea typeface="Inter"/>
                <a:cs typeface="Inter"/>
                <a:sym typeface="Inter"/>
              </a:rPr>
              <a:t>It sends a negative acknowledgment to the sender.</a:t>
            </a:r>
            <a:endParaRPr sz="1400" b="0" i="0" u="none" strike="noStrike" cap="none">
              <a:solidFill>
                <a:srgbClr val="000000"/>
              </a:solidFill>
              <a:latin typeface="Arial"/>
              <a:ea typeface="Arial"/>
              <a:cs typeface="Arial"/>
              <a:sym typeface="Arial"/>
            </a:endParaRPr>
          </a:p>
          <a:p>
            <a:pPr marL="285750" marR="0" lvl="0" indent="-285750" algn="just" rtl="0">
              <a:lnSpc>
                <a:spcPct val="100000"/>
              </a:lnSpc>
              <a:spcBef>
                <a:spcPts val="600"/>
              </a:spcBef>
              <a:spcAft>
                <a:spcPts val="0"/>
              </a:spcAft>
              <a:buClr>
                <a:srgbClr val="000000"/>
              </a:buClr>
              <a:buSzPts val="1700"/>
              <a:buFont typeface="Arial"/>
              <a:buChar char="•"/>
            </a:pPr>
            <a:r>
              <a:rPr lang="en-US" sz="1700" b="0" i="0" u="none" strike="noStrike" cap="none">
                <a:solidFill>
                  <a:srgbClr val="333333"/>
                </a:solidFill>
                <a:latin typeface="Inter"/>
                <a:ea typeface="Inter"/>
                <a:cs typeface="Inter"/>
                <a:sym typeface="Inter"/>
              </a:rPr>
              <a:t>The sender sends that frame again as soon as on the receiving negative acknowledgment. </a:t>
            </a:r>
            <a:endParaRPr sz="1700" b="0" i="0" u="none" strike="noStrike" cap="none">
              <a:solidFill>
                <a:srgbClr val="333333"/>
              </a:solidFill>
              <a:latin typeface="Inter"/>
              <a:ea typeface="Inter"/>
              <a:cs typeface="Inter"/>
              <a:sym typeface="Inter"/>
            </a:endParaRPr>
          </a:p>
          <a:p>
            <a:pPr marL="285750" marR="0" lvl="0" indent="-285750" algn="just" rtl="0">
              <a:lnSpc>
                <a:spcPct val="100000"/>
              </a:lnSpc>
              <a:spcBef>
                <a:spcPts val="600"/>
              </a:spcBef>
              <a:spcAft>
                <a:spcPts val="0"/>
              </a:spcAft>
              <a:buClr>
                <a:srgbClr val="000000"/>
              </a:buClr>
              <a:buSzPts val="1700"/>
              <a:buFont typeface="Arial"/>
              <a:buChar char="•"/>
            </a:pPr>
            <a:r>
              <a:rPr lang="en-US" sz="1700" b="0" i="0" u="none" strike="noStrike" cap="none">
                <a:solidFill>
                  <a:srgbClr val="333333"/>
                </a:solidFill>
                <a:latin typeface="Inter"/>
                <a:ea typeface="Inter"/>
                <a:cs typeface="Inter"/>
                <a:sym typeface="Inter"/>
              </a:rPr>
              <a:t>There is no waiting for any time-out to send that frame.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Google Shape;953;p80"/>
          <p:cNvSpPr txBox="1">
            <a:spLocks noGrp="1"/>
          </p:cNvSpPr>
          <p:nvPr>
            <p:ph type="title"/>
          </p:nvPr>
        </p:nvSpPr>
        <p:spPr>
          <a:xfrm>
            <a:off x="994020" y="654505"/>
            <a:ext cx="7847700" cy="469800"/>
          </a:xfrm>
          <a:prstGeom prst="rect">
            <a:avLst/>
          </a:prstGeom>
          <a:noFill/>
          <a:ln>
            <a:noFill/>
          </a:ln>
        </p:spPr>
        <p:txBody>
          <a:bodyPr spcFirstLastPara="1" wrap="square" lIns="68575" tIns="34275" rIns="68575" bIns="34275" anchor="b" anchorCtr="0">
            <a:noAutofit/>
          </a:bodyPr>
          <a:lstStyle/>
          <a:p>
            <a:pPr marL="0" lvl="0" indent="0" algn="l" rtl="0">
              <a:lnSpc>
                <a:spcPct val="85000"/>
              </a:lnSpc>
              <a:spcBef>
                <a:spcPts val="0"/>
              </a:spcBef>
              <a:spcAft>
                <a:spcPts val="0"/>
              </a:spcAft>
              <a:buClr>
                <a:srgbClr val="002060"/>
              </a:buClr>
              <a:buSzPts val="3200"/>
              <a:buNone/>
            </a:pPr>
            <a:br>
              <a:rPr lang="en-US"/>
            </a:br>
            <a:r>
              <a:rPr lang="en-US" sz="3200" b="1">
                <a:solidFill>
                  <a:srgbClr val="002060"/>
                </a:solidFill>
              </a:rPr>
              <a:t>Selective Repeat ARQ</a:t>
            </a:r>
            <a:endParaRPr sz="2800">
              <a:latin typeface="Times New Roman"/>
              <a:ea typeface="Times New Roman"/>
              <a:cs typeface="Times New Roman"/>
              <a:sym typeface="Times New Roman"/>
            </a:endParaRPr>
          </a:p>
        </p:txBody>
      </p:sp>
      <p:sp>
        <p:nvSpPr>
          <p:cNvPr id="954" name="Google Shape;954;p80"/>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83</a:t>
            </a:fld>
            <a:endParaRPr sz="900">
              <a:solidFill>
                <a:schemeClr val="dk1"/>
              </a:solidFill>
              <a:latin typeface="Times New Roman"/>
              <a:ea typeface="Times New Roman"/>
              <a:cs typeface="Times New Roman"/>
              <a:sym typeface="Times New Roman"/>
            </a:endParaRPr>
          </a:p>
        </p:txBody>
      </p:sp>
      <p:pic>
        <p:nvPicPr>
          <p:cNvPr id="955" name="Google Shape;955;p80"/>
          <p:cNvPicPr preferRelativeResize="0"/>
          <p:nvPr/>
        </p:nvPicPr>
        <p:blipFill rotWithShape="1">
          <a:blip r:embed="rId3">
            <a:alphaModFix/>
          </a:blip>
          <a:srcRect/>
          <a:stretch/>
        </p:blipFill>
        <p:spPr>
          <a:xfrm>
            <a:off x="41821" y="47020"/>
            <a:ext cx="952199" cy="900076"/>
          </a:xfrm>
          <a:prstGeom prst="rect">
            <a:avLst/>
          </a:prstGeom>
          <a:noFill/>
          <a:ln>
            <a:noFill/>
          </a:ln>
        </p:spPr>
      </p:pic>
      <p:sp>
        <p:nvSpPr>
          <p:cNvPr id="956" name="Google Shape;956;p80"/>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1100"/>
              <a:buNone/>
            </a:pPr>
            <a:r>
              <a:rPr lang="en-US" sz="800" b="1">
                <a:solidFill>
                  <a:schemeClr val="dk1"/>
                </a:solidFill>
                <a:latin typeface="Times New Roman"/>
                <a:ea typeface="Times New Roman"/>
                <a:cs typeface="Times New Roman"/>
                <a:sym typeface="Times New Roman"/>
              </a:rPr>
              <a:t>Feb.-2022</a:t>
            </a:r>
            <a:endParaRPr sz="800" b="1">
              <a:solidFill>
                <a:schemeClr val="dk1"/>
              </a:solidFill>
              <a:latin typeface="Times New Roman"/>
              <a:ea typeface="Times New Roman"/>
              <a:cs typeface="Times New Roman"/>
              <a:sym typeface="Times New Roman"/>
            </a:endParaRPr>
          </a:p>
        </p:txBody>
      </p:sp>
      <p:sp>
        <p:nvSpPr>
          <p:cNvPr id="957" name="Google Shape;957;p80"/>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sz="800" b="1">
                <a:solidFill>
                  <a:schemeClr val="dk1"/>
                </a:solidFill>
                <a:latin typeface="Times New Roman"/>
                <a:ea typeface="Times New Roman"/>
                <a:cs typeface="Times New Roman"/>
                <a:sym typeface="Times New Roman"/>
              </a:rPr>
              <a:t>Computer Networks</a:t>
            </a:r>
            <a:endParaRPr sz="800" b="1">
              <a:solidFill>
                <a:schemeClr val="dk1"/>
              </a:solidFill>
              <a:latin typeface="Times New Roman"/>
              <a:ea typeface="Times New Roman"/>
              <a:cs typeface="Times New Roman"/>
              <a:sym typeface="Times New Roman"/>
            </a:endParaRPr>
          </a:p>
        </p:txBody>
      </p:sp>
      <p:pic>
        <p:nvPicPr>
          <p:cNvPr id="958" name="Google Shape;958;p80" descr="Sliding Window Protocol"/>
          <p:cNvPicPr preferRelativeResize="0"/>
          <p:nvPr/>
        </p:nvPicPr>
        <p:blipFill rotWithShape="1">
          <a:blip r:embed="rId4">
            <a:alphaModFix/>
          </a:blip>
          <a:srcRect/>
          <a:stretch/>
        </p:blipFill>
        <p:spPr>
          <a:xfrm>
            <a:off x="647701" y="1086784"/>
            <a:ext cx="8031480" cy="3515696"/>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18">
          <a:extLst>
            <a:ext uri="{FF2B5EF4-FFF2-40B4-BE49-F238E27FC236}">
              <a16:creationId xmlns:a16="http://schemas.microsoft.com/office/drawing/2014/main" id="{D4AC060F-F462-4EC8-0A8E-7BC7AF6623C7}"/>
            </a:ext>
          </a:extLst>
        </p:cNvPr>
        <p:cNvGrpSpPr/>
        <p:nvPr/>
      </p:nvGrpSpPr>
      <p:grpSpPr>
        <a:xfrm>
          <a:off x="0" y="0"/>
          <a:ext cx="0" cy="0"/>
          <a:chOff x="0" y="0"/>
          <a:chExt cx="0" cy="0"/>
        </a:xfrm>
      </p:grpSpPr>
      <p:sp>
        <p:nvSpPr>
          <p:cNvPr id="219" name="Google Shape;219;p32">
            <a:extLst>
              <a:ext uri="{FF2B5EF4-FFF2-40B4-BE49-F238E27FC236}">
                <a16:creationId xmlns:a16="http://schemas.microsoft.com/office/drawing/2014/main" id="{90241534-B04E-0D7F-AC3A-9BF876F0C238}"/>
              </a:ext>
            </a:extLst>
          </p:cNvPr>
          <p:cNvSpPr txBox="1">
            <a:spLocks noGrp="1"/>
          </p:cNvSpPr>
          <p:nvPr>
            <p:ph type="title"/>
          </p:nvPr>
        </p:nvSpPr>
        <p:spPr>
          <a:xfrm>
            <a:off x="571500" y="108101"/>
            <a:ext cx="7847700" cy="469800"/>
          </a:xfrm>
          <a:prstGeom prst="rect">
            <a:avLst/>
          </a:prstGeom>
          <a:noFill/>
          <a:ln>
            <a:noFill/>
          </a:ln>
        </p:spPr>
        <p:txBody>
          <a:bodyPr spcFirstLastPara="1" wrap="square" lIns="68575" tIns="34275" rIns="68575" bIns="34275" anchor="b" anchorCtr="0">
            <a:noAutofit/>
          </a:bodyPr>
          <a:lstStyle/>
          <a:p>
            <a:pPr algn="ctr">
              <a:buClr>
                <a:srgbClr val="002060"/>
              </a:buClr>
              <a:buSzPts val="3200"/>
            </a:pPr>
            <a:br>
              <a:rPr lang="en-US" dirty="0"/>
            </a:br>
            <a:r>
              <a:rPr lang="en-US" sz="2800" dirty="0">
                <a:solidFill>
                  <a:srgbClr val="0070C0"/>
                </a:solidFill>
                <a:latin typeface="Times New Roman" panose="02020603050405020304" pitchFamily="18" charset="0"/>
                <a:cs typeface="Times New Roman" panose="02020603050405020304" pitchFamily="18" charset="0"/>
              </a:rPr>
              <a:t>Selective Repeat ARQ</a:t>
            </a:r>
            <a:endParaRPr sz="2800" dirty="0">
              <a:solidFill>
                <a:srgbClr val="0070C0"/>
              </a:solidFill>
              <a:latin typeface="Times New Roman" panose="02020603050405020304" pitchFamily="18" charset="0"/>
              <a:cs typeface="Times New Roman" panose="02020603050405020304" pitchFamily="18" charset="0"/>
              <a:sym typeface="Times New Roman"/>
            </a:endParaRPr>
          </a:p>
        </p:txBody>
      </p:sp>
      <p:sp>
        <p:nvSpPr>
          <p:cNvPr id="220" name="Google Shape;220;p32">
            <a:extLst>
              <a:ext uri="{FF2B5EF4-FFF2-40B4-BE49-F238E27FC236}">
                <a16:creationId xmlns:a16="http://schemas.microsoft.com/office/drawing/2014/main" id="{4F97866B-7522-44CD-03CD-799BCE0DB5E0}"/>
              </a:ext>
            </a:extLst>
          </p:cNvPr>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84</a:t>
            </a:fld>
            <a:endParaRPr sz="900">
              <a:solidFill>
                <a:schemeClr val="dk1"/>
              </a:solidFill>
              <a:latin typeface="Times New Roman"/>
              <a:ea typeface="Times New Roman"/>
              <a:cs typeface="Times New Roman"/>
              <a:sym typeface="Times New Roman"/>
            </a:endParaRPr>
          </a:p>
        </p:txBody>
      </p:sp>
      <p:pic>
        <p:nvPicPr>
          <p:cNvPr id="221" name="Google Shape;221;p32">
            <a:extLst>
              <a:ext uri="{FF2B5EF4-FFF2-40B4-BE49-F238E27FC236}">
                <a16:creationId xmlns:a16="http://schemas.microsoft.com/office/drawing/2014/main" id="{F2C3E3D1-A084-1B6B-DC72-7F4509A31B2F}"/>
              </a:ext>
            </a:extLst>
          </p:cNvPr>
          <p:cNvPicPr preferRelativeResize="0"/>
          <p:nvPr/>
        </p:nvPicPr>
        <p:blipFill rotWithShape="1">
          <a:blip r:embed="rId3">
            <a:alphaModFix/>
          </a:blip>
          <a:srcRect/>
          <a:stretch/>
        </p:blipFill>
        <p:spPr>
          <a:xfrm>
            <a:off x="56451" y="43078"/>
            <a:ext cx="638493" cy="647924"/>
          </a:xfrm>
          <a:prstGeom prst="rect">
            <a:avLst/>
          </a:prstGeom>
          <a:noFill/>
          <a:ln>
            <a:noFill/>
          </a:ln>
        </p:spPr>
      </p:pic>
      <p:pic>
        <p:nvPicPr>
          <p:cNvPr id="3074" name="Picture 2" descr="Sliding Window Protocol | Set 3 (Selective Repeat ...">
            <a:extLst>
              <a:ext uri="{FF2B5EF4-FFF2-40B4-BE49-F238E27FC236}">
                <a16:creationId xmlns:a16="http://schemas.microsoft.com/office/drawing/2014/main" id="{E7A7A723-2D72-1041-C0AA-362EBF74F0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916" y="691002"/>
            <a:ext cx="7034237" cy="4294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3527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18">
          <a:extLst>
            <a:ext uri="{FF2B5EF4-FFF2-40B4-BE49-F238E27FC236}">
              <a16:creationId xmlns:a16="http://schemas.microsoft.com/office/drawing/2014/main" id="{9D695493-DCD6-7C65-8AA3-B884621CB31F}"/>
            </a:ext>
          </a:extLst>
        </p:cNvPr>
        <p:cNvGrpSpPr/>
        <p:nvPr/>
      </p:nvGrpSpPr>
      <p:grpSpPr>
        <a:xfrm>
          <a:off x="0" y="0"/>
          <a:ext cx="0" cy="0"/>
          <a:chOff x="0" y="0"/>
          <a:chExt cx="0" cy="0"/>
        </a:xfrm>
      </p:grpSpPr>
      <p:sp>
        <p:nvSpPr>
          <p:cNvPr id="219" name="Google Shape;219;p32">
            <a:extLst>
              <a:ext uri="{FF2B5EF4-FFF2-40B4-BE49-F238E27FC236}">
                <a16:creationId xmlns:a16="http://schemas.microsoft.com/office/drawing/2014/main" id="{F00932C8-D5AF-DF41-CAF7-C2E95C3EE379}"/>
              </a:ext>
            </a:extLst>
          </p:cNvPr>
          <p:cNvSpPr txBox="1">
            <a:spLocks noGrp="1"/>
          </p:cNvSpPr>
          <p:nvPr>
            <p:ph type="title"/>
          </p:nvPr>
        </p:nvSpPr>
        <p:spPr>
          <a:xfrm>
            <a:off x="571500" y="108101"/>
            <a:ext cx="7847700" cy="469800"/>
          </a:xfrm>
          <a:prstGeom prst="rect">
            <a:avLst/>
          </a:prstGeom>
          <a:noFill/>
          <a:ln>
            <a:noFill/>
          </a:ln>
        </p:spPr>
        <p:txBody>
          <a:bodyPr spcFirstLastPara="1" wrap="square" lIns="68575" tIns="34275" rIns="68575" bIns="34275" anchor="b" anchorCtr="0">
            <a:noAutofit/>
          </a:bodyPr>
          <a:lstStyle/>
          <a:p>
            <a:pPr algn="ctr">
              <a:buClr>
                <a:srgbClr val="002060"/>
              </a:buClr>
              <a:buSzPts val="3200"/>
            </a:pPr>
            <a:br>
              <a:rPr lang="en-US" dirty="0"/>
            </a:br>
            <a:r>
              <a:rPr lang="en-US" sz="2800" dirty="0">
                <a:solidFill>
                  <a:srgbClr val="0070C0"/>
                </a:solidFill>
                <a:latin typeface="Times New Roman" panose="02020603050405020304" pitchFamily="18" charset="0"/>
                <a:cs typeface="Times New Roman" panose="02020603050405020304" pitchFamily="18" charset="0"/>
              </a:rPr>
              <a:t>Selective Repeat ARQ</a:t>
            </a:r>
            <a:endParaRPr sz="2800" dirty="0">
              <a:solidFill>
                <a:srgbClr val="0070C0"/>
              </a:solidFill>
              <a:latin typeface="Times New Roman" panose="02020603050405020304" pitchFamily="18" charset="0"/>
              <a:cs typeface="Times New Roman" panose="02020603050405020304" pitchFamily="18" charset="0"/>
              <a:sym typeface="Times New Roman"/>
            </a:endParaRPr>
          </a:p>
        </p:txBody>
      </p:sp>
      <p:sp>
        <p:nvSpPr>
          <p:cNvPr id="220" name="Google Shape;220;p32">
            <a:extLst>
              <a:ext uri="{FF2B5EF4-FFF2-40B4-BE49-F238E27FC236}">
                <a16:creationId xmlns:a16="http://schemas.microsoft.com/office/drawing/2014/main" id="{D801EFCF-F949-606A-6BE5-2F637DDA3C50}"/>
              </a:ext>
            </a:extLst>
          </p:cNvPr>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85</a:t>
            </a:fld>
            <a:endParaRPr sz="900">
              <a:solidFill>
                <a:schemeClr val="dk1"/>
              </a:solidFill>
              <a:latin typeface="Times New Roman"/>
              <a:ea typeface="Times New Roman"/>
              <a:cs typeface="Times New Roman"/>
              <a:sym typeface="Times New Roman"/>
            </a:endParaRPr>
          </a:p>
        </p:txBody>
      </p:sp>
      <p:pic>
        <p:nvPicPr>
          <p:cNvPr id="221" name="Google Shape;221;p32">
            <a:extLst>
              <a:ext uri="{FF2B5EF4-FFF2-40B4-BE49-F238E27FC236}">
                <a16:creationId xmlns:a16="http://schemas.microsoft.com/office/drawing/2014/main" id="{C7EDB33B-2857-3FF8-8052-9C3F9B662C66}"/>
              </a:ext>
            </a:extLst>
          </p:cNvPr>
          <p:cNvPicPr preferRelativeResize="0"/>
          <p:nvPr/>
        </p:nvPicPr>
        <p:blipFill rotWithShape="1">
          <a:blip r:embed="rId3">
            <a:alphaModFix/>
          </a:blip>
          <a:srcRect/>
          <a:stretch/>
        </p:blipFill>
        <p:spPr>
          <a:xfrm>
            <a:off x="56451" y="43078"/>
            <a:ext cx="638493" cy="647924"/>
          </a:xfrm>
          <a:prstGeom prst="rect">
            <a:avLst/>
          </a:prstGeom>
          <a:noFill/>
          <a:ln>
            <a:noFill/>
          </a:ln>
        </p:spPr>
      </p:pic>
      <p:pic>
        <p:nvPicPr>
          <p:cNvPr id="2" name="Picture 1">
            <a:extLst>
              <a:ext uri="{FF2B5EF4-FFF2-40B4-BE49-F238E27FC236}">
                <a16:creationId xmlns:a16="http://schemas.microsoft.com/office/drawing/2014/main" id="{2DCDEDB4-B7F0-B468-C6B9-70B04C9E056B}"/>
              </a:ext>
            </a:extLst>
          </p:cNvPr>
          <p:cNvPicPr>
            <a:picLocks noChangeAspect="1"/>
          </p:cNvPicPr>
          <p:nvPr/>
        </p:nvPicPr>
        <p:blipFill>
          <a:blip r:embed="rId4"/>
          <a:stretch>
            <a:fillRect/>
          </a:stretch>
        </p:blipFill>
        <p:spPr>
          <a:xfrm>
            <a:off x="831456" y="577902"/>
            <a:ext cx="7098220" cy="4315968"/>
          </a:xfrm>
          <a:prstGeom prst="rect">
            <a:avLst/>
          </a:prstGeom>
        </p:spPr>
      </p:pic>
    </p:spTree>
    <p:extLst>
      <p:ext uri="{BB962C8B-B14F-4D97-AF65-F5344CB8AC3E}">
        <p14:creationId xmlns:p14="http://schemas.microsoft.com/office/powerpoint/2010/main" val="40321681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18">
          <a:extLst>
            <a:ext uri="{FF2B5EF4-FFF2-40B4-BE49-F238E27FC236}">
              <a16:creationId xmlns:a16="http://schemas.microsoft.com/office/drawing/2014/main" id="{1E61B4F6-39FE-4A86-F355-771E95FF2A83}"/>
            </a:ext>
          </a:extLst>
        </p:cNvPr>
        <p:cNvGrpSpPr/>
        <p:nvPr/>
      </p:nvGrpSpPr>
      <p:grpSpPr>
        <a:xfrm>
          <a:off x="0" y="0"/>
          <a:ext cx="0" cy="0"/>
          <a:chOff x="0" y="0"/>
          <a:chExt cx="0" cy="0"/>
        </a:xfrm>
      </p:grpSpPr>
      <p:sp>
        <p:nvSpPr>
          <p:cNvPr id="219" name="Google Shape;219;p32">
            <a:extLst>
              <a:ext uri="{FF2B5EF4-FFF2-40B4-BE49-F238E27FC236}">
                <a16:creationId xmlns:a16="http://schemas.microsoft.com/office/drawing/2014/main" id="{4E6BCCB9-CF99-76D6-09D9-8272185926B6}"/>
              </a:ext>
            </a:extLst>
          </p:cNvPr>
          <p:cNvSpPr txBox="1">
            <a:spLocks noGrp="1"/>
          </p:cNvSpPr>
          <p:nvPr>
            <p:ph type="title"/>
          </p:nvPr>
        </p:nvSpPr>
        <p:spPr>
          <a:xfrm>
            <a:off x="571500" y="108101"/>
            <a:ext cx="7847700" cy="469800"/>
          </a:xfrm>
          <a:prstGeom prst="rect">
            <a:avLst/>
          </a:prstGeom>
          <a:noFill/>
          <a:ln>
            <a:noFill/>
          </a:ln>
        </p:spPr>
        <p:txBody>
          <a:bodyPr spcFirstLastPara="1" wrap="square" lIns="68575" tIns="34275" rIns="68575" bIns="34275" anchor="b" anchorCtr="0">
            <a:noAutofit/>
          </a:bodyPr>
          <a:lstStyle/>
          <a:p>
            <a:pPr algn="ctr">
              <a:buClr>
                <a:srgbClr val="002060"/>
              </a:buClr>
              <a:buSzPts val="3200"/>
            </a:pPr>
            <a:br>
              <a:rPr lang="en-US" dirty="0"/>
            </a:br>
            <a:r>
              <a:rPr lang="en-US" sz="2800" dirty="0">
                <a:solidFill>
                  <a:srgbClr val="0070C0"/>
                </a:solidFill>
                <a:latin typeface="Times New Roman" panose="02020603050405020304" pitchFamily="18" charset="0"/>
                <a:cs typeface="Times New Roman" panose="02020603050405020304" pitchFamily="18" charset="0"/>
              </a:rPr>
              <a:t>Advantages of Selective Repeat ARQ</a:t>
            </a:r>
            <a:endParaRPr sz="2800" dirty="0">
              <a:solidFill>
                <a:srgbClr val="0070C0"/>
              </a:solidFill>
              <a:latin typeface="Times New Roman" panose="02020603050405020304" pitchFamily="18" charset="0"/>
              <a:cs typeface="Times New Roman" panose="02020603050405020304" pitchFamily="18" charset="0"/>
              <a:sym typeface="Times New Roman"/>
            </a:endParaRPr>
          </a:p>
        </p:txBody>
      </p:sp>
      <p:sp>
        <p:nvSpPr>
          <p:cNvPr id="220" name="Google Shape;220;p32">
            <a:extLst>
              <a:ext uri="{FF2B5EF4-FFF2-40B4-BE49-F238E27FC236}">
                <a16:creationId xmlns:a16="http://schemas.microsoft.com/office/drawing/2014/main" id="{EE8412C8-7310-586D-F611-33C3F9E70301}"/>
              </a:ext>
            </a:extLst>
          </p:cNvPr>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86</a:t>
            </a:fld>
            <a:endParaRPr sz="900">
              <a:solidFill>
                <a:schemeClr val="dk1"/>
              </a:solidFill>
              <a:latin typeface="Times New Roman"/>
              <a:ea typeface="Times New Roman"/>
              <a:cs typeface="Times New Roman"/>
              <a:sym typeface="Times New Roman"/>
            </a:endParaRPr>
          </a:p>
        </p:txBody>
      </p:sp>
      <p:pic>
        <p:nvPicPr>
          <p:cNvPr id="221" name="Google Shape;221;p32">
            <a:extLst>
              <a:ext uri="{FF2B5EF4-FFF2-40B4-BE49-F238E27FC236}">
                <a16:creationId xmlns:a16="http://schemas.microsoft.com/office/drawing/2014/main" id="{1C75115B-F22F-3C18-E342-2EAA9E4E797A}"/>
              </a:ext>
            </a:extLst>
          </p:cNvPr>
          <p:cNvPicPr preferRelativeResize="0"/>
          <p:nvPr/>
        </p:nvPicPr>
        <p:blipFill rotWithShape="1">
          <a:blip r:embed="rId3">
            <a:alphaModFix/>
          </a:blip>
          <a:srcRect/>
          <a:stretch/>
        </p:blipFill>
        <p:spPr>
          <a:xfrm>
            <a:off x="56451" y="43078"/>
            <a:ext cx="638493" cy="647924"/>
          </a:xfrm>
          <a:prstGeom prst="rect">
            <a:avLst/>
          </a:prstGeom>
          <a:noFill/>
          <a:ln>
            <a:noFill/>
          </a:ln>
        </p:spPr>
      </p:pic>
      <p:sp>
        <p:nvSpPr>
          <p:cNvPr id="3" name="Rectangle 2">
            <a:extLst>
              <a:ext uri="{FF2B5EF4-FFF2-40B4-BE49-F238E27FC236}">
                <a16:creationId xmlns:a16="http://schemas.microsoft.com/office/drawing/2014/main" id="{F42EDE44-E0D8-3268-BC1A-B20AEE2B2F23}"/>
              </a:ext>
            </a:extLst>
          </p:cNvPr>
          <p:cNvSpPr/>
          <p:nvPr/>
        </p:nvSpPr>
        <p:spPr>
          <a:xfrm>
            <a:off x="694944" y="577901"/>
            <a:ext cx="8317382" cy="4555093"/>
          </a:xfrm>
          <a:prstGeom prst="rect">
            <a:avLst/>
          </a:prstGeom>
        </p:spPr>
        <p:txBody>
          <a:bodyPr wrap="square">
            <a:spAutoFit/>
          </a:bodyPr>
          <a:lstStyle/>
          <a:p>
            <a:pPr marL="182880" lvl="1" indent="-457200">
              <a:spcBef>
                <a:spcPts val="1200"/>
              </a:spcBef>
              <a:buFont typeface="Arial" panose="020B0604020202020204" pitchFamily="34" charset="0"/>
              <a:buChar char="•"/>
            </a:pPr>
            <a:r>
              <a:rPr lang="en-US" sz="2000" dirty="0">
                <a:solidFill>
                  <a:srgbClr val="36393E"/>
                </a:solidFill>
                <a:latin typeface="Times New Roman" panose="02020603050405020304" pitchFamily="18" charset="0"/>
                <a:cs typeface="Times New Roman" panose="02020603050405020304" pitchFamily="18" charset="0"/>
              </a:rPr>
              <a:t>Efficient Data Transmission: </a:t>
            </a:r>
          </a:p>
          <a:p>
            <a:pPr marL="182880" lvl="1" indent="-457200">
              <a:spcBef>
                <a:spcPts val="1200"/>
              </a:spcBef>
              <a:buFont typeface="Arial" panose="020B0604020202020204" pitchFamily="34" charset="0"/>
              <a:buChar char="•"/>
            </a:pPr>
            <a:r>
              <a:rPr lang="en-US" sz="2000" dirty="0">
                <a:solidFill>
                  <a:srgbClr val="36393E"/>
                </a:solidFill>
                <a:latin typeface="Times New Roman" panose="02020603050405020304" pitchFamily="18" charset="0"/>
                <a:cs typeface="Times New Roman" panose="02020603050405020304" pitchFamily="18" charset="0"/>
              </a:rPr>
              <a:t>Minimized Congestion:  </a:t>
            </a:r>
          </a:p>
          <a:p>
            <a:pPr marL="182880" lvl="1" indent="-457200">
              <a:spcBef>
                <a:spcPts val="1200"/>
              </a:spcBef>
              <a:buFont typeface="Arial" panose="020B0604020202020204" pitchFamily="34" charset="0"/>
              <a:buChar char="•"/>
            </a:pPr>
            <a:r>
              <a:rPr lang="en-US" sz="2000" dirty="0">
                <a:solidFill>
                  <a:srgbClr val="36393E"/>
                </a:solidFill>
                <a:latin typeface="Times New Roman" panose="02020603050405020304" pitchFamily="18" charset="0"/>
                <a:cs typeface="Times New Roman" panose="02020603050405020304" pitchFamily="18" charset="0"/>
              </a:rPr>
              <a:t>Faster Recovery</a:t>
            </a:r>
          </a:p>
          <a:p>
            <a:pPr marL="182880" lvl="1" indent="-457200">
              <a:spcBef>
                <a:spcPts val="1200"/>
              </a:spcBef>
              <a:buFont typeface="Arial" panose="020B0604020202020204" pitchFamily="34" charset="0"/>
              <a:buChar char="•"/>
            </a:pPr>
            <a:r>
              <a:rPr lang="en-US" sz="2000" dirty="0">
                <a:solidFill>
                  <a:srgbClr val="36393E"/>
                </a:solidFill>
                <a:latin typeface="Times New Roman" panose="02020603050405020304" pitchFamily="18" charset="0"/>
                <a:cs typeface="Times New Roman" panose="02020603050405020304" pitchFamily="18" charset="0"/>
              </a:rPr>
              <a:t>Optimized Network Utilization: </a:t>
            </a:r>
          </a:p>
          <a:p>
            <a:pPr marL="182880" lvl="1" indent="-457200">
              <a:spcBef>
                <a:spcPts val="1200"/>
              </a:spcBef>
              <a:buFont typeface="Arial" panose="020B0604020202020204" pitchFamily="34" charset="0"/>
              <a:buChar char="•"/>
            </a:pPr>
            <a:r>
              <a:rPr lang="en-US" sz="2000" dirty="0">
                <a:solidFill>
                  <a:srgbClr val="36393E"/>
                </a:solidFill>
                <a:latin typeface="Times New Roman" panose="02020603050405020304" pitchFamily="18" charset="0"/>
                <a:cs typeface="Times New Roman" panose="02020603050405020304" pitchFamily="18" charset="0"/>
              </a:rPr>
              <a:t>Improved Reliability: </a:t>
            </a:r>
          </a:p>
          <a:p>
            <a:pPr marL="182880" lvl="1" indent="-457200">
              <a:spcBef>
                <a:spcPts val="1200"/>
              </a:spcBef>
              <a:buFont typeface="Arial" panose="020B0604020202020204" pitchFamily="34" charset="0"/>
              <a:buChar char="•"/>
            </a:pPr>
            <a:r>
              <a:rPr lang="en-US" sz="2000" dirty="0">
                <a:solidFill>
                  <a:srgbClr val="36393E"/>
                </a:solidFill>
                <a:latin typeface="Times New Roman" panose="02020603050405020304" pitchFamily="18" charset="0"/>
                <a:cs typeface="Times New Roman" panose="02020603050405020304" pitchFamily="18" charset="0"/>
              </a:rPr>
              <a:t>Supports High Error Rates: </a:t>
            </a:r>
          </a:p>
          <a:p>
            <a:pPr marL="182880" lvl="1" indent="-457200">
              <a:spcBef>
                <a:spcPts val="1200"/>
              </a:spcBef>
              <a:buFont typeface="Arial" panose="020B0604020202020204" pitchFamily="34" charset="0"/>
              <a:buChar char="•"/>
            </a:pPr>
            <a:r>
              <a:rPr lang="en-US" sz="2000" dirty="0">
                <a:solidFill>
                  <a:srgbClr val="36393E"/>
                </a:solidFill>
                <a:latin typeface="Times New Roman" panose="02020603050405020304" pitchFamily="18" charset="0"/>
                <a:cs typeface="Times New Roman" panose="02020603050405020304" pitchFamily="18" charset="0"/>
              </a:rPr>
              <a:t>Adaptive: </a:t>
            </a:r>
          </a:p>
          <a:p>
            <a:pPr marL="182880" lvl="1" indent="-457200">
              <a:spcBef>
                <a:spcPts val="1200"/>
              </a:spcBef>
              <a:buFont typeface="Arial" panose="020B0604020202020204" pitchFamily="34" charset="0"/>
              <a:buChar char="•"/>
            </a:pPr>
            <a:r>
              <a:rPr lang="en-US" sz="2000" dirty="0">
                <a:solidFill>
                  <a:srgbClr val="36393E"/>
                </a:solidFill>
                <a:latin typeface="Times New Roman" panose="02020603050405020304" pitchFamily="18" charset="0"/>
                <a:cs typeface="Times New Roman" panose="02020603050405020304" pitchFamily="18" charset="0"/>
              </a:rPr>
              <a:t>Higher Throughput: </a:t>
            </a:r>
          </a:p>
          <a:p>
            <a:pPr marL="182880" lvl="1" indent="-457200">
              <a:spcBef>
                <a:spcPts val="1200"/>
              </a:spcBef>
              <a:buFont typeface="Arial" panose="020B0604020202020204" pitchFamily="34" charset="0"/>
              <a:buChar char="•"/>
            </a:pPr>
            <a:r>
              <a:rPr lang="en-US" sz="2000" dirty="0">
                <a:solidFill>
                  <a:srgbClr val="36393E"/>
                </a:solidFill>
                <a:latin typeface="Times New Roman" panose="02020603050405020304" pitchFamily="18" charset="0"/>
                <a:cs typeface="Times New Roman" panose="02020603050405020304" pitchFamily="18" charset="0"/>
              </a:rPr>
              <a:t>Minimal Latency:  </a:t>
            </a:r>
          </a:p>
          <a:p>
            <a:pPr marL="182880" lvl="1" indent="-457200">
              <a:spcBef>
                <a:spcPts val="1200"/>
              </a:spcBef>
              <a:buFont typeface="Arial" panose="020B0604020202020204" pitchFamily="34" charset="0"/>
              <a:buChar char="•"/>
            </a:pPr>
            <a:r>
              <a:rPr lang="en-US" sz="2000" dirty="0">
                <a:solidFill>
                  <a:srgbClr val="36393E"/>
                </a:solidFill>
                <a:latin typeface="Times New Roman" panose="02020603050405020304" pitchFamily="18" charset="0"/>
                <a:cs typeface="Times New Roman" panose="02020603050405020304" pitchFamily="18" charset="0"/>
              </a:rPr>
              <a:t>Efficient for Large Windows: </a:t>
            </a:r>
          </a:p>
        </p:txBody>
      </p:sp>
    </p:spTree>
    <p:extLst>
      <p:ext uri="{BB962C8B-B14F-4D97-AF65-F5344CB8AC3E}">
        <p14:creationId xmlns:p14="http://schemas.microsoft.com/office/powerpoint/2010/main" val="19129374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18">
          <a:extLst>
            <a:ext uri="{FF2B5EF4-FFF2-40B4-BE49-F238E27FC236}">
              <a16:creationId xmlns:a16="http://schemas.microsoft.com/office/drawing/2014/main" id="{31261DD5-F523-6384-569C-B86C9E53B8DD}"/>
            </a:ext>
          </a:extLst>
        </p:cNvPr>
        <p:cNvGrpSpPr/>
        <p:nvPr/>
      </p:nvGrpSpPr>
      <p:grpSpPr>
        <a:xfrm>
          <a:off x="0" y="0"/>
          <a:ext cx="0" cy="0"/>
          <a:chOff x="0" y="0"/>
          <a:chExt cx="0" cy="0"/>
        </a:xfrm>
      </p:grpSpPr>
      <p:sp>
        <p:nvSpPr>
          <p:cNvPr id="219" name="Google Shape;219;p32">
            <a:extLst>
              <a:ext uri="{FF2B5EF4-FFF2-40B4-BE49-F238E27FC236}">
                <a16:creationId xmlns:a16="http://schemas.microsoft.com/office/drawing/2014/main" id="{C7AEFD54-FFD9-05B6-B922-A481EFFFB598}"/>
              </a:ext>
            </a:extLst>
          </p:cNvPr>
          <p:cNvSpPr txBox="1">
            <a:spLocks noGrp="1"/>
          </p:cNvSpPr>
          <p:nvPr>
            <p:ph type="title"/>
          </p:nvPr>
        </p:nvSpPr>
        <p:spPr>
          <a:xfrm>
            <a:off x="571500" y="108101"/>
            <a:ext cx="7847700" cy="469800"/>
          </a:xfrm>
          <a:prstGeom prst="rect">
            <a:avLst/>
          </a:prstGeom>
          <a:noFill/>
          <a:ln>
            <a:noFill/>
          </a:ln>
        </p:spPr>
        <p:txBody>
          <a:bodyPr spcFirstLastPara="1" wrap="square" lIns="68575" tIns="34275" rIns="68575" bIns="34275" anchor="b" anchorCtr="0">
            <a:noAutofit/>
          </a:bodyPr>
          <a:lstStyle/>
          <a:p>
            <a:pPr algn="ctr">
              <a:buClr>
                <a:srgbClr val="002060"/>
              </a:buClr>
              <a:buSzPts val="3200"/>
            </a:pPr>
            <a:br>
              <a:rPr lang="en-US" dirty="0"/>
            </a:br>
            <a:r>
              <a:rPr lang="en-US" sz="2800" dirty="0">
                <a:solidFill>
                  <a:srgbClr val="0070C0"/>
                </a:solidFill>
                <a:latin typeface="Times New Roman" panose="02020603050405020304" pitchFamily="18" charset="0"/>
                <a:cs typeface="Times New Roman" panose="02020603050405020304" pitchFamily="18" charset="0"/>
              </a:rPr>
              <a:t>Disadvantages of Selective Repeat ARQ</a:t>
            </a:r>
            <a:endParaRPr sz="2800" dirty="0">
              <a:solidFill>
                <a:srgbClr val="0070C0"/>
              </a:solidFill>
              <a:latin typeface="Times New Roman" panose="02020603050405020304" pitchFamily="18" charset="0"/>
              <a:cs typeface="Times New Roman" panose="02020603050405020304" pitchFamily="18" charset="0"/>
              <a:sym typeface="Times New Roman"/>
            </a:endParaRPr>
          </a:p>
        </p:txBody>
      </p:sp>
      <p:sp>
        <p:nvSpPr>
          <p:cNvPr id="220" name="Google Shape;220;p32">
            <a:extLst>
              <a:ext uri="{FF2B5EF4-FFF2-40B4-BE49-F238E27FC236}">
                <a16:creationId xmlns:a16="http://schemas.microsoft.com/office/drawing/2014/main" id="{B53C77B7-F5F2-BCB5-3CFD-7AC9730005C3}"/>
              </a:ext>
            </a:extLst>
          </p:cNvPr>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87</a:t>
            </a:fld>
            <a:endParaRPr sz="900">
              <a:solidFill>
                <a:schemeClr val="dk1"/>
              </a:solidFill>
              <a:latin typeface="Times New Roman"/>
              <a:ea typeface="Times New Roman"/>
              <a:cs typeface="Times New Roman"/>
              <a:sym typeface="Times New Roman"/>
            </a:endParaRPr>
          </a:p>
        </p:txBody>
      </p:sp>
      <p:pic>
        <p:nvPicPr>
          <p:cNvPr id="221" name="Google Shape;221;p32">
            <a:extLst>
              <a:ext uri="{FF2B5EF4-FFF2-40B4-BE49-F238E27FC236}">
                <a16:creationId xmlns:a16="http://schemas.microsoft.com/office/drawing/2014/main" id="{D9CCD49D-FC4F-4811-2456-218592909A7A}"/>
              </a:ext>
            </a:extLst>
          </p:cNvPr>
          <p:cNvPicPr preferRelativeResize="0"/>
          <p:nvPr/>
        </p:nvPicPr>
        <p:blipFill rotWithShape="1">
          <a:blip r:embed="rId3">
            <a:alphaModFix/>
          </a:blip>
          <a:srcRect/>
          <a:stretch/>
        </p:blipFill>
        <p:spPr>
          <a:xfrm>
            <a:off x="56451" y="43078"/>
            <a:ext cx="638493" cy="647924"/>
          </a:xfrm>
          <a:prstGeom prst="rect">
            <a:avLst/>
          </a:prstGeom>
          <a:noFill/>
          <a:ln>
            <a:noFill/>
          </a:ln>
        </p:spPr>
      </p:pic>
      <p:sp>
        <p:nvSpPr>
          <p:cNvPr id="3" name="Rectangle 2">
            <a:extLst>
              <a:ext uri="{FF2B5EF4-FFF2-40B4-BE49-F238E27FC236}">
                <a16:creationId xmlns:a16="http://schemas.microsoft.com/office/drawing/2014/main" id="{4D5ABD1C-C25B-642F-EC20-DF48933EA141}"/>
              </a:ext>
            </a:extLst>
          </p:cNvPr>
          <p:cNvSpPr/>
          <p:nvPr/>
        </p:nvSpPr>
        <p:spPr>
          <a:xfrm>
            <a:off x="336659" y="756025"/>
            <a:ext cx="8317382" cy="3349956"/>
          </a:xfrm>
          <a:prstGeom prst="rect">
            <a:avLst/>
          </a:prstGeom>
        </p:spPr>
        <p:txBody>
          <a:bodyPr wrap="square">
            <a:spAutoFit/>
          </a:bodyPr>
          <a:lstStyle/>
          <a:p>
            <a:pPr marL="342900" indent="-34290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Increased Complexity:  </a:t>
            </a:r>
          </a:p>
          <a:p>
            <a:pPr marL="342900" indent="-34290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Higher Overhead: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Out-of-Order Delivery:  </a:t>
            </a:r>
          </a:p>
          <a:p>
            <a:pPr marL="342900" indent="-34290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Retransmission Overhead:  </a:t>
            </a:r>
          </a:p>
          <a:p>
            <a:pPr marL="342900" indent="-34290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Increased Delay:  </a:t>
            </a:r>
          </a:p>
          <a:p>
            <a:pPr marL="342900" indent="-34290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Synchronization Dependency: </a:t>
            </a:r>
          </a:p>
        </p:txBody>
      </p:sp>
    </p:spTree>
    <p:extLst>
      <p:ext uri="{BB962C8B-B14F-4D97-AF65-F5344CB8AC3E}">
        <p14:creationId xmlns:p14="http://schemas.microsoft.com/office/powerpoint/2010/main" val="36256039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88</a:t>
            </a:fld>
            <a:endParaRPr sz="900">
              <a:solidFill>
                <a:schemeClr val="dk1"/>
              </a:solidFill>
              <a:latin typeface="Times New Roman"/>
              <a:ea typeface="Times New Roman"/>
              <a:cs typeface="Times New Roman"/>
              <a:sym typeface="Times New Roman"/>
            </a:endParaRPr>
          </a:p>
        </p:txBody>
      </p:sp>
      <p:pic>
        <p:nvPicPr>
          <p:cNvPr id="221" name="Google Shape;221;p32"/>
          <p:cNvPicPr preferRelativeResize="0"/>
          <p:nvPr/>
        </p:nvPicPr>
        <p:blipFill rotWithShape="1">
          <a:blip r:embed="rId3">
            <a:alphaModFix/>
          </a:blip>
          <a:srcRect/>
          <a:stretch/>
        </p:blipFill>
        <p:spPr>
          <a:xfrm>
            <a:off x="41821" y="47020"/>
            <a:ext cx="667753" cy="655239"/>
          </a:xfrm>
          <a:prstGeom prst="rect">
            <a:avLst/>
          </a:prstGeom>
          <a:noFill/>
          <a:ln>
            <a:noFill/>
          </a:ln>
        </p:spPr>
      </p:pic>
      <p:pic>
        <p:nvPicPr>
          <p:cNvPr id="2" name="Picture 1"/>
          <p:cNvPicPr>
            <a:picLocks noChangeAspect="1"/>
          </p:cNvPicPr>
          <p:nvPr/>
        </p:nvPicPr>
        <p:blipFill>
          <a:blip r:embed="rId4"/>
          <a:stretch>
            <a:fillRect/>
          </a:stretch>
        </p:blipFill>
        <p:spPr>
          <a:xfrm>
            <a:off x="802602" y="211565"/>
            <a:ext cx="7712748" cy="4692620"/>
          </a:xfrm>
          <a:prstGeom prst="rect">
            <a:avLst/>
          </a:prstGeom>
        </p:spPr>
      </p:pic>
    </p:spTree>
    <p:extLst>
      <p:ext uri="{BB962C8B-B14F-4D97-AF65-F5344CB8AC3E}">
        <p14:creationId xmlns:p14="http://schemas.microsoft.com/office/powerpoint/2010/main" val="38146216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592532" y="62930"/>
            <a:ext cx="7847700" cy="469800"/>
          </a:xfrm>
          <a:prstGeom prst="rect">
            <a:avLst/>
          </a:prstGeom>
          <a:noFill/>
          <a:ln>
            <a:noFill/>
          </a:ln>
        </p:spPr>
        <p:txBody>
          <a:bodyPr spcFirstLastPara="1" wrap="square" lIns="68575" tIns="34275" rIns="68575" bIns="34275" anchor="b" anchorCtr="0">
            <a:noAutofit/>
          </a:bodyPr>
          <a:lstStyle/>
          <a:p>
            <a:pPr lvl="0" algn="ctr">
              <a:buClr>
                <a:srgbClr val="002060"/>
              </a:buClr>
              <a:buSzPts val="3200"/>
            </a:pPr>
            <a:r>
              <a:rPr lang="en-US" sz="2800" dirty="0">
                <a:solidFill>
                  <a:srgbClr val="0070C0"/>
                </a:solidFill>
                <a:latin typeface="Times New Roman" panose="02020603050405020304" pitchFamily="18" charset="0"/>
                <a:cs typeface="Times New Roman" panose="02020603050405020304" pitchFamily="18" charset="0"/>
                <a:sym typeface="Times New Roman"/>
              </a:rPr>
              <a:t>Channel Allocation</a:t>
            </a:r>
            <a:endParaRPr sz="2800" dirty="0">
              <a:solidFill>
                <a:srgbClr val="0070C0"/>
              </a:solidFill>
              <a:latin typeface="Times New Roman" panose="02020603050405020304" pitchFamily="18" charset="0"/>
              <a:cs typeface="Times New Roman" panose="02020603050405020304" pitchFamily="18" charset="0"/>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89</a:t>
            </a:fld>
            <a:endParaRPr sz="900">
              <a:solidFill>
                <a:schemeClr val="dk1"/>
              </a:solidFill>
              <a:latin typeface="Times New Roman"/>
              <a:ea typeface="Times New Roman"/>
              <a:cs typeface="Times New Roman"/>
              <a:sym typeface="Times New Roman"/>
            </a:endParaRPr>
          </a:p>
        </p:txBody>
      </p:sp>
      <p:pic>
        <p:nvPicPr>
          <p:cNvPr id="221" name="Google Shape;221;p32"/>
          <p:cNvPicPr preferRelativeResize="0"/>
          <p:nvPr/>
        </p:nvPicPr>
        <p:blipFill rotWithShape="1">
          <a:blip r:embed="rId3">
            <a:alphaModFix/>
          </a:blip>
          <a:srcRect/>
          <a:stretch/>
        </p:blipFill>
        <p:spPr>
          <a:xfrm>
            <a:off x="41822" y="17759"/>
            <a:ext cx="550710" cy="560142"/>
          </a:xfrm>
          <a:prstGeom prst="rect">
            <a:avLst/>
          </a:prstGeom>
          <a:noFill/>
          <a:ln>
            <a:noFill/>
          </a:ln>
        </p:spPr>
      </p:pic>
      <p:pic>
        <p:nvPicPr>
          <p:cNvPr id="1028" name="Picture 4" descr="https://media.geeksforgeeks.org/wp-content/uploads/20190509143959/Untitled-Diagram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7085" y="2286608"/>
            <a:ext cx="6410723" cy="234759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23036" y="732063"/>
            <a:ext cx="7992313" cy="1400383"/>
          </a:xfrm>
          <a:prstGeom prst="rect">
            <a:avLst/>
          </a:prstGeom>
          <a:solidFill>
            <a:schemeClr val="accent6">
              <a:lumMod val="20000"/>
              <a:lumOff val="80000"/>
            </a:schemeClr>
          </a:solidFill>
        </p:spPr>
        <p:txBody>
          <a:bodyPr wrap="square">
            <a:spAutoFit/>
          </a:bodyPr>
          <a:lstStyle/>
          <a:p>
            <a:pPr marL="342900" indent="-342900">
              <a:spcBef>
                <a:spcPts val="600"/>
              </a:spcBef>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Channel allocation is a process in which a </a:t>
            </a:r>
            <a:r>
              <a:rPr lang="en-US" sz="2000" b="1" dirty="0">
                <a:solidFill>
                  <a:srgbClr val="FF0000"/>
                </a:solidFill>
                <a:latin typeface="Times New Roman" panose="02020603050405020304" pitchFamily="18" charset="0"/>
                <a:cs typeface="Times New Roman" panose="02020603050405020304" pitchFamily="18" charset="0"/>
              </a:rPr>
              <a:t>single channel is divided and allotted to multiple users </a:t>
            </a:r>
            <a:r>
              <a:rPr lang="en-US" sz="2000" dirty="0">
                <a:solidFill>
                  <a:schemeClr val="tx1"/>
                </a:solidFill>
                <a:latin typeface="Times New Roman" panose="02020603050405020304" pitchFamily="18" charset="0"/>
                <a:cs typeface="Times New Roman" panose="02020603050405020304" pitchFamily="18" charset="0"/>
              </a:rPr>
              <a:t>in order to carry user specific tasks.</a:t>
            </a:r>
          </a:p>
          <a:p>
            <a:pPr marL="342900" indent="-342900">
              <a:spcBef>
                <a:spcPts val="600"/>
              </a:spcBef>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Channel Allocation Strategies are designed in such a way that there is </a:t>
            </a:r>
            <a:r>
              <a:rPr lang="en-US" sz="2000" b="1" dirty="0">
                <a:solidFill>
                  <a:srgbClr val="FF0000"/>
                </a:solidFill>
                <a:latin typeface="Times New Roman" panose="02020603050405020304" pitchFamily="18" charset="0"/>
                <a:cs typeface="Times New Roman" panose="02020603050405020304" pitchFamily="18" charset="0"/>
              </a:rPr>
              <a:t>efficient use of frequencies, time slots and bandwidth. </a:t>
            </a:r>
          </a:p>
        </p:txBody>
      </p:sp>
    </p:spTree>
    <p:extLst>
      <p:ext uri="{BB962C8B-B14F-4D97-AF65-F5344CB8AC3E}">
        <p14:creationId xmlns:p14="http://schemas.microsoft.com/office/powerpoint/2010/main" val="3434658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630742" y="114895"/>
            <a:ext cx="7847700" cy="469800"/>
          </a:xfrm>
          <a:prstGeom prst="rect">
            <a:avLst/>
          </a:prstGeom>
          <a:noFill/>
          <a:ln>
            <a:noFill/>
          </a:ln>
        </p:spPr>
        <p:txBody>
          <a:bodyPr spcFirstLastPara="1" wrap="square" lIns="68575" tIns="34275" rIns="68575" bIns="34275" anchor="b" anchorCtr="0">
            <a:noAutofit/>
          </a:bodyPr>
          <a:lstStyle/>
          <a:p>
            <a:pPr marL="0" lvl="0" indent="0" algn="ctr" rtl="0">
              <a:lnSpc>
                <a:spcPct val="85000"/>
              </a:lnSpc>
              <a:spcBef>
                <a:spcPts val="0"/>
              </a:spcBef>
              <a:spcAft>
                <a:spcPts val="0"/>
              </a:spcAft>
              <a:buClr>
                <a:srgbClr val="002060"/>
              </a:buClr>
              <a:buSzPts val="3200"/>
              <a:buFont typeface="Calibri"/>
              <a:buNone/>
            </a:pPr>
            <a:r>
              <a:rPr lang="en" sz="2800" b="1" dirty="0">
                <a:latin typeface="Times New Roman"/>
                <a:ea typeface="Times New Roman"/>
                <a:cs typeface="Times New Roman"/>
                <a:sym typeface="Times New Roman"/>
              </a:rPr>
              <a:t>Error Control</a:t>
            </a:r>
            <a:endParaRPr sz="3200" b="1" dirty="0">
              <a:latin typeface="Times New Roman"/>
              <a:ea typeface="Times New Roman"/>
              <a:cs typeface="Times New Roman"/>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9</a:t>
            </a:fld>
            <a:endParaRPr sz="900">
              <a:solidFill>
                <a:schemeClr val="dk1"/>
              </a:solidFill>
              <a:latin typeface="Times New Roman"/>
              <a:ea typeface="Times New Roman"/>
              <a:cs typeface="Times New Roman"/>
              <a:sym typeface="Times New Roman"/>
            </a:endParaRPr>
          </a:p>
        </p:txBody>
      </p:sp>
      <p:sp>
        <p:nvSpPr>
          <p:cNvPr id="2" name="Rectangle 1"/>
          <p:cNvSpPr/>
          <p:nvPr/>
        </p:nvSpPr>
        <p:spPr>
          <a:xfrm>
            <a:off x="748141" y="585411"/>
            <a:ext cx="7767209" cy="2196499"/>
          </a:xfrm>
          <a:prstGeom prst="rect">
            <a:avLst/>
          </a:prstGeom>
          <a:solidFill>
            <a:schemeClr val="accent2">
              <a:lumMod val="20000"/>
              <a:lumOff val="80000"/>
            </a:schemeClr>
          </a:solidFill>
        </p:spPr>
        <p:txBody>
          <a:bodyPr wrap="square">
            <a:spAutoFit/>
          </a:bodyPr>
          <a:lstStyle/>
          <a:p>
            <a:pPr marL="357188" indent="-357188">
              <a:lnSpc>
                <a:spcPct val="90000"/>
              </a:lnSpc>
              <a:buClr>
                <a:schemeClr val="accent1"/>
              </a:buClr>
              <a:buSzPts val="2000"/>
              <a:buFont typeface="Noto Sans Symbols"/>
              <a:buChar char="▪"/>
            </a:pPr>
            <a:r>
              <a:rPr lang="en-US" sz="1800" dirty="0"/>
              <a:t>To detect or correct errors, we need to send extra (redundant) bits with data.</a:t>
            </a:r>
          </a:p>
          <a:p>
            <a:pPr marL="357188" lvl="0" indent="-357188">
              <a:lnSpc>
                <a:spcPct val="90000"/>
              </a:lnSpc>
              <a:buClr>
                <a:schemeClr val="accent1"/>
              </a:buClr>
              <a:buSzPts val="2000"/>
              <a:buFont typeface="Noto Sans Symbols"/>
              <a:buChar char="▪"/>
            </a:pPr>
            <a:endParaRPr lang="en-US" sz="1800" dirty="0"/>
          </a:p>
          <a:p>
            <a:pPr marL="357188" lvl="0" indent="-357188">
              <a:lnSpc>
                <a:spcPct val="90000"/>
              </a:lnSpc>
              <a:buClr>
                <a:schemeClr val="accent1"/>
              </a:buClr>
              <a:buSzPts val="2000"/>
              <a:buFont typeface="Noto Sans Symbols"/>
              <a:buChar char="▪"/>
            </a:pPr>
            <a:r>
              <a:rPr lang="en-US" sz="1800" b="1" dirty="0">
                <a:solidFill>
                  <a:srgbClr val="C00000"/>
                </a:solidFill>
              </a:rPr>
              <a:t>Enough redundancy is added to detect an error.</a:t>
            </a:r>
          </a:p>
          <a:p>
            <a:pPr marL="357188" lvl="0" indent="-357188">
              <a:lnSpc>
                <a:spcPct val="90000"/>
              </a:lnSpc>
              <a:spcBef>
                <a:spcPts val="1400"/>
              </a:spcBef>
              <a:buClr>
                <a:schemeClr val="accent1"/>
              </a:buClr>
              <a:buSzPts val="2000"/>
              <a:buFont typeface="Noto Sans Symbols"/>
              <a:buChar char="▪"/>
            </a:pPr>
            <a:r>
              <a:rPr lang="en-US" sz="1800" dirty="0"/>
              <a:t>In error detection, the receiver knows an error occurred but does not know which bit(s) is(are) in error.</a:t>
            </a:r>
          </a:p>
          <a:p>
            <a:pPr marL="357188" lvl="0" indent="-357188">
              <a:lnSpc>
                <a:spcPct val="90000"/>
              </a:lnSpc>
              <a:spcBef>
                <a:spcPts val="1400"/>
              </a:spcBef>
              <a:buClr>
                <a:schemeClr val="accent1"/>
              </a:buClr>
              <a:buSzPts val="2000"/>
              <a:buFont typeface="Noto Sans Symbols"/>
              <a:buChar char="▪"/>
            </a:pPr>
            <a:r>
              <a:rPr lang="en-US" sz="1800" b="1" dirty="0">
                <a:solidFill>
                  <a:srgbClr val="C00000"/>
                </a:solidFill>
              </a:rPr>
              <a:t>Error detection has less overhead than error correction.</a:t>
            </a:r>
          </a:p>
        </p:txBody>
      </p:sp>
      <p:pic>
        <p:nvPicPr>
          <p:cNvPr id="10" name="Google Shape;412;p30"/>
          <p:cNvPicPr preferRelativeResize="0"/>
          <p:nvPr/>
        </p:nvPicPr>
        <p:blipFill rotWithShape="1">
          <a:blip r:embed="rId3">
            <a:alphaModFix/>
          </a:blip>
          <a:srcRect/>
          <a:stretch/>
        </p:blipFill>
        <p:spPr>
          <a:xfrm>
            <a:off x="1000612" y="2915480"/>
            <a:ext cx="6818022" cy="2052208"/>
          </a:xfrm>
          <a:prstGeom prst="rect">
            <a:avLst/>
          </a:prstGeom>
          <a:noFill/>
          <a:ln>
            <a:noFill/>
          </a:ln>
        </p:spPr>
      </p:pic>
      <p:pic>
        <p:nvPicPr>
          <p:cNvPr id="9" name="Google Shape;221;p32"/>
          <p:cNvPicPr preferRelativeResize="0"/>
          <p:nvPr/>
        </p:nvPicPr>
        <p:blipFill rotWithShape="1">
          <a:blip r:embed="rId4">
            <a:alphaModFix/>
          </a:blip>
          <a:srcRect/>
          <a:stretch/>
        </p:blipFill>
        <p:spPr>
          <a:xfrm>
            <a:off x="27694" y="47149"/>
            <a:ext cx="543806" cy="537546"/>
          </a:xfrm>
          <a:prstGeom prst="rect">
            <a:avLst/>
          </a:prstGeom>
          <a:noFill/>
          <a:ln>
            <a:noFill/>
          </a:ln>
        </p:spPr>
      </p:pic>
    </p:spTree>
    <p:extLst>
      <p:ext uri="{BB962C8B-B14F-4D97-AF65-F5344CB8AC3E}">
        <p14:creationId xmlns:p14="http://schemas.microsoft.com/office/powerpoint/2010/main" val="73789113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660018" y="137362"/>
            <a:ext cx="7847700" cy="469800"/>
          </a:xfrm>
          <a:prstGeom prst="rect">
            <a:avLst/>
          </a:prstGeom>
          <a:noFill/>
          <a:ln>
            <a:noFill/>
          </a:ln>
        </p:spPr>
        <p:txBody>
          <a:bodyPr spcFirstLastPara="1" wrap="square" lIns="68575" tIns="34275" rIns="68575" bIns="34275" anchor="b" anchorCtr="0">
            <a:noAutofit/>
          </a:bodyPr>
          <a:lstStyle/>
          <a:p>
            <a:pPr algn="ctr">
              <a:buClr>
                <a:srgbClr val="002060"/>
              </a:buClr>
              <a:buSzPts val="3200"/>
            </a:pPr>
            <a:r>
              <a:rPr lang="en-US" sz="2800" dirty="0">
                <a:solidFill>
                  <a:srgbClr val="0070C0"/>
                </a:solidFill>
                <a:latin typeface="Times New Roman" panose="02020603050405020304" pitchFamily="18" charset="0"/>
                <a:cs typeface="Times New Roman" panose="02020603050405020304" pitchFamily="18" charset="0"/>
                <a:sym typeface="Times New Roman"/>
              </a:rPr>
              <a:t>Static Channel Allocation</a:t>
            </a:r>
            <a:endParaRPr sz="2800" dirty="0">
              <a:solidFill>
                <a:srgbClr val="0070C0"/>
              </a:solidFill>
              <a:latin typeface="Times New Roman" panose="02020603050405020304" pitchFamily="18" charset="0"/>
              <a:cs typeface="Times New Roman" panose="02020603050405020304" pitchFamily="18" charset="0"/>
              <a:sym typeface="Times New Roman"/>
            </a:endParaRPr>
          </a:p>
        </p:txBody>
      </p:sp>
      <p:sp>
        <p:nvSpPr>
          <p:cNvPr id="7" name="Rectangle 3"/>
          <p:cNvSpPr>
            <a:spLocks noGrp="1" noChangeArrowheads="1"/>
          </p:cNvSpPr>
          <p:nvPr>
            <p:ph idx="1"/>
          </p:nvPr>
        </p:nvSpPr>
        <p:spPr>
          <a:xfrm>
            <a:off x="587761" y="855271"/>
            <a:ext cx="7927589" cy="3672838"/>
          </a:xfrm>
        </p:spPr>
        <p:txBody>
          <a:bodyPr>
            <a:noAutofit/>
          </a:bodyPr>
          <a:lstStyle/>
          <a:p>
            <a:pPr>
              <a:buSzPct val="91000"/>
              <a:buFontTx/>
              <a:buChar char="•"/>
            </a:pPr>
            <a:r>
              <a:rPr lang="en-US" sz="2000" dirty="0">
                <a:latin typeface="Times New Roman" panose="02020603050405020304" pitchFamily="18" charset="0"/>
                <a:cs typeface="Times New Roman" panose="02020603050405020304" pitchFamily="18" charset="0"/>
              </a:rPr>
              <a:t>In </a:t>
            </a:r>
            <a:r>
              <a:rPr lang="en-US" sz="2000" dirty="0">
                <a:solidFill>
                  <a:srgbClr val="FF0000"/>
                </a:solidFill>
                <a:latin typeface="Times New Roman" panose="02020603050405020304" pitchFamily="18" charset="0"/>
                <a:cs typeface="Times New Roman" panose="02020603050405020304" pitchFamily="18" charset="0"/>
              </a:rPr>
              <a:t>static channel allocation </a:t>
            </a:r>
            <a:r>
              <a:rPr lang="en-US" sz="2000" dirty="0">
                <a:latin typeface="Times New Roman" panose="02020603050405020304" pitchFamily="18" charset="0"/>
                <a:cs typeface="Times New Roman" panose="02020603050405020304" pitchFamily="18" charset="0"/>
              </a:rPr>
              <a:t>scheme, a </a:t>
            </a:r>
            <a:r>
              <a:rPr lang="en-US" sz="2000" dirty="0">
                <a:solidFill>
                  <a:srgbClr val="FF0000"/>
                </a:solidFill>
                <a:latin typeface="Times New Roman" panose="02020603050405020304" pitchFamily="18" charset="0"/>
                <a:cs typeface="Times New Roman" panose="02020603050405020304" pitchFamily="18" charset="0"/>
              </a:rPr>
              <a:t>fixed portion of the frequency channel</a:t>
            </a:r>
            <a:r>
              <a:rPr lang="en-US" sz="2000" dirty="0">
                <a:latin typeface="Times New Roman" panose="02020603050405020304" pitchFamily="18" charset="0"/>
                <a:cs typeface="Times New Roman" panose="02020603050405020304" pitchFamily="18" charset="0"/>
              </a:rPr>
              <a:t> is allotted </a:t>
            </a:r>
            <a:r>
              <a:rPr lang="en-US" sz="2000" dirty="0">
                <a:solidFill>
                  <a:srgbClr val="FF0000"/>
                </a:solidFill>
                <a:latin typeface="Times New Roman" panose="02020603050405020304" pitchFamily="18" charset="0"/>
                <a:cs typeface="Times New Roman" panose="02020603050405020304" pitchFamily="18" charset="0"/>
              </a:rPr>
              <a:t>to each user. </a:t>
            </a:r>
          </a:p>
          <a:p>
            <a:pPr>
              <a:buSzPct val="91000"/>
              <a:buFontTx/>
              <a:buChar char="•"/>
            </a:pPr>
            <a:r>
              <a:rPr lang="en-US" sz="2000" dirty="0">
                <a:latin typeface="Times New Roman" panose="02020603050405020304" pitchFamily="18" charset="0"/>
                <a:cs typeface="Times New Roman" panose="02020603050405020304" pitchFamily="18" charset="0"/>
              </a:rPr>
              <a:t>For N competing users, the bandwidth is divided into N channels using frequency division multiplexing (</a:t>
            </a:r>
            <a:r>
              <a:rPr lang="en-US" sz="2000" b="1" dirty="0">
                <a:solidFill>
                  <a:srgbClr val="FF0000"/>
                </a:solidFill>
                <a:latin typeface="Times New Roman" panose="02020603050405020304" pitchFamily="18" charset="0"/>
                <a:cs typeface="Times New Roman" panose="02020603050405020304" pitchFamily="18" charset="0"/>
              </a:rPr>
              <a:t>FDM</a:t>
            </a:r>
            <a:r>
              <a:rPr lang="en-US" sz="2000" dirty="0">
                <a:latin typeface="Times New Roman" panose="02020603050405020304" pitchFamily="18" charset="0"/>
                <a:cs typeface="Times New Roman" panose="02020603050405020304" pitchFamily="18" charset="0"/>
              </a:rPr>
              <a:t>), and each portion is assigned to one user.</a:t>
            </a:r>
          </a:p>
          <a:p>
            <a:pPr>
              <a:buSzPct val="91000"/>
              <a:buFontTx/>
              <a:buChar char="•"/>
            </a:pPr>
            <a:r>
              <a:rPr lang="en-US" sz="2000" dirty="0">
                <a:latin typeface="Times New Roman" panose="02020603050405020304" pitchFamily="18" charset="0"/>
                <a:cs typeface="Times New Roman" panose="02020603050405020304" pitchFamily="18" charset="0"/>
              </a:rPr>
              <a:t>This scheme is also referred as fixed channel allocation or </a:t>
            </a:r>
            <a:r>
              <a:rPr lang="en-US" sz="2000" dirty="0">
                <a:solidFill>
                  <a:srgbClr val="FF0000"/>
                </a:solidFill>
                <a:latin typeface="Times New Roman" panose="02020603050405020304" pitchFamily="18" charset="0"/>
                <a:cs typeface="Times New Roman" panose="02020603050405020304" pitchFamily="18" charset="0"/>
              </a:rPr>
              <a:t>fixed channel assignment.</a:t>
            </a:r>
          </a:p>
          <a:p>
            <a:pPr>
              <a:buSzPct val="91000"/>
              <a:buFontTx/>
              <a:buChar char="•"/>
            </a:pPr>
            <a:r>
              <a:rPr lang="en-US" sz="2000" dirty="0">
                <a:latin typeface="Times New Roman" panose="02020603050405020304" pitchFamily="18" charset="0"/>
                <a:cs typeface="Times New Roman" panose="02020603050405020304" pitchFamily="18" charset="0"/>
              </a:rPr>
              <a:t>In this allocation scheme, </a:t>
            </a:r>
            <a:r>
              <a:rPr lang="en-US" sz="2000" dirty="0">
                <a:solidFill>
                  <a:srgbClr val="FF0000"/>
                </a:solidFill>
                <a:latin typeface="Times New Roman" panose="02020603050405020304" pitchFamily="18" charset="0"/>
                <a:cs typeface="Times New Roman" panose="02020603050405020304" pitchFamily="18" charset="0"/>
              </a:rPr>
              <a:t>there is no interference between the users </a:t>
            </a:r>
            <a:r>
              <a:rPr lang="en-US" sz="2000" dirty="0">
                <a:latin typeface="Times New Roman" panose="02020603050405020304" pitchFamily="18" charset="0"/>
                <a:cs typeface="Times New Roman" panose="02020603050405020304" pitchFamily="18" charset="0"/>
              </a:rPr>
              <a:t>since each user is assigned a fixed channel. </a:t>
            </a:r>
          </a:p>
          <a:p>
            <a:pPr>
              <a:buSzPct val="91000"/>
              <a:buFontTx/>
              <a:buChar char="•"/>
            </a:pPr>
            <a:r>
              <a:rPr lang="en-US" sz="2000" dirty="0">
                <a:latin typeface="Times New Roman" panose="02020603050405020304" pitchFamily="18" charset="0"/>
                <a:cs typeface="Times New Roman" panose="02020603050405020304" pitchFamily="18" charset="0"/>
              </a:rPr>
              <a:t>However, </a:t>
            </a:r>
            <a:r>
              <a:rPr lang="en-US" sz="2000" b="1" dirty="0">
                <a:solidFill>
                  <a:srgbClr val="FF0000"/>
                </a:solidFill>
                <a:latin typeface="Times New Roman" panose="02020603050405020304" pitchFamily="18" charset="0"/>
                <a:cs typeface="Times New Roman" panose="02020603050405020304" pitchFamily="18" charset="0"/>
              </a:rPr>
              <a:t>it is not suitable in case of a large number of users </a:t>
            </a:r>
            <a:r>
              <a:rPr lang="en-US" sz="2000" dirty="0">
                <a:latin typeface="Times New Roman" panose="02020603050405020304" pitchFamily="18" charset="0"/>
                <a:cs typeface="Times New Roman" panose="02020603050405020304" pitchFamily="18" charset="0"/>
              </a:rPr>
              <a:t>with </a:t>
            </a:r>
            <a:r>
              <a:rPr lang="en-US" sz="2000" b="1" dirty="0">
                <a:solidFill>
                  <a:srgbClr val="FF0000"/>
                </a:solidFill>
                <a:latin typeface="Times New Roman" panose="02020603050405020304" pitchFamily="18" charset="0"/>
                <a:cs typeface="Times New Roman" panose="02020603050405020304" pitchFamily="18" charset="0"/>
              </a:rPr>
              <a:t>variable bandwidth requirements</a:t>
            </a:r>
          </a:p>
          <a:p>
            <a:pPr>
              <a:buSzPct val="91000"/>
              <a:buFontTx/>
              <a:buChar char="•"/>
            </a:pPr>
            <a:endParaRPr lang="en-US" altLang="en-US" sz="2800" dirty="0">
              <a:latin typeface="Times New Roman" panose="02020603050405020304" pitchFamily="18" charset="0"/>
              <a:cs typeface="Times New Roman" panose="02020603050405020304" pitchFamily="18" charset="0"/>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90</a:t>
            </a:fld>
            <a:endParaRPr sz="900">
              <a:solidFill>
                <a:schemeClr val="dk1"/>
              </a:solidFill>
              <a:latin typeface="Times New Roman"/>
              <a:ea typeface="Times New Roman"/>
              <a:cs typeface="Times New Roman"/>
              <a:sym typeface="Times New Roman"/>
            </a:endParaRPr>
          </a:p>
        </p:txBody>
      </p:sp>
      <p:pic>
        <p:nvPicPr>
          <p:cNvPr id="221" name="Google Shape;221;p32"/>
          <p:cNvPicPr preferRelativeResize="0"/>
          <p:nvPr/>
        </p:nvPicPr>
        <p:blipFill rotWithShape="1">
          <a:blip r:embed="rId3">
            <a:alphaModFix/>
          </a:blip>
          <a:srcRect/>
          <a:stretch/>
        </p:blipFill>
        <p:spPr>
          <a:xfrm>
            <a:off x="41821" y="47020"/>
            <a:ext cx="618197" cy="560142"/>
          </a:xfrm>
          <a:prstGeom prst="rect">
            <a:avLst/>
          </a:prstGeom>
          <a:noFill/>
          <a:ln>
            <a:noFill/>
          </a:ln>
        </p:spPr>
      </p:pic>
    </p:spTree>
    <p:extLst>
      <p:ext uri="{BB962C8B-B14F-4D97-AF65-F5344CB8AC3E}">
        <p14:creationId xmlns:p14="http://schemas.microsoft.com/office/powerpoint/2010/main" val="18666245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739907" y="147904"/>
            <a:ext cx="7847700" cy="469800"/>
          </a:xfrm>
          <a:prstGeom prst="rect">
            <a:avLst/>
          </a:prstGeom>
          <a:noFill/>
          <a:ln>
            <a:noFill/>
          </a:ln>
        </p:spPr>
        <p:txBody>
          <a:bodyPr spcFirstLastPara="1" wrap="square" lIns="68575" tIns="34275" rIns="68575" bIns="34275" anchor="b" anchorCtr="0">
            <a:noAutofit/>
          </a:bodyPr>
          <a:lstStyle/>
          <a:p>
            <a:pPr lvl="0" algn="ctr">
              <a:buClr>
                <a:srgbClr val="002060"/>
              </a:buClr>
              <a:buSzPts val="3200"/>
            </a:pPr>
            <a:r>
              <a:rPr lang="en-US" sz="2800" dirty="0">
                <a:solidFill>
                  <a:srgbClr val="0070C0"/>
                </a:solidFill>
                <a:latin typeface="Times New Roman" panose="02020603050405020304" pitchFamily="18" charset="0"/>
                <a:cs typeface="Times New Roman" panose="02020603050405020304" pitchFamily="18" charset="0"/>
                <a:sym typeface="Times New Roman"/>
              </a:rPr>
              <a:t>Dynamic Channel Allocation</a:t>
            </a:r>
            <a:endParaRPr sz="2800" dirty="0">
              <a:solidFill>
                <a:srgbClr val="0070C0"/>
              </a:solidFill>
              <a:latin typeface="Times New Roman" panose="02020603050405020304" pitchFamily="18" charset="0"/>
              <a:cs typeface="Times New Roman" panose="02020603050405020304" pitchFamily="18" charset="0"/>
              <a:sym typeface="Times New Roman"/>
            </a:endParaRPr>
          </a:p>
        </p:txBody>
      </p:sp>
      <p:sp>
        <p:nvSpPr>
          <p:cNvPr id="7" name="Rectangle 3"/>
          <p:cNvSpPr>
            <a:spLocks noGrp="1" noChangeArrowheads="1"/>
          </p:cNvSpPr>
          <p:nvPr>
            <p:ph idx="1"/>
          </p:nvPr>
        </p:nvSpPr>
        <p:spPr>
          <a:xfrm>
            <a:off x="506399" y="928423"/>
            <a:ext cx="7927589" cy="3140398"/>
          </a:xfrm>
        </p:spPr>
        <p:txBody>
          <a:bodyPr>
            <a:noAutofit/>
          </a:bodyPr>
          <a:lstStyle/>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In dynamic channel allocation scheme, </a:t>
            </a:r>
            <a:r>
              <a:rPr lang="en-US" sz="2000" dirty="0">
                <a:solidFill>
                  <a:srgbClr val="FF0000"/>
                </a:solidFill>
                <a:latin typeface="Times New Roman" panose="02020603050405020304" pitchFamily="18" charset="0"/>
                <a:cs typeface="Times New Roman" panose="02020603050405020304" pitchFamily="18" charset="0"/>
              </a:rPr>
              <a:t>frequency bands are not permanently assigned to the users.</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Instead </a:t>
            </a:r>
            <a:r>
              <a:rPr lang="en-US" sz="2000" dirty="0">
                <a:solidFill>
                  <a:srgbClr val="FF0000"/>
                </a:solidFill>
                <a:latin typeface="Times New Roman" panose="02020603050405020304" pitchFamily="18" charset="0"/>
                <a:cs typeface="Times New Roman" panose="02020603050405020304" pitchFamily="18" charset="0"/>
              </a:rPr>
              <a:t>channels are allotted to users dynamically </a:t>
            </a:r>
            <a:r>
              <a:rPr lang="en-US" sz="2000" dirty="0">
                <a:latin typeface="Times New Roman" panose="02020603050405020304" pitchFamily="18" charset="0"/>
                <a:cs typeface="Times New Roman" panose="02020603050405020304" pitchFamily="18" charset="0"/>
              </a:rPr>
              <a:t>as needed, </a:t>
            </a:r>
            <a:r>
              <a:rPr lang="en-US" sz="2000" dirty="0">
                <a:solidFill>
                  <a:srgbClr val="FF0000"/>
                </a:solidFill>
                <a:latin typeface="Times New Roman" panose="02020603050405020304" pitchFamily="18" charset="0"/>
                <a:cs typeface="Times New Roman" panose="02020603050405020304" pitchFamily="18" charset="0"/>
              </a:rPr>
              <a:t>from a central pool. </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The allocation is done considering a </a:t>
            </a:r>
            <a:r>
              <a:rPr lang="en-US" sz="2000" dirty="0">
                <a:solidFill>
                  <a:srgbClr val="FF0000"/>
                </a:solidFill>
                <a:latin typeface="Times New Roman" panose="02020603050405020304" pitchFamily="18" charset="0"/>
                <a:cs typeface="Times New Roman" panose="02020603050405020304" pitchFamily="18" charset="0"/>
              </a:rPr>
              <a:t>number of parameters </a:t>
            </a:r>
            <a:r>
              <a:rPr lang="en-US" sz="2000" dirty="0">
                <a:latin typeface="Times New Roman" panose="02020603050405020304" pitchFamily="18" charset="0"/>
                <a:cs typeface="Times New Roman" panose="02020603050405020304" pitchFamily="18" charset="0"/>
              </a:rPr>
              <a:t>so that </a:t>
            </a:r>
            <a:r>
              <a:rPr lang="en-US" sz="2000" dirty="0">
                <a:solidFill>
                  <a:srgbClr val="FF0000"/>
                </a:solidFill>
                <a:latin typeface="Times New Roman" panose="02020603050405020304" pitchFamily="18" charset="0"/>
                <a:cs typeface="Times New Roman" panose="02020603050405020304" pitchFamily="18" charset="0"/>
              </a:rPr>
              <a:t>transmission interference is minimized</a:t>
            </a:r>
            <a:r>
              <a:rPr lang="en-US" sz="2000" dirty="0">
                <a:latin typeface="Times New Roman" panose="02020603050405020304" pitchFamily="18" charset="0"/>
                <a:cs typeface="Times New Roman" panose="02020603050405020304" pitchFamily="18" charset="0"/>
              </a:rPr>
              <a:t>.</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This allocation scheme </a:t>
            </a:r>
            <a:r>
              <a:rPr lang="en-US" sz="2000" b="1" dirty="0">
                <a:solidFill>
                  <a:srgbClr val="FF0000"/>
                </a:solidFill>
                <a:latin typeface="Times New Roman" panose="02020603050405020304" pitchFamily="18" charset="0"/>
                <a:cs typeface="Times New Roman" panose="02020603050405020304" pitchFamily="18" charset="0"/>
              </a:rPr>
              <a:t>optimizes bandwidth usage</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and results is </a:t>
            </a:r>
            <a:r>
              <a:rPr lang="en-US" sz="2000" b="1" dirty="0">
                <a:solidFill>
                  <a:srgbClr val="FF0000"/>
                </a:solidFill>
                <a:latin typeface="Times New Roman" panose="02020603050405020304" pitchFamily="18" charset="0"/>
                <a:cs typeface="Times New Roman" panose="02020603050405020304" pitchFamily="18" charset="0"/>
              </a:rPr>
              <a:t>faster transmissions.</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Dynamic channel allocation is further divided into </a:t>
            </a:r>
            <a:r>
              <a:rPr lang="en-US" sz="2000" b="1" dirty="0">
                <a:solidFill>
                  <a:srgbClr val="3333FF"/>
                </a:solidFill>
                <a:latin typeface="Times New Roman" panose="02020603050405020304" pitchFamily="18" charset="0"/>
                <a:cs typeface="Times New Roman" panose="02020603050405020304" pitchFamily="18" charset="0"/>
              </a:rPr>
              <a:t>centralized and distributed allocation.</a:t>
            </a:r>
          </a:p>
          <a:p>
            <a:pPr>
              <a:buSzPct val="91000"/>
              <a:buFontTx/>
              <a:buChar char="•"/>
            </a:pPr>
            <a:endParaRPr lang="en-US" altLang="en-US" sz="2000" dirty="0">
              <a:latin typeface="Times New Roman" panose="02020603050405020304" pitchFamily="18" charset="0"/>
              <a:cs typeface="Times New Roman" panose="02020603050405020304" pitchFamily="18" charset="0"/>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91</a:t>
            </a:fld>
            <a:endParaRPr sz="900">
              <a:solidFill>
                <a:schemeClr val="dk1"/>
              </a:solidFill>
              <a:latin typeface="Times New Roman"/>
              <a:ea typeface="Times New Roman"/>
              <a:cs typeface="Times New Roman"/>
              <a:sym typeface="Times New Roman"/>
            </a:endParaRPr>
          </a:p>
        </p:txBody>
      </p:sp>
      <p:pic>
        <p:nvPicPr>
          <p:cNvPr id="221" name="Google Shape;221;p32"/>
          <p:cNvPicPr preferRelativeResize="0"/>
          <p:nvPr/>
        </p:nvPicPr>
        <p:blipFill rotWithShape="1">
          <a:blip r:embed="rId3">
            <a:alphaModFix/>
          </a:blip>
          <a:srcRect/>
          <a:stretch/>
        </p:blipFill>
        <p:spPr>
          <a:xfrm>
            <a:off x="72153" y="51988"/>
            <a:ext cx="739834" cy="657586"/>
          </a:xfrm>
          <a:prstGeom prst="rect">
            <a:avLst/>
          </a:prstGeom>
          <a:noFill/>
          <a:ln>
            <a:noFill/>
          </a:ln>
        </p:spPr>
      </p:pic>
    </p:spTree>
    <p:extLst>
      <p:ext uri="{BB962C8B-B14F-4D97-AF65-F5344CB8AC3E}">
        <p14:creationId xmlns:p14="http://schemas.microsoft.com/office/powerpoint/2010/main" val="32018443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994020" y="148003"/>
            <a:ext cx="7847700" cy="469800"/>
          </a:xfrm>
          <a:prstGeom prst="rect">
            <a:avLst/>
          </a:prstGeom>
          <a:noFill/>
          <a:ln>
            <a:noFill/>
          </a:ln>
        </p:spPr>
        <p:txBody>
          <a:bodyPr spcFirstLastPara="1" wrap="square" lIns="68575" tIns="34275" rIns="68575" bIns="34275" anchor="b" anchorCtr="0">
            <a:noAutofit/>
          </a:bodyPr>
          <a:lstStyle/>
          <a:p>
            <a:pPr algn="ctr">
              <a:buClr>
                <a:srgbClr val="002060"/>
              </a:buClr>
              <a:buSzPts val="3200"/>
            </a:pPr>
            <a:r>
              <a:rPr lang="en-US" sz="2800" dirty="0">
                <a:solidFill>
                  <a:srgbClr val="0070C0"/>
                </a:solidFill>
                <a:latin typeface="Times New Roman" panose="02020603050405020304" pitchFamily="18" charset="0"/>
                <a:cs typeface="Times New Roman" panose="02020603050405020304" pitchFamily="18" charset="0"/>
                <a:sym typeface="Times New Roman"/>
              </a:rPr>
              <a:t>Multiple Access Protocol</a:t>
            </a:r>
            <a:endParaRPr sz="2800" dirty="0">
              <a:solidFill>
                <a:srgbClr val="0070C0"/>
              </a:solidFill>
              <a:latin typeface="Times New Roman" panose="02020603050405020304" pitchFamily="18" charset="0"/>
              <a:cs typeface="Times New Roman" panose="02020603050405020304" pitchFamily="18" charset="0"/>
              <a:sym typeface="Times New Roman"/>
            </a:endParaRPr>
          </a:p>
        </p:txBody>
      </p:sp>
      <p:sp>
        <p:nvSpPr>
          <p:cNvPr id="7" name="Rectangle 3"/>
          <p:cNvSpPr>
            <a:spLocks noGrp="1" noChangeArrowheads="1"/>
          </p:cNvSpPr>
          <p:nvPr>
            <p:ph idx="1"/>
          </p:nvPr>
        </p:nvSpPr>
        <p:spPr>
          <a:xfrm>
            <a:off x="487680" y="972313"/>
            <a:ext cx="8099928" cy="3794949"/>
          </a:xfrm>
        </p:spPr>
        <p:txBody>
          <a:bodyPr>
            <a:normAutofit fontScale="25000" lnSpcReduction="20000"/>
          </a:bodyPr>
          <a:lstStyle/>
          <a:p>
            <a:pPr>
              <a:lnSpc>
                <a:spcPct val="120000"/>
              </a:lnSpc>
              <a:buFont typeface="Wingdings" panose="05000000000000000000" pitchFamily="2" charset="2"/>
              <a:buChar char="§"/>
            </a:pPr>
            <a:r>
              <a:rPr lang="en-US" sz="7200" dirty="0">
                <a:solidFill>
                  <a:srgbClr val="333333"/>
                </a:solidFill>
                <a:latin typeface="Times New Roman" panose="02020603050405020304" pitchFamily="18" charset="0"/>
                <a:cs typeface="Times New Roman" panose="02020603050405020304" pitchFamily="18" charset="0"/>
              </a:rPr>
              <a:t>The </a:t>
            </a:r>
            <a:r>
              <a:rPr lang="en-US" sz="7200" b="1" dirty="0">
                <a:solidFill>
                  <a:srgbClr val="FF0000"/>
                </a:solidFill>
                <a:highlight>
                  <a:srgbClr val="FFFF00"/>
                </a:highlight>
                <a:latin typeface="Times New Roman" panose="02020603050405020304" pitchFamily="18" charset="0"/>
                <a:cs typeface="Times New Roman" panose="02020603050405020304" pitchFamily="18" charset="0"/>
              </a:rPr>
              <a:t>data link layer </a:t>
            </a:r>
            <a:r>
              <a:rPr lang="en-US" sz="7200" dirty="0">
                <a:solidFill>
                  <a:srgbClr val="333333"/>
                </a:solidFill>
                <a:latin typeface="Times New Roman" panose="02020603050405020304" pitchFamily="18" charset="0"/>
                <a:cs typeface="Times New Roman" panose="02020603050405020304" pitchFamily="18" charset="0"/>
              </a:rPr>
              <a:t>is used in a computer network to transmit the data between two devices or nodes. </a:t>
            </a:r>
          </a:p>
          <a:p>
            <a:pPr>
              <a:lnSpc>
                <a:spcPct val="120000"/>
              </a:lnSpc>
              <a:buFont typeface="Wingdings" panose="05000000000000000000" pitchFamily="2" charset="2"/>
              <a:buChar char="§"/>
            </a:pPr>
            <a:r>
              <a:rPr lang="en-US" sz="7200" dirty="0">
                <a:solidFill>
                  <a:srgbClr val="333333"/>
                </a:solidFill>
                <a:latin typeface="Times New Roman" panose="02020603050405020304" pitchFamily="18" charset="0"/>
                <a:cs typeface="Times New Roman" panose="02020603050405020304" pitchFamily="18" charset="0"/>
              </a:rPr>
              <a:t>It divides the layer into </a:t>
            </a:r>
            <a:r>
              <a:rPr lang="en-US" sz="7200" b="1" dirty="0">
                <a:solidFill>
                  <a:srgbClr val="FF0000"/>
                </a:solidFill>
                <a:latin typeface="Times New Roman" panose="02020603050405020304" pitchFamily="18" charset="0"/>
                <a:cs typeface="Times New Roman" panose="02020603050405020304" pitchFamily="18" charset="0"/>
              </a:rPr>
              <a:t>two parts </a:t>
            </a:r>
            <a:r>
              <a:rPr lang="en-US" sz="7200" dirty="0">
                <a:solidFill>
                  <a:srgbClr val="333333"/>
                </a:solidFill>
                <a:latin typeface="Times New Roman" panose="02020603050405020304" pitchFamily="18" charset="0"/>
                <a:cs typeface="Times New Roman" panose="02020603050405020304" pitchFamily="18" charset="0"/>
              </a:rPr>
              <a:t>such as </a:t>
            </a:r>
            <a:r>
              <a:rPr lang="en-US" sz="7200" b="1" dirty="0">
                <a:solidFill>
                  <a:srgbClr val="333333"/>
                </a:solidFill>
                <a:latin typeface="Times New Roman" panose="02020603050405020304" pitchFamily="18" charset="0"/>
                <a:cs typeface="Times New Roman" panose="02020603050405020304" pitchFamily="18" charset="0"/>
              </a:rPr>
              <a:t>data link control</a:t>
            </a:r>
            <a:r>
              <a:rPr lang="en-US" sz="7200" dirty="0">
                <a:solidFill>
                  <a:srgbClr val="333333"/>
                </a:solidFill>
                <a:latin typeface="Times New Roman" panose="02020603050405020304" pitchFamily="18" charset="0"/>
                <a:cs typeface="Times New Roman" panose="02020603050405020304" pitchFamily="18" charset="0"/>
              </a:rPr>
              <a:t> and the </a:t>
            </a:r>
            <a:r>
              <a:rPr lang="en-US" sz="7200" b="1" dirty="0">
                <a:solidFill>
                  <a:srgbClr val="333333"/>
                </a:solidFill>
                <a:latin typeface="Times New Roman" panose="02020603050405020304" pitchFamily="18" charset="0"/>
                <a:cs typeface="Times New Roman" panose="02020603050405020304" pitchFamily="18" charset="0"/>
              </a:rPr>
              <a:t>multiple access resolution/protocol</a:t>
            </a:r>
            <a:r>
              <a:rPr lang="en-US" sz="7200" dirty="0">
                <a:solidFill>
                  <a:srgbClr val="333333"/>
                </a:solidFill>
                <a:latin typeface="Times New Roman" panose="02020603050405020304" pitchFamily="18" charset="0"/>
                <a:cs typeface="Times New Roman" panose="02020603050405020304" pitchFamily="18" charset="0"/>
              </a:rPr>
              <a:t>.</a:t>
            </a:r>
          </a:p>
          <a:p>
            <a:pPr>
              <a:lnSpc>
                <a:spcPct val="120000"/>
              </a:lnSpc>
              <a:buFont typeface="Wingdings" panose="05000000000000000000" pitchFamily="2" charset="2"/>
              <a:buChar char="§"/>
            </a:pPr>
            <a:r>
              <a:rPr lang="en-US" sz="7200" dirty="0">
                <a:solidFill>
                  <a:srgbClr val="333333"/>
                </a:solidFill>
                <a:latin typeface="Times New Roman" panose="02020603050405020304" pitchFamily="18" charset="0"/>
                <a:cs typeface="Times New Roman" panose="02020603050405020304" pitchFamily="18" charset="0"/>
              </a:rPr>
              <a:t>The </a:t>
            </a:r>
            <a:r>
              <a:rPr lang="en-US" sz="7200" b="1" dirty="0">
                <a:solidFill>
                  <a:srgbClr val="3333FF"/>
                </a:solidFill>
                <a:latin typeface="Times New Roman" panose="02020603050405020304" pitchFamily="18" charset="0"/>
                <a:cs typeface="Times New Roman" panose="02020603050405020304" pitchFamily="18" charset="0"/>
              </a:rPr>
              <a:t>upper layer </a:t>
            </a:r>
            <a:r>
              <a:rPr lang="en-US" sz="7200" dirty="0">
                <a:solidFill>
                  <a:srgbClr val="333333"/>
                </a:solidFill>
                <a:latin typeface="Times New Roman" panose="02020603050405020304" pitchFamily="18" charset="0"/>
                <a:cs typeface="Times New Roman" panose="02020603050405020304" pitchFamily="18" charset="0"/>
              </a:rPr>
              <a:t>has the responsibility to </a:t>
            </a:r>
            <a:r>
              <a:rPr lang="en-US" sz="7200" b="1" dirty="0">
                <a:solidFill>
                  <a:srgbClr val="3333FF"/>
                </a:solidFill>
                <a:latin typeface="Times New Roman" panose="02020603050405020304" pitchFamily="18" charset="0"/>
                <a:cs typeface="Times New Roman" panose="02020603050405020304" pitchFamily="18" charset="0"/>
              </a:rPr>
              <a:t>flow control and the error control </a:t>
            </a:r>
            <a:r>
              <a:rPr lang="en-US" sz="7200" dirty="0">
                <a:solidFill>
                  <a:srgbClr val="333333"/>
                </a:solidFill>
                <a:latin typeface="Times New Roman" panose="02020603050405020304" pitchFamily="18" charset="0"/>
                <a:cs typeface="Times New Roman" panose="02020603050405020304" pitchFamily="18" charset="0"/>
              </a:rPr>
              <a:t>in the data link layer, and hence it is termed as </a:t>
            </a:r>
            <a:r>
              <a:rPr lang="en-US" sz="7200" b="1" dirty="0">
                <a:solidFill>
                  <a:srgbClr val="3333FF"/>
                </a:solidFill>
                <a:highlight>
                  <a:srgbClr val="FFFF00"/>
                </a:highlight>
                <a:latin typeface="Times New Roman" panose="02020603050405020304" pitchFamily="18" charset="0"/>
                <a:cs typeface="Times New Roman" panose="02020603050405020304" pitchFamily="18" charset="0"/>
              </a:rPr>
              <a:t>logical data link control</a:t>
            </a:r>
            <a:r>
              <a:rPr lang="en-US" sz="7200" dirty="0">
                <a:solidFill>
                  <a:srgbClr val="333333"/>
                </a:solidFill>
                <a:highlight>
                  <a:srgbClr val="FFFF00"/>
                </a:highlight>
                <a:latin typeface="Times New Roman" panose="02020603050405020304" pitchFamily="18" charset="0"/>
                <a:cs typeface="Times New Roman" panose="02020603050405020304" pitchFamily="18" charset="0"/>
              </a:rPr>
              <a:t>. </a:t>
            </a:r>
          </a:p>
          <a:p>
            <a:pPr>
              <a:lnSpc>
                <a:spcPct val="120000"/>
              </a:lnSpc>
              <a:buFont typeface="Wingdings" panose="05000000000000000000" pitchFamily="2" charset="2"/>
              <a:buChar char="§"/>
            </a:pPr>
            <a:r>
              <a:rPr lang="en-US" sz="7200" dirty="0">
                <a:solidFill>
                  <a:srgbClr val="333333"/>
                </a:solidFill>
                <a:latin typeface="Times New Roman" panose="02020603050405020304" pitchFamily="18" charset="0"/>
                <a:cs typeface="Times New Roman" panose="02020603050405020304" pitchFamily="18" charset="0"/>
              </a:rPr>
              <a:t>Whereas the </a:t>
            </a:r>
            <a:r>
              <a:rPr lang="en-US" sz="7200" b="1" dirty="0">
                <a:solidFill>
                  <a:srgbClr val="3333FF"/>
                </a:solidFill>
                <a:latin typeface="Times New Roman" panose="02020603050405020304" pitchFamily="18" charset="0"/>
                <a:cs typeface="Times New Roman" panose="02020603050405020304" pitchFamily="18" charset="0"/>
              </a:rPr>
              <a:t>lower sub-layer </a:t>
            </a:r>
            <a:r>
              <a:rPr lang="en-US" sz="7200" dirty="0">
                <a:latin typeface="Times New Roman" panose="02020603050405020304" pitchFamily="18" charset="0"/>
                <a:cs typeface="Times New Roman" panose="02020603050405020304" pitchFamily="18" charset="0"/>
              </a:rPr>
              <a:t>is used </a:t>
            </a:r>
            <a:r>
              <a:rPr lang="en-US" sz="7200" b="1" dirty="0">
                <a:solidFill>
                  <a:srgbClr val="3333FF"/>
                </a:solidFill>
                <a:latin typeface="Times New Roman" panose="02020603050405020304" pitchFamily="18" charset="0"/>
                <a:cs typeface="Times New Roman" panose="02020603050405020304" pitchFamily="18" charset="0"/>
              </a:rPr>
              <a:t>to handle and reduce the collision or multiple access</a:t>
            </a:r>
            <a:r>
              <a:rPr lang="en-US" sz="7200" dirty="0">
                <a:solidFill>
                  <a:srgbClr val="333333"/>
                </a:solidFill>
                <a:latin typeface="Times New Roman" panose="02020603050405020304" pitchFamily="18" charset="0"/>
                <a:cs typeface="Times New Roman" panose="02020603050405020304" pitchFamily="18" charset="0"/>
              </a:rPr>
              <a:t> on a channel.</a:t>
            </a:r>
          </a:p>
          <a:p>
            <a:pPr>
              <a:lnSpc>
                <a:spcPct val="120000"/>
              </a:lnSpc>
              <a:buFont typeface="Wingdings" panose="05000000000000000000" pitchFamily="2" charset="2"/>
              <a:buChar char="§"/>
            </a:pPr>
            <a:r>
              <a:rPr lang="en-US" sz="7200" dirty="0">
                <a:solidFill>
                  <a:srgbClr val="333333"/>
                </a:solidFill>
                <a:latin typeface="Times New Roman" panose="02020603050405020304" pitchFamily="18" charset="0"/>
                <a:cs typeface="Times New Roman" panose="02020603050405020304" pitchFamily="18" charset="0"/>
              </a:rPr>
              <a:t>Hence it is termed as </a:t>
            </a:r>
            <a:r>
              <a:rPr lang="en-US" sz="7200" b="1" dirty="0">
                <a:solidFill>
                  <a:srgbClr val="008000"/>
                </a:solidFill>
                <a:highlight>
                  <a:srgbClr val="FFFF00"/>
                </a:highlight>
                <a:latin typeface="Times New Roman" panose="02020603050405020304" pitchFamily="18" charset="0"/>
                <a:cs typeface="Times New Roman" panose="02020603050405020304" pitchFamily="18" charset="0"/>
              </a:rPr>
              <a:t>media access control</a:t>
            </a:r>
            <a:r>
              <a:rPr lang="en-US" sz="7200" dirty="0">
                <a:solidFill>
                  <a:srgbClr val="333333"/>
                </a:solidFill>
                <a:highlight>
                  <a:srgbClr val="FFFF00"/>
                </a:highlight>
                <a:latin typeface="Times New Roman" panose="02020603050405020304" pitchFamily="18" charset="0"/>
                <a:cs typeface="Times New Roman" panose="02020603050405020304" pitchFamily="18" charset="0"/>
              </a:rPr>
              <a:t> </a:t>
            </a:r>
            <a:r>
              <a:rPr lang="en-US" sz="7200" dirty="0">
                <a:solidFill>
                  <a:srgbClr val="333333"/>
                </a:solidFill>
                <a:latin typeface="Times New Roman" panose="02020603050405020304" pitchFamily="18" charset="0"/>
                <a:cs typeface="Times New Roman" panose="02020603050405020304" pitchFamily="18" charset="0"/>
              </a:rPr>
              <a:t>or the multiple access resolutions.</a:t>
            </a:r>
            <a:endParaRPr lang="en-US" sz="7200" dirty="0">
              <a:latin typeface="Times New Roman" panose="02020603050405020304" pitchFamily="18" charset="0"/>
              <a:cs typeface="Times New Roman" panose="02020603050405020304" pitchFamily="18" charset="0"/>
            </a:endParaRPr>
          </a:p>
          <a:p>
            <a:pPr marL="139700" indent="0">
              <a:buSzPct val="91000"/>
              <a:buNone/>
            </a:pPr>
            <a:endParaRPr lang="en-US" altLang="en-US" sz="2800" dirty="0"/>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92</a:t>
            </a:fld>
            <a:endParaRPr sz="900">
              <a:solidFill>
                <a:schemeClr val="dk1"/>
              </a:solidFill>
              <a:latin typeface="Times New Roman"/>
              <a:ea typeface="Times New Roman"/>
              <a:cs typeface="Times New Roman"/>
              <a:sym typeface="Times New Roman"/>
            </a:endParaRPr>
          </a:p>
        </p:txBody>
      </p:sp>
      <p:pic>
        <p:nvPicPr>
          <p:cNvPr id="221" name="Google Shape;221;p32"/>
          <p:cNvPicPr preferRelativeResize="0"/>
          <p:nvPr/>
        </p:nvPicPr>
        <p:blipFill rotWithShape="1">
          <a:blip r:embed="rId3">
            <a:alphaModFix/>
          </a:blip>
          <a:srcRect/>
          <a:stretch/>
        </p:blipFill>
        <p:spPr>
          <a:xfrm>
            <a:off x="41822" y="47020"/>
            <a:ext cx="733590" cy="684500"/>
          </a:xfrm>
          <a:prstGeom prst="rect">
            <a:avLst/>
          </a:prstGeom>
          <a:noFill/>
          <a:ln>
            <a:noFill/>
          </a:ln>
        </p:spPr>
      </p:pic>
    </p:spTree>
    <p:extLst>
      <p:ext uri="{BB962C8B-B14F-4D97-AF65-F5344CB8AC3E}">
        <p14:creationId xmlns:p14="http://schemas.microsoft.com/office/powerpoint/2010/main" val="1071346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855880" y="103163"/>
            <a:ext cx="7847700" cy="469800"/>
          </a:xfrm>
          <a:prstGeom prst="rect">
            <a:avLst/>
          </a:prstGeom>
          <a:noFill/>
          <a:ln>
            <a:noFill/>
          </a:ln>
        </p:spPr>
        <p:txBody>
          <a:bodyPr spcFirstLastPara="1" wrap="square" lIns="68575" tIns="34275" rIns="68575" bIns="34275" anchor="b" anchorCtr="0">
            <a:noAutofit/>
          </a:bodyPr>
          <a:lstStyle/>
          <a:p>
            <a:pPr lvl="0" algn="ctr">
              <a:buClr>
                <a:srgbClr val="002060"/>
              </a:buClr>
              <a:buSzPts val="3200"/>
            </a:pPr>
            <a:r>
              <a:rPr lang="en-US" sz="2800" dirty="0">
                <a:solidFill>
                  <a:srgbClr val="0070C0"/>
                </a:solidFill>
                <a:latin typeface="Times New Roman" panose="02020603050405020304" pitchFamily="18" charset="0"/>
                <a:cs typeface="Times New Roman" panose="02020603050405020304" pitchFamily="18" charset="0"/>
                <a:sym typeface="Times New Roman"/>
              </a:rPr>
              <a:t>Multiple Access Protocols</a:t>
            </a:r>
            <a:endParaRPr sz="2800" dirty="0">
              <a:solidFill>
                <a:srgbClr val="0070C0"/>
              </a:solidFill>
              <a:latin typeface="Times New Roman" panose="02020603050405020304" pitchFamily="18" charset="0"/>
              <a:cs typeface="Times New Roman" panose="02020603050405020304" pitchFamily="18" charset="0"/>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93</a:t>
            </a:fld>
            <a:endParaRPr sz="900">
              <a:solidFill>
                <a:schemeClr val="dk1"/>
              </a:solidFill>
              <a:latin typeface="Times New Roman"/>
              <a:ea typeface="Times New Roman"/>
              <a:cs typeface="Times New Roman"/>
              <a:sym typeface="Times New Roman"/>
            </a:endParaRPr>
          </a:p>
        </p:txBody>
      </p:sp>
      <p:pic>
        <p:nvPicPr>
          <p:cNvPr id="221" name="Google Shape;221;p32"/>
          <p:cNvPicPr preferRelativeResize="0"/>
          <p:nvPr/>
        </p:nvPicPr>
        <p:blipFill rotWithShape="1">
          <a:blip r:embed="rId3"/>
          <a:srcRect/>
          <a:stretch/>
        </p:blipFill>
        <p:spPr>
          <a:xfrm>
            <a:off x="41822" y="17759"/>
            <a:ext cx="682384" cy="640609"/>
          </a:xfrm>
          <a:prstGeom prst="rect">
            <a:avLst/>
          </a:prstGeom>
          <a:noFill/>
          <a:ln>
            <a:noFill/>
          </a:ln>
        </p:spPr>
      </p:pic>
      <p:pic>
        <p:nvPicPr>
          <p:cNvPr id="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9814" y="835073"/>
            <a:ext cx="7151324" cy="3242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30129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885138" y="46537"/>
            <a:ext cx="7847700" cy="469800"/>
          </a:xfrm>
          <a:prstGeom prst="rect">
            <a:avLst/>
          </a:prstGeom>
          <a:noFill/>
          <a:ln>
            <a:noFill/>
          </a:ln>
        </p:spPr>
        <p:txBody>
          <a:bodyPr spcFirstLastPara="1" wrap="square" lIns="68575" tIns="34275" rIns="68575" bIns="34275" anchor="b" anchorCtr="0">
            <a:noAutofit/>
          </a:bodyPr>
          <a:lstStyle/>
          <a:p>
            <a:pPr algn="ctr">
              <a:buClr>
                <a:srgbClr val="002060"/>
              </a:buClr>
              <a:buSzPts val="3200"/>
            </a:pPr>
            <a:r>
              <a:rPr lang="en-US" sz="2800" dirty="0">
                <a:solidFill>
                  <a:srgbClr val="0070C0"/>
                </a:solidFill>
                <a:latin typeface="Times New Roman" panose="02020603050405020304" pitchFamily="18" charset="0"/>
                <a:cs typeface="Times New Roman" panose="02020603050405020304" pitchFamily="18" charset="0"/>
                <a:sym typeface="Times New Roman"/>
              </a:rPr>
              <a:t>Random Access Protocol</a:t>
            </a:r>
            <a:endParaRPr sz="2800" dirty="0">
              <a:solidFill>
                <a:srgbClr val="0070C0"/>
              </a:solidFill>
              <a:latin typeface="Times New Roman" panose="02020603050405020304" pitchFamily="18" charset="0"/>
              <a:cs typeface="Times New Roman" panose="02020603050405020304" pitchFamily="18" charset="0"/>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94</a:t>
            </a:fld>
            <a:endParaRPr sz="900">
              <a:solidFill>
                <a:schemeClr val="dk1"/>
              </a:solidFill>
              <a:latin typeface="Times New Roman"/>
              <a:ea typeface="Times New Roman"/>
              <a:cs typeface="Times New Roman"/>
              <a:sym typeface="Times New Roman"/>
            </a:endParaRPr>
          </a:p>
        </p:txBody>
      </p:sp>
      <p:pic>
        <p:nvPicPr>
          <p:cNvPr id="221" name="Google Shape;221;p32"/>
          <p:cNvPicPr preferRelativeResize="0"/>
          <p:nvPr/>
        </p:nvPicPr>
        <p:blipFill rotWithShape="1">
          <a:blip r:embed="rId3">
            <a:alphaModFix/>
          </a:blip>
          <a:srcRect/>
          <a:stretch/>
        </p:blipFill>
        <p:spPr>
          <a:xfrm>
            <a:off x="41821" y="10445"/>
            <a:ext cx="726275" cy="673196"/>
          </a:xfrm>
          <a:prstGeom prst="rect">
            <a:avLst/>
          </a:prstGeom>
          <a:noFill/>
          <a:ln>
            <a:noFill/>
          </a:ln>
        </p:spPr>
      </p:pic>
      <p:sp>
        <p:nvSpPr>
          <p:cNvPr id="7" name="Rectangle 5"/>
          <p:cNvSpPr>
            <a:spLocks noChangeArrowheads="1"/>
          </p:cNvSpPr>
          <p:nvPr/>
        </p:nvSpPr>
        <p:spPr bwMode="auto">
          <a:xfrm>
            <a:off x="701302" y="525837"/>
            <a:ext cx="7936440" cy="4231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365760" indent="-342900" algn="just" fontAlgn="base">
              <a:spcBef>
                <a:spcPts val="600"/>
              </a:spcBef>
              <a:buFont typeface="Arial" panose="020B0604020202020204" pitchFamily="34" charset="0"/>
              <a:buChar char="•"/>
            </a:pPr>
            <a:r>
              <a:rPr lang="en-US" altLang="en-US" sz="2000" b="1" dirty="0">
                <a:solidFill>
                  <a:srgbClr val="FF0000"/>
                </a:solidFill>
                <a:latin typeface="Times New Roman" panose="02020603050405020304" pitchFamily="18" charset="0"/>
              </a:rPr>
              <a:t>No station is superior to another station </a:t>
            </a:r>
            <a:r>
              <a:rPr lang="en-US" altLang="en-US" sz="2000" dirty="0">
                <a:solidFill>
                  <a:srgbClr val="000000"/>
                </a:solidFill>
                <a:latin typeface="Times New Roman" panose="02020603050405020304" pitchFamily="18" charset="0"/>
              </a:rPr>
              <a:t>and none is assigned the control over another. </a:t>
            </a:r>
          </a:p>
          <a:p>
            <a:pPr marL="365760" indent="-342900" algn="just" fontAlgn="base">
              <a:spcBef>
                <a:spcPts val="600"/>
              </a:spcBef>
              <a:buFont typeface="Arial" panose="020B0604020202020204" pitchFamily="34" charset="0"/>
              <a:buChar char="•"/>
            </a:pPr>
            <a:r>
              <a:rPr lang="en-US" altLang="en-US" sz="2000" b="1" dirty="0">
                <a:solidFill>
                  <a:srgbClr val="FF0000"/>
                </a:solidFill>
                <a:latin typeface="Times New Roman" panose="02020603050405020304" pitchFamily="18" charset="0"/>
              </a:rPr>
              <a:t>No station permits, or does not permit</a:t>
            </a:r>
            <a:r>
              <a:rPr lang="en-US" altLang="en-US" sz="2000" dirty="0">
                <a:solidFill>
                  <a:srgbClr val="000000"/>
                </a:solidFill>
                <a:latin typeface="Times New Roman" panose="02020603050405020304" pitchFamily="18" charset="0"/>
              </a:rPr>
              <a:t>, another station to send. </a:t>
            </a:r>
          </a:p>
          <a:p>
            <a:pPr marL="365760" indent="-342900" fontAlgn="base">
              <a:spcBef>
                <a:spcPts val="600"/>
              </a:spcBef>
              <a:buFont typeface="Arial" panose="020B0604020202020204" pitchFamily="34" charset="0"/>
              <a:buChar char="•"/>
            </a:pPr>
            <a:r>
              <a:rPr lang="en-US" sz="2000" dirty="0">
                <a:latin typeface="Times New Roman" panose="02020603050405020304" pitchFamily="18" charset="0"/>
              </a:rPr>
              <a:t>There is </a:t>
            </a:r>
            <a:r>
              <a:rPr lang="en-US" sz="2000" b="1" dirty="0">
                <a:solidFill>
                  <a:srgbClr val="FF0000"/>
                </a:solidFill>
                <a:latin typeface="Times New Roman" panose="02020603050405020304" pitchFamily="18" charset="0"/>
              </a:rPr>
              <a:t>no fixed time for sending data</a:t>
            </a:r>
          </a:p>
          <a:p>
            <a:pPr marL="365760" indent="-342900" fontAlgn="base">
              <a:spcBef>
                <a:spcPts val="600"/>
              </a:spcBef>
              <a:buFont typeface="Arial" panose="020B0604020202020204" pitchFamily="34" charset="0"/>
              <a:buChar char="•"/>
            </a:pPr>
            <a:r>
              <a:rPr lang="en-US" sz="2000" dirty="0">
                <a:latin typeface="Times New Roman" panose="02020603050405020304" pitchFamily="18" charset="0"/>
              </a:rPr>
              <a:t>There is </a:t>
            </a:r>
            <a:r>
              <a:rPr lang="en-US" sz="2000" b="1" dirty="0">
                <a:solidFill>
                  <a:srgbClr val="FF0000"/>
                </a:solidFill>
                <a:latin typeface="Times New Roman" panose="02020603050405020304" pitchFamily="18" charset="0"/>
              </a:rPr>
              <a:t>no fixed sequence of stations sending data</a:t>
            </a:r>
          </a:p>
          <a:p>
            <a:pPr algn="just" fontAlgn="base">
              <a:spcBef>
                <a:spcPts val="600"/>
              </a:spcBef>
              <a:spcAft>
                <a:spcPct val="0"/>
              </a:spcAft>
            </a:pPr>
            <a:r>
              <a:rPr lang="en-US" altLang="en-US" sz="2400" b="1" dirty="0">
                <a:latin typeface="Times New Roman" panose="02020603050405020304" pitchFamily="18" charset="0"/>
              </a:rPr>
              <a:t>Protocols </a:t>
            </a:r>
          </a:p>
          <a:p>
            <a:pPr marL="285750" lvl="2" indent="287338" algn="just" fontAlgn="base">
              <a:spcBef>
                <a:spcPts val="600"/>
              </a:spcBef>
              <a:spcAft>
                <a:spcPct val="0"/>
              </a:spcAft>
              <a:buFont typeface="Arial" panose="020B0604020202020204" pitchFamily="34" charset="0"/>
              <a:buChar char="•"/>
            </a:pPr>
            <a:r>
              <a:rPr lang="en-US" altLang="en-US" sz="2000" dirty="0">
                <a:solidFill>
                  <a:srgbClr val="000000"/>
                </a:solidFill>
                <a:latin typeface="Times New Roman" panose="02020603050405020304" pitchFamily="18" charset="0"/>
              </a:rPr>
              <a:t>ALOHA (Pure ALOHA and Slotted ALOHA)</a:t>
            </a:r>
          </a:p>
          <a:p>
            <a:pPr marL="285750" lvl="2" indent="287338" algn="just" fontAlgn="base">
              <a:spcBef>
                <a:spcPts val="600"/>
              </a:spcBef>
              <a:spcAft>
                <a:spcPct val="0"/>
              </a:spcAft>
              <a:buFont typeface="Arial" panose="020B0604020202020204" pitchFamily="34" charset="0"/>
              <a:buChar char="•"/>
            </a:pPr>
            <a:r>
              <a:rPr lang="en-US" altLang="en-US" sz="2000" dirty="0">
                <a:latin typeface="Times New Roman" panose="02020603050405020304" pitchFamily="18" charset="0"/>
              </a:rPr>
              <a:t>CSMA    (Carrier Sense Multiple Access)</a:t>
            </a:r>
          </a:p>
          <a:p>
            <a:pPr marL="285750" lvl="5" indent="287338" algn="just" fontAlgn="base">
              <a:spcBef>
                <a:spcPts val="600"/>
              </a:spcBef>
              <a:spcAft>
                <a:spcPct val="0"/>
              </a:spcAft>
              <a:buFont typeface="Arial" panose="020B0604020202020204" pitchFamily="34" charset="0"/>
              <a:buChar char="•"/>
            </a:pPr>
            <a:r>
              <a:rPr lang="en-US" altLang="en-US" sz="2000" dirty="0">
                <a:solidFill>
                  <a:srgbClr val="000000"/>
                </a:solidFill>
                <a:latin typeface="Times New Roman" panose="02020603050405020304" pitchFamily="18" charset="0"/>
              </a:rPr>
              <a:t>CSMA/CD   </a:t>
            </a:r>
            <a:r>
              <a:rPr lang="en-US" altLang="en-US" sz="2000" dirty="0">
                <a:latin typeface="Times New Roman" panose="02020603050405020304" pitchFamily="18" charset="0"/>
              </a:rPr>
              <a:t>(Carrier Sense Multiple Access/Collision Detection)</a:t>
            </a:r>
          </a:p>
          <a:p>
            <a:pPr marL="285750" lvl="3" indent="287338" algn="just" fontAlgn="base">
              <a:spcBef>
                <a:spcPts val="600"/>
              </a:spcBef>
              <a:spcAft>
                <a:spcPct val="0"/>
              </a:spcAft>
              <a:buFont typeface="Arial" panose="020B0604020202020204" pitchFamily="34" charset="0"/>
              <a:buChar char="•"/>
            </a:pPr>
            <a:r>
              <a:rPr lang="en-US" altLang="en-US" sz="2000" dirty="0">
                <a:latin typeface="Times New Roman" panose="02020603050405020304" pitchFamily="18" charset="0"/>
              </a:rPr>
              <a:t>CSMA/CA   (Carrier Sense Multiple Access/Collision Avoidance)</a:t>
            </a:r>
          </a:p>
          <a:p>
            <a:pPr marL="285750" lvl="3" algn="just" fontAlgn="base">
              <a:spcBef>
                <a:spcPts val="600"/>
              </a:spcBef>
              <a:spcAft>
                <a:spcPct val="0"/>
              </a:spcAft>
            </a:pPr>
            <a:endParaRPr lang="en-US" altLang="en-US" sz="200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41022371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593642" y="17760"/>
            <a:ext cx="7847700" cy="469800"/>
          </a:xfrm>
          <a:prstGeom prst="rect">
            <a:avLst/>
          </a:prstGeom>
          <a:noFill/>
          <a:ln>
            <a:noFill/>
          </a:ln>
        </p:spPr>
        <p:txBody>
          <a:bodyPr spcFirstLastPara="1" wrap="square" lIns="68575" tIns="34275" rIns="68575" bIns="34275" anchor="b" anchorCtr="0">
            <a:noAutofit/>
          </a:bodyPr>
          <a:lstStyle/>
          <a:p>
            <a:pPr lvl="0" algn="ctr">
              <a:buClr>
                <a:srgbClr val="002060"/>
              </a:buClr>
              <a:buSzPts val="3200"/>
            </a:pPr>
            <a:r>
              <a:rPr lang="en-US" sz="2800" dirty="0">
                <a:solidFill>
                  <a:srgbClr val="0070C0"/>
                </a:solidFill>
                <a:latin typeface="Times New Roman" panose="02020603050405020304" pitchFamily="18" charset="0"/>
                <a:cs typeface="Times New Roman" panose="02020603050405020304" pitchFamily="18" charset="0"/>
                <a:sym typeface="Times New Roman"/>
              </a:rPr>
              <a:t>ALOHA </a:t>
            </a:r>
            <a:endParaRPr sz="2800" dirty="0">
              <a:solidFill>
                <a:srgbClr val="0070C0"/>
              </a:solidFill>
              <a:latin typeface="Times New Roman" panose="02020603050405020304" pitchFamily="18" charset="0"/>
              <a:cs typeface="Times New Roman" panose="02020603050405020304" pitchFamily="18" charset="0"/>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95</a:t>
            </a:fld>
            <a:endParaRPr sz="900">
              <a:solidFill>
                <a:schemeClr val="dk1"/>
              </a:solidFill>
              <a:latin typeface="Times New Roman"/>
              <a:ea typeface="Times New Roman"/>
              <a:cs typeface="Times New Roman"/>
              <a:sym typeface="Times New Roman"/>
            </a:endParaRPr>
          </a:p>
        </p:txBody>
      </p:sp>
      <p:pic>
        <p:nvPicPr>
          <p:cNvPr id="221" name="Google Shape;221;p32"/>
          <p:cNvPicPr preferRelativeResize="0"/>
          <p:nvPr/>
        </p:nvPicPr>
        <p:blipFill rotWithShape="1">
          <a:blip r:embed="rId3">
            <a:alphaModFix/>
          </a:blip>
          <a:srcRect/>
          <a:stretch/>
        </p:blipFill>
        <p:spPr>
          <a:xfrm>
            <a:off x="41821" y="17760"/>
            <a:ext cx="583821" cy="633293"/>
          </a:xfrm>
          <a:prstGeom prst="rect">
            <a:avLst/>
          </a:prstGeom>
          <a:noFill/>
          <a:ln>
            <a:noFill/>
          </a:ln>
        </p:spPr>
      </p:pic>
      <p:sp>
        <p:nvSpPr>
          <p:cNvPr id="2" name="Rectangle 1"/>
          <p:cNvSpPr/>
          <p:nvPr/>
        </p:nvSpPr>
        <p:spPr>
          <a:xfrm>
            <a:off x="657641" y="673835"/>
            <a:ext cx="8105969" cy="4093428"/>
          </a:xfrm>
          <a:prstGeom prst="rect">
            <a:avLst/>
          </a:prstGeom>
        </p:spPr>
        <p:txBody>
          <a:bodyPr wrap="square">
            <a:spAutoFit/>
          </a:bodyPr>
          <a:lstStyle/>
          <a:p>
            <a:pPr algn="just">
              <a:spcBef>
                <a:spcPts val="1200"/>
              </a:spcBef>
            </a:pPr>
            <a:r>
              <a:rPr lang="en-US" sz="2000" dirty="0">
                <a:solidFill>
                  <a:srgbClr val="333333"/>
                </a:solidFill>
                <a:latin typeface="Times New Roman" panose="02020603050405020304" pitchFamily="18" charset="0"/>
                <a:cs typeface="Times New Roman" panose="02020603050405020304" pitchFamily="18" charset="0"/>
              </a:rPr>
              <a:t>It is </a:t>
            </a:r>
            <a:r>
              <a:rPr lang="en-US" sz="2000" dirty="0">
                <a:solidFill>
                  <a:srgbClr val="FF0000"/>
                </a:solidFill>
                <a:latin typeface="Times New Roman" panose="02020603050405020304" pitchFamily="18" charset="0"/>
                <a:cs typeface="Times New Roman" panose="02020603050405020304" pitchFamily="18" charset="0"/>
              </a:rPr>
              <a:t>designed for wireless LAN </a:t>
            </a:r>
            <a:r>
              <a:rPr lang="en-US" sz="2000" dirty="0">
                <a:solidFill>
                  <a:srgbClr val="333333"/>
                </a:solidFill>
                <a:latin typeface="Times New Roman" panose="02020603050405020304" pitchFamily="18" charset="0"/>
                <a:cs typeface="Times New Roman" panose="02020603050405020304" pitchFamily="18" charset="0"/>
              </a:rPr>
              <a:t>(Local Area Network) but can </a:t>
            </a:r>
            <a:r>
              <a:rPr lang="en-US" sz="2000" dirty="0">
                <a:solidFill>
                  <a:srgbClr val="FF0000"/>
                </a:solidFill>
                <a:latin typeface="Times New Roman" panose="02020603050405020304" pitchFamily="18" charset="0"/>
                <a:cs typeface="Times New Roman" panose="02020603050405020304" pitchFamily="18" charset="0"/>
              </a:rPr>
              <a:t>also be used </a:t>
            </a:r>
            <a:r>
              <a:rPr lang="en-US" sz="2000" dirty="0">
                <a:solidFill>
                  <a:srgbClr val="333333"/>
                </a:solidFill>
                <a:latin typeface="Times New Roman" panose="02020603050405020304" pitchFamily="18" charset="0"/>
                <a:cs typeface="Times New Roman" panose="02020603050405020304" pitchFamily="18" charset="0"/>
              </a:rPr>
              <a:t>in a </a:t>
            </a:r>
            <a:r>
              <a:rPr lang="en-US" sz="2000" dirty="0">
                <a:solidFill>
                  <a:srgbClr val="FF0000"/>
                </a:solidFill>
                <a:latin typeface="Times New Roman" panose="02020603050405020304" pitchFamily="18" charset="0"/>
                <a:cs typeface="Times New Roman" panose="02020603050405020304" pitchFamily="18" charset="0"/>
              </a:rPr>
              <a:t>shared medium </a:t>
            </a:r>
            <a:r>
              <a:rPr lang="en-US" sz="2000" dirty="0">
                <a:solidFill>
                  <a:srgbClr val="333333"/>
                </a:solidFill>
                <a:latin typeface="Times New Roman" panose="02020603050405020304" pitchFamily="18" charset="0"/>
                <a:cs typeface="Times New Roman" panose="02020603050405020304" pitchFamily="18" charset="0"/>
              </a:rPr>
              <a:t>to transmit data. </a:t>
            </a:r>
          </a:p>
          <a:p>
            <a:pPr algn="just">
              <a:spcBef>
                <a:spcPts val="1200"/>
              </a:spcBef>
            </a:pPr>
            <a:r>
              <a:rPr lang="en-US" sz="2000" b="1" dirty="0">
                <a:solidFill>
                  <a:srgbClr val="333333"/>
                </a:solidFill>
                <a:latin typeface="Times New Roman" panose="02020603050405020304" pitchFamily="18" charset="0"/>
                <a:cs typeface="Times New Roman" panose="02020603050405020304" pitchFamily="18" charset="0"/>
              </a:rPr>
              <a:t>Aloha Rules</a:t>
            </a:r>
            <a:endParaRPr lang="en-US" sz="2000" dirty="0">
              <a:solidFill>
                <a:srgbClr val="333333"/>
              </a:solidFill>
              <a:latin typeface="Times New Roman" panose="02020603050405020304" pitchFamily="18" charset="0"/>
              <a:cs typeface="Times New Roman" panose="02020603050405020304" pitchFamily="18" charset="0"/>
            </a:endParaRPr>
          </a:p>
          <a:p>
            <a:pPr marL="182880" algn="just">
              <a:spcBef>
                <a:spcPts val="1200"/>
              </a:spcBef>
              <a:buFont typeface="+mj-lt"/>
              <a:buAutoNum type="arabicPeriod"/>
            </a:pPr>
            <a:r>
              <a:rPr lang="en-US" sz="2000" dirty="0">
                <a:latin typeface="Times New Roman" panose="02020603050405020304" pitchFamily="18" charset="0"/>
                <a:cs typeface="Times New Roman" panose="02020603050405020304" pitchFamily="18" charset="0"/>
              </a:rPr>
              <a:t>Any station can transmit data to a channel at any time.</a:t>
            </a:r>
          </a:p>
          <a:p>
            <a:pPr marL="182880" algn="just">
              <a:spcBef>
                <a:spcPts val="1200"/>
              </a:spcBef>
              <a:buFont typeface="+mj-lt"/>
              <a:buAutoNum type="arabicPeriod"/>
            </a:pPr>
            <a:r>
              <a:rPr lang="en-US" sz="2000" dirty="0">
                <a:latin typeface="Times New Roman" panose="02020603050405020304" pitchFamily="18" charset="0"/>
                <a:cs typeface="Times New Roman" panose="02020603050405020304" pitchFamily="18" charset="0"/>
              </a:rPr>
              <a:t>It does not require any carrier sensing.</a:t>
            </a:r>
          </a:p>
          <a:p>
            <a:pPr marL="182880" algn="just">
              <a:spcBef>
                <a:spcPts val="1200"/>
              </a:spcBef>
              <a:buFont typeface="+mj-lt"/>
              <a:buAutoNum type="arabicPeriod"/>
            </a:pPr>
            <a:r>
              <a:rPr lang="en-US" sz="2000" dirty="0">
                <a:latin typeface="Times New Roman" panose="02020603050405020304" pitchFamily="18" charset="0"/>
                <a:cs typeface="Times New Roman" panose="02020603050405020304" pitchFamily="18" charset="0"/>
              </a:rPr>
              <a:t>Collision and data frames may be lost during the transmission of data through multiple stations.</a:t>
            </a:r>
          </a:p>
          <a:p>
            <a:pPr marL="182880" algn="just">
              <a:spcBef>
                <a:spcPts val="1200"/>
              </a:spcBef>
              <a:buFont typeface="+mj-lt"/>
              <a:buAutoNum type="arabicPeriod"/>
            </a:pPr>
            <a:r>
              <a:rPr lang="en-US" sz="2000" dirty="0">
                <a:solidFill>
                  <a:srgbClr val="FF0000"/>
                </a:solidFill>
                <a:latin typeface="Times New Roman" panose="02020603050405020304" pitchFamily="18" charset="0"/>
                <a:cs typeface="Times New Roman" panose="02020603050405020304" pitchFamily="18" charset="0"/>
              </a:rPr>
              <a:t>Acknowledgment of the frames exists </a:t>
            </a:r>
            <a:r>
              <a:rPr lang="en-US" sz="2000" dirty="0">
                <a:latin typeface="Times New Roman" panose="02020603050405020304" pitchFamily="18" charset="0"/>
                <a:cs typeface="Times New Roman" panose="02020603050405020304" pitchFamily="18" charset="0"/>
              </a:rPr>
              <a:t>in Aloha. Hence, there is no collision detection.</a:t>
            </a:r>
          </a:p>
          <a:p>
            <a:pPr marL="182880" algn="just">
              <a:spcBef>
                <a:spcPts val="1200"/>
              </a:spcBef>
              <a:buFont typeface="+mj-lt"/>
              <a:buAutoNum type="arabicPeriod"/>
            </a:pPr>
            <a:r>
              <a:rPr lang="en-US" sz="2000" dirty="0">
                <a:latin typeface="Times New Roman" panose="02020603050405020304" pitchFamily="18" charset="0"/>
                <a:cs typeface="Times New Roman" panose="02020603050405020304" pitchFamily="18" charset="0"/>
              </a:rPr>
              <a:t>It requires retransmission of data after some random amount of time.</a:t>
            </a:r>
            <a:endParaRPr lang="en-US" dirty="0"/>
          </a:p>
        </p:txBody>
      </p:sp>
    </p:spTree>
    <p:extLst>
      <p:ext uri="{BB962C8B-B14F-4D97-AF65-F5344CB8AC3E}">
        <p14:creationId xmlns:p14="http://schemas.microsoft.com/office/powerpoint/2010/main" val="41187656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92"/>
          <p:cNvSpPr txBox="1">
            <a:spLocks noGrp="1"/>
          </p:cNvSpPr>
          <p:nvPr>
            <p:ph type="title"/>
          </p:nvPr>
        </p:nvSpPr>
        <p:spPr>
          <a:xfrm>
            <a:off x="922349" y="747850"/>
            <a:ext cx="7847700" cy="469800"/>
          </a:xfrm>
          <a:prstGeom prst="rect">
            <a:avLst/>
          </a:prstGeom>
          <a:noFill/>
          <a:ln>
            <a:noFill/>
          </a:ln>
        </p:spPr>
        <p:txBody>
          <a:bodyPr spcFirstLastPara="1" wrap="square" lIns="68575" tIns="34275" rIns="68575" bIns="34275" anchor="b" anchorCtr="0">
            <a:noAutofit/>
          </a:bodyPr>
          <a:lstStyle/>
          <a:p>
            <a:pPr marL="0" lvl="0" indent="0" algn="l" rtl="0">
              <a:lnSpc>
                <a:spcPct val="85000"/>
              </a:lnSpc>
              <a:spcBef>
                <a:spcPts val="0"/>
              </a:spcBef>
              <a:spcAft>
                <a:spcPts val="0"/>
              </a:spcAft>
              <a:buClr>
                <a:srgbClr val="002060"/>
              </a:buClr>
              <a:buSzPts val="3200"/>
              <a:buNone/>
            </a:pPr>
            <a:r>
              <a:rPr lang="en-US" sz="3200" b="1">
                <a:solidFill>
                  <a:srgbClr val="002060"/>
                </a:solidFill>
                <a:latin typeface="Times New Roman"/>
                <a:ea typeface="Times New Roman"/>
                <a:cs typeface="Times New Roman"/>
                <a:sym typeface="Times New Roman"/>
              </a:rPr>
              <a:t>ALOHA </a:t>
            </a:r>
            <a:endParaRPr>
              <a:latin typeface="Times New Roman"/>
              <a:ea typeface="Times New Roman"/>
              <a:cs typeface="Times New Roman"/>
              <a:sym typeface="Times New Roman"/>
            </a:endParaRPr>
          </a:p>
        </p:txBody>
      </p:sp>
      <p:sp>
        <p:nvSpPr>
          <p:cNvPr id="1097" name="Google Shape;1097;p92"/>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96</a:t>
            </a:fld>
            <a:endParaRPr sz="900">
              <a:solidFill>
                <a:schemeClr val="dk1"/>
              </a:solidFill>
              <a:latin typeface="Times New Roman"/>
              <a:ea typeface="Times New Roman"/>
              <a:cs typeface="Times New Roman"/>
              <a:sym typeface="Times New Roman"/>
            </a:endParaRPr>
          </a:p>
        </p:txBody>
      </p:sp>
      <p:pic>
        <p:nvPicPr>
          <p:cNvPr id="1098" name="Google Shape;1098;p92"/>
          <p:cNvPicPr preferRelativeResize="0"/>
          <p:nvPr/>
        </p:nvPicPr>
        <p:blipFill rotWithShape="1">
          <a:blip r:embed="rId3">
            <a:alphaModFix/>
          </a:blip>
          <a:srcRect/>
          <a:stretch/>
        </p:blipFill>
        <p:spPr>
          <a:xfrm>
            <a:off x="41821" y="47020"/>
            <a:ext cx="952199" cy="900076"/>
          </a:xfrm>
          <a:prstGeom prst="rect">
            <a:avLst/>
          </a:prstGeom>
          <a:noFill/>
          <a:ln>
            <a:noFill/>
          </a:ln>
        </p:spPr>
      </p:pic>
      <p:sp>
        <p:nvSpPr>
          <p:cNvPr id="1099" name="Google Shape;1099;p92"/>
          <p:cNvSpPr txBox="1">
            <a:spLocks noGrp="1"/>
          </p:cNvSpPr>
          <p:nvPr>
            <p:ph type="dt" idx="10"/>
          </p:nvPr>
        </p:nvSpPr>
        <p:spPr>
          <a:xfrm>
            <a:off x="571500" y="4844838"/>
            <a:ext cx="20574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1100"/>
              <a:buNone/>
            </a:pPr>
            <a:r>
              <a:rPr lang="en-US" sz="800" b="1">
                <a:solidFill>
                  <a:schemeClr val="dk1"/>
                </a:solidFill>
                <a:latin typeface="Times New Roman"/>
                <a:ea typeface="Times New Roman"/>
                <a:cs typeface="Times New Roman"/>
                <a:sym typeface="Times New Roman"/>
              </a:rPr>
              <a:t>Feb.-2022</a:t>
            </a:r>
            <a:endParaRPr sz="800" b="1">
              <a:solidFill>
                <a:schemeClr val="dk1"/>
              </a:solidFill>
              <a:latin typeface="Times New Roman"/>
              <a:ea typeface="Times New Roman"/>
              <a:cs typeface="Times New Roman"/>
              <a:sym typeface="Times New Roman"/>
            </a:endParaRPr>
          </a:p>
        </p:txBody>
      </p:sp>
      <p:sp>
        <p:nvSpPr>
          <p:cNvPr id="1100" name="Google Shape;1100;p92"/>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sz="800" b="1">
                <a:solidFill>
                  <a:schemeClr val="dk1"/>
                </a:solidFill>
                <a:latin typeface="Times New Roman"/>
                <a:ea typeface="Times New Roman"/>
                <a:cs typeface="Times New Roman"/>
                <a:sym typeface="Times New Roman"/>
              </a:rPr>
              <a:t>Computer Networks</a:t>
            </a:r>
            <a:endParaRPr sz="800" b="1">
              <a:solidFill>
                <a:schemeClr val="dk1"/>
              </a:solidFill>
              <a:latin typeface="Times New Roman"/>
              <a:ea typeface="Times New Roman"/>
              <a:cs typeface="Times New Roman"/>
              <a:sym typeface="Times New Roman"/>
            </a:endParaRPr>
          </a:p>
        </p:txBody>
      </p:sp>
      <p:pic>
        <p:nvPicPr>
          <p:cNvPr id="1101" name="Google Shape;1101;p92" descr="Multiple access protocol- ALOHA, CSMA, CSMA/CA and CSMA/CD"/>
          <p:cNvPicPr preferRelativeResize="0"/>
          <p:nvPr/>
        </p:nvPicPr>
        <p:blipFill rotWithShape="1">
          <a:blip r:embed="rId4">
            <a:alphaModFix/>
          </a:blip>
          <a:srcRect/>
          <a:stretch/>
        </p:blipFill>
        <p:spPr>
          <a:xfrm>
            <a:off x="1193729" y="1504639"/>
            <a:ext cx="7028996" cy="2415419"/>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694944" y="78870"/>
            <a:ext cx="7847700" cy="469800"/>
          </a:xfrm>
          <a:prstGeom prst="rect">
            <a:avLst/>
          </a:prstGeom>
          <a:noFill/>
          <a:ln>
            <a:noFill/>
          </a:ln>
        </p:spPr>
        <p:txBody>
          <a:bodyPr spcFirstLastPara="1" wrap="square" lIns="68575" tIns="34275" rIns="68575" bIns="34275" anchor="b" anchorCtr="0">
            <a:noAutofit/>
          </a:bodyPr>
          <a:lstStyle/>
          <a:p>
            <a:pPr lvl="0" algn="ctr">
              <a:buClr>
                <a:srgbClr val="002060"/>
              </a:buClr>
              <a:buSzPts val="3200"/>
            </a:pPr>
            <a:r>
              <a:rPr lang="en-US" sz="2800" dirty="0">
                <a:solidFill>
                  <a:srgbClr val="0070C0"/>
                </a:solidFill>
                <a:latin typeface="Times New Roman" panose="02020603050405020304" pitchFamily="18" charset="0"/>
                <a:cs typeface="Times New Roman" panose="02020603050405020304" pitchFamily="18" charset="0"/>
                <a:sym typeface="Times New Roman"/>
              </a:rPr>
              <a:t>Pure ALOHA </a:t>
            </a:r>
            <a:endParaRPr sz="2800" dirty="0">
              <a:solidFill>
                <a:srgbClr val="0070C0"/>
              </a:solidFill>
              <a:latin typeface="Times New Roman" panose="02020603050405020304" pitchFamily="18" charset="0"/>
              <a:cs typeface="Times New Roman" panose="02020603050405020304" pitchFamily="18" charset="0"/>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97</a:t>
            </a:fld>
            <a:endParaRPr sz="900">
              <a:solidFill>
                <a:schemeClr val="dk1"/>
              </a:solidFill>
              <a:latin typeface="Times New Roman"/>
              <a:ea typeface="Times New Roman"/>
              <a:cs typeface="Times New Roman"/>
              <a:sym typeface="Times New Roman"/>
            </a:endParaRPr>
          </a:p>
        </p:txBody>
      </p:sp>
      <p:pic>
        <p:nvPicPr>
          <p:cNvPr id="221" name="Google Shape;221;p32"/>
          <p:cNvPicPr preferRelativeResize="0"/>
          <p:nvPr/>
        </p:nvPicPr>
        <p:blipFill rotWithShape="1">
          <a:blip r:embed="rId3">
            <a:alphaModFix/>
          </a:blip>
          <a:srcRect/>
          <a:stretch/>
        </p:blipFill>
        <p:spPr>
          <a:xfrm>
            <a:off x="41821" y="17759"/>
            <a:ext cx="653123" cy="694437"/>
          </a:xfrm>
          <a:prstGeom prst="rect">
            <a:avLst/>
          </a:prstGeom>
          <a:noFill/>
          <a:ln>
            <a:noFill/>
          </a:ln>
        </p:spPr>
      </p:pic>
      <p:sp>
        <p:nvSpPr>
          <p:cNvPr id="2" name="Rectangle 1"/>
          <p:cNvSpPr/>
          <p:nvPr/>
        </p:nvSpPr>
        <p:spPr>
          <a:xfrm>
            <a:off x="694944" y="591139"/>
            <a:ext cx="7861218" cy="3939540"/>
          </a:xfrm>
          <a:prstGeom prst="rect">
            <a:avLst/>
          </a:prstGeom>
        </p:spPr>
        <p:txBody>
          <a:bodyPr wrap="square">
            <a:spAutoFit/>
          </a:bodyPr>
          <a:lstStyle/>
          <a:p>
            <a:pPr marL="285750" indent="-285750">
              <a:spcAft>
                <a:spcPts val="1200"/>
              </a:spcAft>
              <a:buFont typeface="Arial" panose="020B0604020202020204" pitchFamily="34" charset="0"/>
              <a:buChar char="•"/>
            </a:pPr>
            <a:r>
              <a:rPr lang="en-US" sz="2000" dirty="0">
                <a:solidFill>
                  <a:srgbClr val="333333"/>
                </a:solidFill>
                <a:latin typeface="Times New Roman" panose="02020603050405020304" pitchFamily="18" charset="0"/>
                <a:cs typeface="Times New Roman" panose="02020603050405020304" pitchFamily="18" charset="0"/>
              </a:rPr>
              <a:t>In pure Aloha each station transmits data to a channel without checking whether the channel is idle or not</a:t>
            </a:r>
          </a:p>
          <a:p>
            <a:pPr marL="285750" indent="-285750">
              <a:spcAft>
                <a:spcPts val="1200"/>
              </a:spcAft>
              <a:buFont typeface="Arial" panose="020B0604020202020204" pitchFamily="34" charset="0"/>
              <a:buChar char="•"/>
            </a:pPr>
            <a:r>
              <a:rPr lang="en-US" sz="2000" dirty="0">
                <a:solidFill>
                  <a:srgbClr val="333333"/>
                </a:solidFill>
                <a:latin typeface="Times New Roman" panose="02020603050405020304" pitchFamily="18" charset="0"/>
                <a:cs typeface="Times New Roman" panose="02020603050405020304" pitchFamily="18" charset="0"/>
              </a:rPr>
              <a:t>The chances of collision may occur, and the data frame can be lost. </a:t>
            </a:r>
          </a:p>
          <a:p>
            <a:pPr marL="285750" indent="-285750">
              <a:spcAft>
                <a:spcPts val="1200"/>
              </a:spcAft>
              <a:buFont typeface="Arial" panose="020B0604020202020204" pitchFamily="34" charset="0"/>
              <a:buChar char="•"/>
            </a:pPr>
            <a:r>
              <a:rPr lang="en-US" sz="2000" dirty="0">
                <a:solidFill>
                  <a:srgbClr val="333333"/>
                </a:solidFill>
                <a:latin typeface="Times New Roman" panose="02020603050405020304" pitchFamily="18" charset="0"/>
                <a:cs typeface="Times New Roman" panose="02020603050405020304" pitchFamily="18" charset="0"/>
              </a:rPr>
              <a:t>When any station transmits the data frame to a channel, the pure Aloha waits for the receiver's acknowledgment. </a:t>
            </a:r>
          </a:p>
          <a:p>
            <a:pPr marL="285750" indent="-285750">
              <a:spcAft>
                <a:spcPts val="1200"/>
              </a:spcAft>
              <a:buFont typeface="Arial" panose="020B0604020202020204" pitchFamily="34" charset="0"/>
              <a:buChar char="•"/>
            </a:pPr>
            <a:r>
              <a:rPr lang="en-US" sz="2000" dirty="0">
                <a:solidFill>
                  <a:srgbClr val="333333"/>
                </a:solidFill>
                <a:latin typeface="Times New Roman" panose="02020603050405020304" pitchFamily="18" charset="0"/>
                <a:cs typeface="Times New Roman" panose="02020603050405020304" pitchFamily="18" charset="0"/>
              </a:rPr>
              <a:t>If it does not acknowledge the receiver end within the specified time, the station waits for a random amount of time, called the </a:t>
            </a:r>
            <a:r>
              <a:rPr lang="en-US" sz="2000" dirty="0" err="1">
                <a:solidFill>
                  <a:srgbClr val="333333"/>
                </a:solidFill>
                <a:latin typeface="Times New Roman" panose="02020603050405020304" pitchFamily="18" charset="0"/>
                <a:cs typeface="Times New Roman" panose="02020603050405020304" pitchFamily="18" charset="0"/>
              </a:rPr>
              <a:t>backoff</a:t>
            </a:r>
            <a:r>
              <a:rPr lang="en-US" sz="2000" dirty="0">
                <a:solidFill>
                  <a:srgbClr val="333333"/>
                </a:solidFill>
                <a:latin typeface="Times New Roman" panose="02020603050405020304" pitchFamily="18" charset="0"/>
                <a:cs typeface="Times New Roman" panose="02020603050405020304" pitchFamily="18" charset="0"/>
              </a:rPr>
              <a:t> time (Tb).</a:t>
            </a:r>
          </a:p>
          <a:p>
            <a:pPr marL="285750" indent="-285750">
              <a:spcAft>
                <a:spcPts val="1200"/>
              </a:spcAft>
              <a:buFont typeface="Arial" panose="020B0604020202020204" pitchFamily="34" charset="0"/>
              <a:buChar char="•"/>
            </a:pPr>
            <a:r>
              <a:rPr lang="en-US" sz="2000" dirty="0">
                <a:solidFill>
                  <a:srgbClr val="333333"/>
                </a:solidFill>
                <a:latin typeface="Times New Roman" panose="02020603050405020304" pitchFamily="18" charset="0"/>
                <a:cs typeface="Times New Roman" panose="02020603050405020304" pitchFamily="18" charset="0"/>
              </a:rPr>
              <a:t>The station may assume the frame has been lost or destroyed. </a:t>
            </a:r>
          </a:p>
          <a:p>
            <a:pPr marL="285750" indent="-285750">
              <a:spcAft>
                <a:spcPts val="1200"/>
              </a:spcAft>
              <a:buFont typeface="Arial" panose="020B0604020202020204" pitchFamily="34" charset="0"/>
              <a:buChar char="•"/>
            </a:pPr>
            <a:r>
              <a:rPr lang="en-US" sz="2000" dirty="0">
                <a:solidFill>
                  <a:srgbClr val="333333"/>
                </a:solidFill>
                <a:latin typeface="Times New Roman" panose="02020603050405020304" pitchFamily="18" charset="0"/>
                <a:cs typeface="Times New Roman" panose="02020603050405020304" pitchFamily="18" charset="0"/>
              </a:rPr>
              <a:t>Therefore, it retransmits the frame until all the data are successfully transmitted to the receiver.</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57673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497900" y="47020"/>
            <a:ext cx="7847700" cy="469800"/>
          </a:xfrm>
          <a:prstGeom prst="rect">
            <a:avLst/>
          </a:prstGeom>
          <a:noFill/>
          <a:ln>
            <a:noFill/>
          </a:ln>
        </p:spPr>
        <p:txBody>
          <a:bodyPr spcFirstLastPara="1" wrap="square" lIns="68575" tIns="34275" rIns="68575" bIns="34275" anchor="b" anchorCtr="0">
            <a:noAutofit/>
          </a:bodyPr>
          <a:lstStyle/>
          <a:p>
            <a:pPr algn="ctr">
              <a:buClr>
                <a:srgbClr val="002060"/>
              </a:buClr>
              <a:buSzPts val="3200"/>
            </a:pPr>
            <a:r>
              <a:rPr lang="en-US" sz="2800" dirty="0">
                <a:solidFill>
                  <a:srgbClr val="0070C0"/>
                </a:solidFill>
                <a:latin typeface="Times New Roman" panose="02020603050405020304" pitchFamily="18" charset="0"/>
                <a:cs typeface="Times New Roman" panose="02020603050405020304" pitchFamily="18" charset="0"/>
                <a:sym typeface="Times New Roman"/>
              </a:rPr>
              <a:t>Pure ALOHA </a:t>
            </a:r>
            <a:endParaRPr sz="2800" dirty="0">
              <a:solidFill>
                <a:srgbClr val="0070C0"/>
              </a:solidFill>
              <a:latin typeface="Times New Roman" panose="02020603050405020304" pitchFamily="18" charset="0"/>
              <a:cs typeface="Times New Roman" panose="02020603050405020304" pitchFamily="18" charset="0"/>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98</a:t>
            </a:fld>
            <a:endParaRPr sz="900">
              <a:solidFill>
                <a:schemeClr val="dk1"/>
              </a:solidFill>
              <a:latin typeface="Times New Roman"/>
              <a:ea typeface="Times New Roman"/>
              <a:cs typeface="Times New Roman"/>
              <a:sym typeface="Times New Roman"/>
            </a:endParaRPr>
          </a:p>
        </p:txBody>
      </p:sp>
      <p:pic>
        <p:nvPicPr>
          <p:cNvPr id="221" name="Google Shape;221;p32"/>
          <p:cNvPicPr preferRelativeResize="0"/>
          <p:nvPr/>
        </p:nvPicPr>
        <p:blipFill rotWithShape="1">
          <a:blip r:embed="rId3">
            <a:alphaModFix/>
          </a:blip>
          <a:srcRect/>
          <a:stretch/>
        </p:blipFill>
        <p:spPr>
          <a:xfrm>
            <a:off x="41822" y="47020"/>
            <a:ext cx="572656" cy="567457"/>
          </a:xfrm>
          <a:prstGeom prst="rect">
            <a:avLst/>
          </a:prstGeom>
          <a:noFill/>
          <a:ln>
            <a:noFill/>
          </a:ln>
        </p:spPr>
      </p:pic>
      <p:pic>
        <p:nvPicPr>
          <p:cNvPr id="1026" name="Picture 2" descr="UNIT 3 MULTIPLE ACCESS Adapted from lecture slides by Behrouz A. Forouzan ©  The McGraw-Hill Companies, Inc. All rights reserved. - ppt download">
            <a:extLst>
              <a:ext uri="{FF2B5EF4-FFF2-40B4-BE49-F238E27FC236}">
                <a16:creationId xmlns:a16="http://schemas.microsoft.com/office/drawing/2014/main" id="{5A8E4A6E-1DD1-FB09-38F3-4BF9C1DC1E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478" y="102393"/>
            <a:ext cx="8140188" cy="466487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E75A557-8D69-F5EC-77EE-1DD45BD9D0A7}"/>
              </a:ext>
            </a:extLst>
          </p:cNvPr>
          <p:cNvSpPr/>
          <p:nvPr/>
        </p:nvSpPr>
        <p:spPr>
          <a:xfrm>
            <a:off x="8006576" y="4199806"/>
            <a:ext cx="669073" cy="4698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520742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527328" y="39704"/>
            <a:ext cx="7847700" cy="469800"/>
          </a:xfrm>
          <a:prstGeom prst="rect">
            <a:avLst/>
          </a:prstGeom>
          <a:noFill/>
          <a:ln>
            <a:noFill/>
          </a:ln>
        </p:spPr>
        <p:txBody>
          <a:bodyPr spcFirstLastPara="1" wrap="square" lIns="68575" tIns="34275" rIns="68575" bIns="34275" anchor="b" anchorCtr="0">
            <a:noAutofit/>
          </a:bodyPr>
          <a:lstStyle/>
          <a:p>
            <a:pPr lvl="0" algn="ctr">
              <a:buClr>
                <a:srgbClr val="002060"/>
              </a:buClr>
              <a:buSzPts val="3200"/>
            </a:pPr>
            <a:r>
              <a:rPr lang="en-US" sz="2800" dirty="0">
                <a:solidFill>
                  <a:srgbClr val="0070C0"/>
                </a:solidFill>
                <a:latin typeface="Times New Roman" panose="02020603050405020304" pitchFamily="18" charset="0"/>
                <a:cs typeface="Times New Roman" panose="02020603050405020304" pitchFamily="18" charset="0"/>
                <a:sym typeface="Times New Roman"/>
              </a:rPr>
              <a:t>Pure ALOHA </a:t>
            </a:r>
            <a:endParaRPr sz="2800" dirty="0">
              <a:solidFill>
                <a:srgbClr val="0070C0"/>
              </a:solidFill>
              <a:latin typeface="Times New Roman" panose="02020603050405020304" pitchFamily="18" charset="0"/>
              <a:cs typeface="Times New Roman" panose="02020603050405020304" pitchFamily="18" charset="0"/>
              <a:sym typeface="Times New Roman"/>
            </a:endParaRPr>
          </a:p>
        </p:txBody>
      </p:sp>
      <p:sp>
        <p:nvSpPr>
          <p:cNvPr id="220" name="Google Shape;220;p32"/>
          <p:cNvSpPr txBox="1">
            <a:spLocks noGrp="1"/>
          </p:cNvSpPr>
          <p:nvPr>
            <p:ph type="sldNum" sz="quarter"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900">
                <a:solidFill>
                  <a:schemeClr val="dk1"/>
                </a:solidFill>
                <a:latin typeface="Times New Roman"/>
                <a:ea typeface="Times New Roman"/>
                <a:cs typeface="Times New Roman"/>
                <a:sym typeface="Times New Roman"/>
              </a:rPr>
              <a:t>99</a:t>
            </a:fld>
            <a:endParaRPr sz="900">
              <a:solidFill>
                <a:schemeClr val="dk1"/>
              </a:solidFill>
              <a:latin typeface="Times New Roman"/>
              <a:ea typeface="Times New Roman"/>
              <a:cs typeface="Times New Roman"/>
              <a:sym typeface="Times New Roman"/>
            </a:endParaRPr>
          </a:p>
        </p:txBody>
      </p:sp>
      <p:pic>
        <p:nvPicPr>
          <p:cNvPr id="221" name="Google Shape;221;p32"/>
          <p:cNvPicPr preferRelativeResize="0"/>
          <p:nvPr/>
        </p:nvPicPr>
        <p:blipFill rotWithShape="1">
          <a:blip r:embed="rId3">
            <a:alphaModFix/>
          </a:blip>
          <a:srcRect/>
          <a:stretch/>
        </p:blipFill>
        <p:spPr>
          <a:xfrm>
            <a:off x="41821" y="47020"/>
            <a:ext cx="558025" cy="523566"/>
          </a:xfrm>
          <a:prstGeom prst="rect">
            <a:avLst/>
          </a:prstGeom>
          <a:noFill/>
          <a:ln>
            <a:noFill/>
          </a:ln>
        </p:spPr>
      </p:pic>
      <p:pic>
        <p:nvPicPr>
          <p:cNvPr id="5122" name="Picture 2" descr="Multiple access protocol- ALOHA, CSMA, CSMA/CA and CSMA/CD"/>
          <p:cNvPicPr>
            <a:picLocks noChangeAspect="1" noChangeArrowheads="1"/>
          </p:cNvPicPr>
          <p:nvPr/>
        </p:nvPicPr>
        <p:blipFill rotWithShape="1">
          <a:blip r:embed="rId4">
            <a:extLst>
              <a:ext uri="{28A0092B-C50C-407E-A947-70E740481C1C}">
                <a14:useLocalDpi xmlns:a14="http://schemas.microsoft.com/office/drawing/2010/main" val="0"/>
              </a:ext>
            </a:extLst>
          </a:blip>
          <a:srcRect l="6226" r="4705"/>
          <a:stretch/>
        </p:blipFill>
        <p:spPr bwMode="auto">
          <a:xfrm>
            <a:off x="253705" y="570585"/>
            <a:ext cx="4757207" cy="447052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084064" y="570585"/>
            <a:ext cx="3899002" cy="4278094"/>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333333"/>
                </a:solidFill>
                <a:latin typeface="inter-regular"/>
              </a:rPr>
              <a:t>There are four stations for accessing a shared channel and transmitting data frames. </a:t>
            </a:r>
          </a:p>
          <a:p>
            <a:pPr marL="285750" indent="-285750">
              <a:buFont typeface="Arial" panose="020B0604020202020204" pitchFamily="34" charset="0"/>
              <a:buChar char="•"/>
            </a:pPr>
            <a:r>
              <a:rPr lang="en-US" sz="1600" dirty="0">
                <a:solidFill>
                  <a:srgbClr val="333333"/>
                </a:solidFill>
                <a:latin typeface="inter-regular"/>
              </a:rPr>
              <a:t>Some frames collide because most stations send their frames at the same time. </a:t>
            </a:r>
          </a:p>
          <a:p>
            <a:pPr marL="285750" indent="-285750">
              <a:buFont typeface="Arial" panose="020B0604020202020204" pitchFamily="34" charset="0"/>
              <a:buChar char="•"/>
            </a:pPr>
            <a:r>
              <a:rPr lang="en-US" sz="1600" dirty="0">
                <a:solidFill>
                  <a:srgbClr val="333333"/>
                </a:solidFill>
                <a:latin typeface="inter-regular"/>
              </a:rPr>
              <a:t>Only two frames, frame 1.1 is successfully transmitted to the receiver end. Frame 3.2 is also successful.</a:t>
            </a:r>
          </a:p>
          <a:p>
            <a:pPr marL="285750" indent="-285750">
              <a:buFont typeface="Arial" panose="020B0604020202020204" pitchFamily="34" charset="0"/>
              <a:buChar char="•"/>
            </a:pPr>
            <a:r>
              <a:rPr lang="en-US" sz="1600" dirty="0">
                <a:solidFill>
                  <a:srgbClr val="333333"/>
                </a:solidFill>
                <a:latin typeface="inter-regular"/>
              </a:rPr>
              <a:t>At the same time, other frames are lost or destroyed. </a:t>
            </a:r>
          </a:p>
          <a:p>
            <a:pPr marL="285750" indent="-285750">
              <a:buFont typeface="Arial" panose="020B0604020202020204" pitchFamily="34" charset="0"/>
              <a:buChar char="•"/>
            </a:pPr>
            <a:r>
              <a:rPr lang="en-US" sz="1600" dirty="0">
                <a:solidFill>
                  <a:srgbClr val="333333"/>
                </a:solidFill>
                <a:latin typeface="inter-regular"/>
              </a:rPr>
              <a:t>Whenever two frames fall on a shared channel simultaneously, collisions can occur, and both will suffer damage.</a:t>
            </a:r>
          </a:p>
          <a:p>
            <a:pPr marL="285750" indent="-285750">
              <a:buFont typeface="Arial" panose="020B0604020202020204" pitchFamily="34" charset="0"/>
              <a:buChar char="•"/>
            </a:pPr>
            <a:r>
              <a:rPr lang="en-US" sz="1600" dirty="0">
                <a:solidFill>
                  <a:srgbClr val="333333"/>
                </a:solidFill>
                <a:latin typeface="inter-regular"/>
              </a:rPr>
              <a:t>If the new frame's first bit enters the channel before finishing the last bit of the second frame. </a:t>
            </a:r>
          </a:p>
        </p:txBody>
      </p:sp>
    </p:spTree>
    <p:extLst>
      <p:ext uri="{BB962C8B-B14F-4D97-AF65-F5344CB8AC3E}">
        <p14:creationId xmlns:p14="http://schemas.microsoft.com/office/powerpoint/2010/main" val="274343106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6934</TotalTime>
  <Words>8726</Words>
  <Application>Microsoft Office PowerPoint</Application>
  <PresentationFormat>On-screen Show (16:9)</PresentationFormat>
  <Paragraphs>1120</Paragraphs>
  <Slides>128</Slides>
  <Notes>126</Notes>
  <HiddenSlides>0</HiddenSlides>
  <MMClips>0</MMClips>
  <ScaleCrop>false</ScaleCrop>
  <HeadingPairs>
    <vt:vector size="6" baseType="variant">
      <vt:variant>
        <vt:lpstr>Fonts Used</vt:lpstr>
      </vt:variant>
      <vt:variant>
        <vt:i4>19</vt:i4>
      </vt:variant>
      <vt:variant>
        <vt:lpstr>Theme</vt:lpstr>
      </vt:variant>
      <vt:variant>
        <vt:i4>2</vt:i4>
      </vt:variant>
      <vt:variant>
        <vt:lpstr>Slide Titles</vt:lpstr>
      </vt:variant>
      <vt:variant>
        <vt:i4>128</vt:i4>
      </vt:variant>
    </vt:vector>
  </HeadingPairs>
  <TitlesOfParts>
    <vt:vector size="149" baseType="lpstr">
      <vt:lpstr>__Source_Sans_Pro_fea366</vt:lpstr>
      <vt:lpstr>arial</vt:lpstr>
      <vt:lpstr>arial</vt:lpstr>
      <vt:lpstr>Arimo</vt:lpstr>
      <vt:lpstr>Calibri</vt:lpstr>
      <vt:lpstr>Calibri Light</vt:lpstr>
      <vt:lpstr>Cambria</vt:lpstr>
      <vt:lpstr>Consolas</vt:lpstr>
      <vt:lpstr>erdana</vt:lpstr>
      <vt:lpstr>Heebo</vt:lpstr>
      <vt:lpstr>Inter</vt:lpstr>
      <vt:lpstr>inter-bold</vt:lpstr>
      <vt:lpstr>inter-regular</vt:lpstr>
      <vt:lpstr>Noto Sans Symbols</vt:lpstr>
      <vt:lpstr>Nunito</vt:lpstr>
      <vt:lpstr>roboto condensed</vt:lpstr>
      <vt:lpstr>system-ui</vt:lpstr>
      <vt:lpstr>Times New Roman</vt:lpstr>
      <vt:lpstr>Wingdings</vt:lpstr>
      <vt:lpstr>Simple Light</vt:lpstr>
      <vt:lpstr>Office Theme</vt:lpstr>
      <vt:lpstr>PowerPoint Presentation</vt:lpstr>
      <vt:lpstr>Data Link Layer</vt:lpstr>
      <vt:lpstr>Data Link Layer</vt:lpstr>
      <vt:lpstr>Data Link Layer</vt:lpstr>
      <vt:lpstr>Data Link Layer</vt:lpstr>
      <vt:lpstr>Addresses in TCP/IP Network</vt:lpstr>
      <vt:lpstr>Addresses in TCP/IP Network</vt:lpstr>
      <vt:lpstr>Link Layer Address</vt:lpstr>
      <vt:lpstr>Error Control</vt:lpstr>
      <vt:lpstr>Types of Error </vt:lpstr>
      <vt:lpstr>Error Detection and Correction Codes</vt:lpstr>
      <vt:lpstr> Error Detection Techniques</vt:lpstr>
      <vt:lpstr> Parity Check</vt:lpstr>
      <vt:lpstr> Parity Check</vt:lpstr>
      <vt:lpstr> Parity Check</vt:lpstr>
      <vt:lpstr>  Drawbacks Of Single Parity Checking</vt:lpstr>
      <vt:lpstr> Checksum</vt:lpstr>
      <vt:lpstr>Checksum</vt:lpstr>
      <vt:lpstr> Checksum Example</vt:lpstr>
      <vt:lpstr>Checksum Example</vt:lpstr>
      <vt:lpstr>Checksum Example</vt:lpstr>
      <vt:lpstr>Checksum Example</vt:lpstr>
      <vt:lpstr>Checksum</vt:lpstr>
      <vt:lpstr>Checksum</vt:lpstr>
      <vt:lpstr>Cyclic Redundancy Check (CRC)</vt:lpstr>
      <vt:lpstr>Cyclic Redundancy Check (CRC)</vt:lpstr>
      <vt:lpstr>Cyclic Redundancy Check (CRC)</vt:lpstr>
      <vt:lpstr>Standard Polynomials</vt:lpstr>
      <vt:lpstr>CRC: Example 1- Sender side</vt:lpstr>
      <vt:lpstr>CRC: Example 1- Receiver side</vt:lpstr>
      <vt:lpstr>CRC: Example 2- Receiver side</vt:lpstr>
      <vt:lpstr>Error-correcting codes </vt:lpstr>
      <vt:lpstr>Hamming Code</vt:lpstr>
      <vt:lpstr>Hamming Code: Encoding</vt:lpstr>
      <vt:lpstr>Hamming Code: Encoding</vt:lpstr>
      <vt:lpstr>Hamming Code: Encoding</vt:lpstr>
      <vt:lpstr>Hamming Code: Encoding</vt:lpstr>
      <vt:lpstr>Hamming Code: Encoding</vt:lpstr>
      <vt:lpstr>Hamming Code: Encoding</vt:lpstr>
      <vt:lpstr>Hamming Code: Encoding</vt:lpstr>
      <vt:lpstr>Hamming Code: Encoding</vt:lpstr>
      <vt:lpstr>Hamming Code: Encoding</vt:lpstr>
      <vt:lpstr>Hamming Code: Encoding</vt:lpstr>
      <vt:lpstr>Hamming Code: Decoding</vt:lpstr>
      <vt:lpstr>Hamming Code: Decoding</vt:lpstr>
      <vt:lpstr>Hamming Code: Example</vt:lpstr>
      <vt:lpstr>Hamming Code for Detecting Burst Errors</vt:lpstr>
      <vt:lpstr>Hamming Code for Burst Errors</vt:lpstr>
      <vt:lpstr>   </vt:lpstr>
      <vt:lpstr>Flow Control and Error control</vt:lpstr>
      <vt:lpstr>Flow Control</vt:lpstr>
      <vt:lpstr>Flow Control</vt:lpstr>
      <vt:lpstr>Flow Control</vt:lpstr>
      <vt:lpstr>Flow Control</vt:lpstr>
      <vt:lpstr> Taxonomy of protocols</vt:lpstr>
      <vt:lpstr> Noiseless Channels</vt:lpstr>
      <vt:lpstr> Simple Protocol</vt:lpstr>
      <vt:lpstr> Simple Protocol</vt:lpstr>
      <vt:lpstr> Stop &amp; Wait Protocol </vt:lpstr>
      <vt:lpstr> Stop &amp; Wait Protocol </vt:lpstr>
      <vt:lpstr> Noisy Channel </vt:lpstr>
      <vt:lpstr> Stop-and-Wait Automatic Repeat Request</vt:lpstr>
      <vt:lpstr> Characteristics of Stop-and-Wait ARQ</vt:lpstr>
      <vt:lpstr> Stop-and-Wait Automatic Repeat Request</vt:lpstr>
      <vt:lpstr> Stop-and-Wait [without sequence number]</vt:lpstr>
      <vt:lpstr> Stop-and-Wait [without sequence number]</vt:lpstr>
      <vt:lpstr> Stop-and-Wait [with sequence number]</vt:lpstr>
      <vt:lpstr> Stop-and-Wait Automatic Repeat Request </vt:lpstr>
      <vt:lpstr> Stop-and-Wait Automatic Repeat Request: Example </vt:lpstr>
      <vt:lpstr> Stop-and-Wait Automatic Repeat Request</vt:lpstr>
      <vt:lpstr> Stop-and-Wait Automatic Repeat Request</vt:lpstr>
      <vt:lpstr>  Advantages of Stop-and-Wait ARQ </vt:lpstr>
      <vt:lpstr>  Limitations of Stop-and-Wait ARQ </vt:lpstr>
      <vt:lpstr> Sliding Window Protocol </vt:lpstr>
      <vt:lpstr> Sliding Window Protocol</vt:lpstr>
      <vt:lpstr> Types of Sliding Window Protocol</vt:lpstr>
      <vt:lpstr> Go-Back-N ARQ</vt:lpstr>
      <vt:lpstr> Go-Back-N ARQ</vt:lpstr>
      <vt:lpstr> Go-Back-N ARQ</vt:lpstr>
      <vt:lpstr> Go-Back-N ARQ</vt:lpstr>
      <vt:lpstr> Advantages of Go-Back-N ARQ</vt:lpstr>
      <vt:lpstr> Selective Repeat ARQ</vt:lpstr>
      <vt:lpstr> Selective Repeat ARQ</vt:lpstr>
      <vt:lpstr> Selective Repeat ARQ</vt:lpstr>
      <vt:lpstr> Selective Repeat ARQ</vt:lpstr>
      <vt:lpstr> Advantages of Selective Repeat ARQ</vt:lpstr>
      <vt:lpstr> Disadvantages of Selective Repeat ARQ</vt:lpstr>
      <vt:lpstr>PowerPoint Presentation</vt:lpstr>
      <vt:lpstr>Channel Allocation</vt:lpstr>
      <vt:lpstr>Static Channel Allocation</vt:lpstr>
      <vt:lpstr>Dynamic Channel Allocation</vt:lpstr>
      <vt:lpstr>Multiple Access Protocol</vt:lpstr>
      <vt:lpstr>Multiple Access Protocols</vt:lpstr>
      <vt:lpstr>Random Access Protocol</vt:lpstr>
      <vt:lpstr>ALOHA </vt:lpstr>
      <vt:lpstr>ALOHA </vt:lpstr>
      <vt:lpstr>Pure ALOHA </vt:lpstr>
      <vt:lpstr>Pure ALOHA </vt:lpstr>
      <vt:lpstr>Pure ALOHA </vt:lpstr>
      <vt:lpstr>Pure ALOHA </vt:lpstr>
      <vt:lpstr>Vulnerable period for Pure ALOHA</vt:lpstr>
      <vt:lpstr>Slotted ALOHA </vt:lpstr>
      <vt:lpstr>Slotted ALOHA </vt:lpstr>
      <vt:lpstr>Slotted ALOHA </vt:lpstr>
      <vt:lpstr>Vulnerable period for Slotted ALOHA</vt:lpstr>
      <vt:lpstr>PowerPoint Presentation</vt:lpstr>
      <vt:lpstr>Carrier Sense MA protocols</vt:lpstr>
      <vt:lpstr>Carrier Sense MA protocols – Vulnerable times</vt:lpstr>
      <vt:lpstr>Carrier Sense MA protocols</vt:lpstr>
      <vt:lpstr>Carrier Sense MA protocols</vt:lpstr>
      <vt:lpstr>Carrier Sense MA protocols</vt:lpstr>
      <vt:lpstr>Carrier Sense Multiple Access (CSMA) </vt:lpstr>
      <vt:lpstr>Carrier Sense Multiple Access (CSMA) </vt:lpstr>
      <vt:lpstr>Carrier Sense Multiple Access (CSMA) </vt:lpstr>
      <vt:lpstr>Carrier Sense Multiple Access (CSMA) </vt:lpstr>
      <vt:lpstr>CSMA with Collision Detection</vt:lpstr>
      <vt:lpstr>PowerPoint Presentation</vt:lpstr>
      <vt:lpstr>CSMA with Collision Detection</vt:lpstr>
      <vt:lpstr>CSMA with Collision Detection</vt:lpstr>
      <vt:lpstr>CSMA with Collision Detection</vt:lpstr>
      <vt:lpstr>CSMA/CA (MACA)  (Multiple Access with Collision Avoidance)</vt:lpstr>
      <vt:lpstr>CSMA/CA (MACA)  (Multiple Access with Collision Avoidance)</vt:lpstr>
      <vt:lpstr>CSMA/CA (MACA)  (Multiple Access with Collision Avoidance)</vt:lpstr>
      <vt:lpstr>CSMA/CA (MACA)  (Multiple Access with Collision Avoidance)</vt:lpstr>
      <vt:lpstr>CSMA/CA (MACA)  (Multiple Access with Collision Avoidance)</vt:lpstr>
      <vt:lpstr>Persistent and Non-persistent CSMA</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BHARATI DIXIT</dc:creator>
  <cp:lastModifiedBy>Bharati Dixit</cp:lastModifiedBy>
  <cp:revision>206</cp:revision>
  <dcterms:modified xsi:type="dcterms:W3CDTF">2024-02-21T13:55:25Z</dcterms:modified>
</cp:coreProperties>
</file>